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72" r:id="rId3"/>
  </p:sldMasterIdLst>
  <p:notesMasterIdLst>
    <p:notesMasterId r:id="rId21"/>
  </p:notesMasterIdLst>
  <p:handoutMasterIdLst>
    <p:handoutMasterId r:id="rId22"/>
  </p:handoutMasterIdLst>
  <p:sldIdLst>
    <p:sldId id="256" r:id="rId4"/>
    <p:sldId id="258" r:id="rId5"/>
    <p:sldId id="272" r:id="rId6"/>
    <p:sldId id="273" r:id="rId7"/>
    <p:sldId id="263" r:id="rId8"/>
    <p:sldId id="274" r:id="rId9"/>
    <p:sldId id="275" r:id="rId10"/>
    <p:sldId id="264" r:id="rId11"/>
    <p:sldId id="279" r:id="rId12"/>
    <p:sldId id="276" r:id="rId13"/>
    <p:sldId id="280" r:id="rId14"/>
    <p:sldId id="277" r:id="rId15"/>
    <p:sldId id="278" r:id="rId16"/>
    <p:sldId id="281" r:id="rId17"/>
    <p:sldId id="282" r:id="rId18"/>
    <p:sldId id="265"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00"/>
    <p:restoredTop sz="95439"/>
  </p:normalViewPr>
  <p:slideViewPr>
    <p:cSldViewPr snapToGrid="0" snapToObjects="1">
      <p:cViewPr varScale="1">
        <p:scale>
          <a:sx n="91" d="100"/>
          <a:sy n="91" d="100"/>
        </p:scale>
        <p:origin x="184" y="304"/>
      </p:cViewPr>
      <p:guideLst/>
    </p:cSldViewPr>
  </p:slideViewPr>
  <p:outlineViewPr>
    <p:cViewPr>
      <p:scale>
        <a:sx n="33" d="100"/>
        <a:sy n="33" d="100"/>
      </p:scale>
      <p:origin x="0" y="-104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352" y="2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46E2CD-8BD8-7841-8DEF-71E3814AA386}" type="datetimeFigureOut">
              <a:rPr lang="en-US" smtClean="0"/>
              <a:t>3/26/18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0AFF4F-CB42-C54C-ADD6-40442AC8EE96}" type="slidenum">
              <a:rPr lang="en-US" smtClean="0"/>
              <a:t>‹#›</a:t>
            </a:fld>
            <a:endParaRPr lang="en-US"/>
          </a:p>
        </p:txBody>
      </p:sp>
    </p:spTree>
    <p:extLst>
      <p:ext uri="{BB962C8B-B14F-4D97-AF65-F5344CB8AC3E}">
        <p14:creationId xmlns:p14="http://schemas.microsoft.com/office/powerpoint/2010/main" val="807305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1BAAB-5706-A84E-A796-1589998044B4}" type="datetimeFigureOut">
              <a:rPr lang="en-US" smtClean="0"/>
              <a:t>3/26/18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B20D6-EB92-5049-B82D-D8DFBBA6A742}" type="slidenum">
              <a:rPr lang="en-US" smtClean="0"/>
              <a:t>‹#›</a:t>
            </a:fld>
            <a:endParaRPr lang="en-US"/>
          </a:p>
        </p:txBody>
      </p:sp>
    </p:spTree>
    <p:extLst>
      <p:ext uri="{BB962C8B-B14F-4D97-AF65-F5344CB8AC3E}">
        <p14:creationId xmlns:p14="http://schemas.microsoft.com/office/powerpoint/2010/main" val="145737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B20D6-EB92-5049-B82D-D8DFBBA6A742}" type="slidenum">
              <a:rPr lang="en-US" smtClean="0"/>
              <a:t>1</a:t>
            </a:fld>
            <a:endParaRPr lang="en-US"/>
          </a:p>
        </p:txBody>
      </p:sp>
    </p:spTree>
    <p:extLst>
      <p:ext uri="{BB962C8B-B14F-4D97-AF65-F5344CB8AC3E}">
        <p14:creationId xmlns:p14="http://schemas.microsoft.com/office/powerpoint/2010/main" val="213086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545AA3-23C4-BD4C-9DF6-6174EFE00073}"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15699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45AA3-23C4-BD4C-9DF6-6174EFE00073}"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106445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45AA3-23C4-BD4C-9DF6-6174EFE00073}"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180371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E3C958-35EC-F94E-ACD7-532DA5AD2EAA}"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66313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3C958-35EC-F94E-ACD7-532DA5AD2EAA}"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2067402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3C958-35EC-F94E-ACD7-532DA5AD2EAA}"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54645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E3C958-35EC-F94E-ACD7-532DA5AD2EAA}"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1703531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E3C958-35EC-F94E-ACD7-532DA5AD2EAA}" type="datetimeFigureOut">
              <a:rPr lang="en-US" smtClean="0"/>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1007384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E3C958-35EC-F94E-ACD7-532DA5AD2EAA}" type="datetimeFigureOut">
              <a:rPr lang="en-US" smtClean="0"/>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344571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3C958-35EC-F94E-ACD7-532DA5AD2EAA}" type="datetimeFigureOut">
              <a:rPr lang="en-US" smtClean="0"/>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1595607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3C958-35EC-F94E-ACD7-532DA5AD2EAA}"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174675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45AA3-23C4-BD4C-9DF6-6174EFE00073}"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15599549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3C958-35EC-F94E-ACD7-532DA5AD2EAA}"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1538014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3C958-35EC-F94E-ACD7-532DA5AD2EAA}"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143983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3C958-35EC-F94E-ACD7-532DA5AD2EAA}"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1F4D-DD5F-5B48-B139-15FD3C8FD38E}" type="slidenum">
              <a:rPr lang="en-US" smtClean="0"/>
              <a:t>‹#›</a:t>
            </a:fld>
            <a:endParaRPr lang="en-US"/>
          </a:p>
        </p:txBody>
      </p:sp>
    </p:spTree>
    <p:extLst>
      <p:ext uri="{BB962C8B-B14F-4D97-AF65-F5344CB8AC3E}">
        <p14:creationId xmlns:p14="http://schemas.microsoft.com/office/powerpoint/2010/main" val="1866686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AE201B-83DA-0D46-9B5C-54807FAAE7D2}"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197208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E201B-83DA-0D46-9B5C-54807FAAE7D2}"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493985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AE201B-83DA-0D46-9B5C-54807FAAE7D2}"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250048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AE201B-83DA-0D46-9B5C-54807FAAE7D2}"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2091058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AE201B-83DA-0D46-9B5C-54807FAAE7D2}" type="datetimeFigureOut">
              <a:rPr lang="en-US" smtClean="0"/>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85546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AE201B-83DA-0D46-9B5C-54807FAAE7D2}" type="datetimeFigureOut">
              <a:rPr lang="en-US" smtClean="0"/>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469289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E201B-83DA-0D46-9B5C-54807FAAE7D2}" type="datetimeFigureOut">
              <a:rPr lang="en-US" smtClean="0"/>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179613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545AA3-23C4-BD4C-9DF6-6174EFE00073}"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1682532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E201B-83DA-0D46-9B5C-54807FAAE7D2}"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497336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E201B-83DA-0D46-9B5C-54807FAAE7D2}"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728016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E201B-83DA-0D46-9B5C-54807FAAE7D2}"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1558961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E201B-83DA-0D46-9B5C-54807FAAE7D2}"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F4124-3A50-D242-81EC-C2BDACF1AE73}" type="slidenum">
              <a:rPr lang="en-US" smtClean="0"/>
              <a:t>‹#›</a:t>
            </a:fld>
            <a:endParaRPr lang="en-US"/>
          </a:p>
        </p:txBody>
      </p:sp>
    </p:spTree>
    <p:extLst>
      <p:ext uri="{BB962C8B-B14F-4D97-AF65-F5344CB8AC3E}">
        <p14:creationId xmlns:p14="http://schemas.microsoft.com/office/powerpoint/2010/main" val="2188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545AA3-23C4-BD4C-9DF6-6174EFE00073}"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25897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545AA3-23C4-BD4C-9DF6-6174EFE00073}" type="datetimeFigureOut">
              <a:rPr lang="en-US" smtClean="0"/>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187110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545AA3-23C4-BD4C-9DF6-6174EFE00073}" type="datetimeFigureOut">
              <a:rPr lang="en-US" smtClean="0"/>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212190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45AA3-23C4-BD4C-9DF6-6174EFE00073}" type="datetimeFigureOut">
              <a:rPr lang="en-US" smtClean="0"/>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171206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45AA3-23C4-BD4C-9DF6-6174EFE00073}"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46676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45AA3-23C4-BD4C-9DF6-6174EFE00073}"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D76F6-97A7-7B4A-B017-382814C5C195}" type="slidenum">
              <a:rPr lang="en-US" smtClean="0"/>
              <a:t>‹#›</a:t>
            </a:fld>
            <a:endParaRPr lang="en-US"/>
          </a:p>
        </p:txBody>
      </p:sp>
    </p:spTree>
    <p:extLst>
      <p:ext uri="{BB962C8B-B14F-4D97-AF65-F5344CB8AC3E}">
        <p14:creationId xmlns:p14="http://schemas.microsoft.com/office/powerpoint/2010/main" val="1627185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45AA3-23C4-BD4C-9DF6-6174EFE00073}" type="datetimeFigureOut">
              <a:rPr lang="en-US" smtClean="0"/>
              <a:t>3/26/18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D76F6-97A7-7B4A-B017-382814C5C195}" type="slidenum">
              <a:rPr lang="en-US" smtClean="0"/>
              <a:t>‹#›</a:t>
            </a:fld>
            <a:endParaRPr lang="en-US"/>
          </a:p>
        </p:txBody>
      </p:sp>
    </p:spTree>
    <p:extLst>
      <p:ext uri="{BB962C8B-B14F-4D97-AF65-F5344CB8AC3E}">
        <p14:creationId xmlns:p14="http://schemas.microsoft.com/office/powerpoint/2010/main" val="950897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3C958-35EC-F94E-ACD7-532DA5AD2EAA}" type="datetimeFigureOut">
              <a:rPr lang="en-US" smtClean="0"/>
              <a:t>3/26/18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91F4D-DD5F-5B48-B139-15FD3C8FD38E}" type="slidenum">
              <a:rPr lang="en-US" smtClean="0"/>
              <a:t>‹#›</a:t>
            </a:fld>
            <a:endParaRPr lang="en-US"/>
          </a:p>
        </p:txBody>
      </p:sp>
    </p:spTree>
    <p:extLst>
      <p:ext uri="{BB962C8B-B14F-4D97-AF65-F5344CB8AC3E}">
        <p14:creationId xmlns:p14="http://schemas.microsoft.com/office/powerpoint/2010/main" val="6231892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E201B-83DA-0D46-9B5C-54807FAAE7D2}" type="datetimeFigureOut">
              <a:rPr lang="en-US" smtClean="0"/>
              <a:t>3/26/18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F4124-3A50-D242-81EC-C2BDACF1AE73}" type="slidenum">
              <a:rPr lang="en-US" smtClean="0"/>
              <a:t>‹#›</a:t>
            </a:fld>
            <a:endParaRPr lang="en-US"/>
          </a:p>
        </p:txBody>
      </p:sp>
    </p:spTree>
    <p:extLst>
      <p:ext uri="{BB962C8B-B14F-4D97-AF65-F5344CB8AC3E}">
        <p14:creationId xmlns:p14="http://schemas.microsoft.com/office/powerpoint/2010/main" val="15093740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144" y="3539004"/>
            <a:ext cx="7772400" cy="832263"/>
          </a:xfrm>
        </p:spPr>
        <p:txBody>
          <a:bodyPr>
            <a:normAutofit/>
          </a:bodyPr>
          <a:lstStyle/>
          <a:p>
            <a:r>
              <a:rPr lang="en-US" sz="4000" b="1" dirty="0" smtClean="0">
                <a:latin typeface="+mn-lt"/>
              </a:rPr>
              <a:t>PROSEDUR KRITIK SENI RUPA</a:t>
            </a:r>
            <a:endParaRPr lang="en-US" sz="4000" b="1" dirty="0">
              <a:latin typeface="+mn-lt"/>
            </a:endParaRPr>
          </a:p>
        </p:txBody>
      </p:sp>
      <p:sp>
        <p:nvSpPr>
          <p:cNvPr id="3" name="Subtitle 2"/>
          <p:cNvSpPr>
            <a:spLocks noGrp="1"/>
          </p:cNvSpPr>
          <p:nvPr>
            <p:ph type="subTitle" idx="1"/>
          </p:nvPr>
        </p:nvSpPr>
        <p:spPr>
          <a:xfrm>
            <a:off x="1130808" y="2102422"/>
            <a:ext cx="6858000" cy="1655762"/>
          </a:xfrm>
        </p:spPr>
        <p:txBody>
          <a:bodyPr>
            <a:normAutofit fontScale="92500" lnSpcReduction="20000"/>
          </a:bodyPr>
          <a:lstStyle/>
          <a:p>
            <a:r>
              <a:rPr lang="en-US" sz="3000" dirty="0" err="1" smtClean="0"/>
              <a:t>E s t e t i k a</a:t>
            </a:r>
            <a:r>
              <a:rPr lang="en-US" sz="3000" dirty="0" smtClean="0"/>
              <a:t> </a:t>
            </a:r>
          </a:p>
          <a:p>
            <a:r>
              <a:rPr lang="en-US" sz="3000" b="1" dirty="0" err="1" smtClean="0">
                <a:solidFill>
                  <a:srgbClr val="C00000"/>
                </a:solidFill>
              </a:rPr>
              <a:t>Kuliah</a:t>
            </a:r>
            <a:r>
              <a:rPr lang="en-US" sz="3000" b="1" dirty="0" smtClean="0">
                <a:solidFill>
                  <a:srgbClr val="C00000"/>
                </a:solidFill>
              </a:rPr>
              <a:t> Ke-8</a:t>
            </a:r>
            <a:endParaRPr lang="en-US" sz="3000" dirty="0" smtClean="0"/>
          </a:p>
          <a:p>
            <a:r>
              <a:rPr lang="en-US" sz="3000" dirty="0"/>
              <a:t>(16 November 2017)</a:t>
            </a:r>
          </a:p>
          <a:p>
            <a:r>
              <a:rPr lang="en-US" sz="2100" dirty="0" err="1"/>
              <a:t>Mochamad</a:t>
            </a:r>
            <a:r>
              <a:rPr lang="en-US" sz="2100" dirty="0"/>
              <a:t> </a:t>
            </a:r>
            <a:r>
              <a:rPr lang="en-US" sz="2100" dirty="0" err="1" smtClean="0"/>
              <a:t>Fauzie</a:t>
            </a:r>
            <a:r>
              <a:rPr lang="en-US" sz="2100" dirty="0" smtClean="0"/>
              <a:t>, </a:t>
            </a:r>
            <a:r>
              <a:rPr lang="en-US" sz="2100" dirty="0" err="1" smtClean="0"/>
              <a:t>S.Pd</a:t>
            </a:r>
            <a:r>
              <a:rPr lang="en-US" sz="2100" dirty="0" smtClean="0"/>
              <a:t>., M.Ds. </a:t>
            </a:r>
            <a:endParaRPr lang="en-US" sz="2100" dirty="0"/>
          </a:p>
        </p:txBody>
      </p:sp>
    </p:spTree>
    <p:extLst>
      <p:ext uri="{BB962C8B-B14F-4D97-AF65-F5344CB8AC3E}">
        <p14:creationId xmlns:p14="http://schemas.microsoft.com/office/powerpoint/2010/main" val="2141445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941" y="309282"/>
            <a:ext cx="8579223" cy="6360459"/>
          </a:xfrm>
        </p:spPr>
        <p:txBody>
          <a:bodyPr>
            <a:noAutofit/>
          </a:bodyPr>
          <a:lstStyle/>
          <a:p>
            <a:pPr marL="0" indent="0">
              <a:buNone/>
            </a:pPr>
            <a:endParaRPr lang="en-US" dirty="0" err="1"/>
          </a:p>
          <a:p>
            <a:pPr marL="0" indent="0">
              <a:buNone/>
            </a:pPr>
            <a:endParaRPr lang="en-US" dirty="0" err="1"/>
          </a:p>
          <a:p>
            <a:pPr marL="0" indent="0">
              <a:buNone/>
            </a:pPr>
            <a:r>
              <a:rPr lang="en-US" dirty="0" err="1"/>
              <a:t>Diperlukan </a:t>
            </a:r>
            <a:r>
              <a:rPr lang="en-US" u="sng" dirty="0" err="1"/>
              <a:t>asumsi</a:t>
            </a:r>
            <a:r>
              <a:rPr lang="en-US" dirty="0" err="1"/>
              <a:t> yang melandasi kerja menginterpretasikan karya seni:</a:t>
            </a:r>
          </a:p>
          <a:p>
            <a:pPr marL="0" indent="0">
              <a:buNone/>
            </a:pPr>
            <a:endParaRPr lang="en-US" dirty="0" err="1"/>
          </a:p>
          <a:p>
            <a:pPr>
              <a:buFontTx/>
              <a:buChar char="-"/>
            </a:pPr>
            <a:r>
              <a:rPr lang="en-US" dirty="0" err="1"/>
              <a:t>seni selalu mempunyai kejelasan atau </a:t>
            </a:r>
            <a:r>
              <a:rPr lang="en-US" i="1" dirty="0" err="1"/>
              <a:t>implikasi isi ideologis</a:t>
            </a:r>
            <a:r>
              <a:rPr lang="en-US" dirty="0" err="1"/>
              <a:t> (bukan dalam arti politis)</a:t>
            </a:r>
          </a:p>
          <a:p>
            <a:pPr marL="0" indent="0">
              <a:buNone/>
            </a:pPr>
            <a:endParaRPr lang="en-US" dirty="0" err="1"/>
          </a:p>
          <a:p>
            <a:pPr>
              <a:buFontTx/>
              <a:buChar char="-"/>
            </a:pPr>
            <a:r>
              <a:rPr lang="en-US" dirty="0" err="1"/>
              <a:t>Objek seni adalah hasil karya manusia yang tak bisa lepas dari aspek </a:t>
            </a:r>
            <a:r>
              <a:rPr lang="en-US" i="1" dirty="0" err="1"/>
              <a:t>sistem nilai </a:t>
            </a:r>
            <a:r>
              <a:rPr lang="en-US" dirty="0" err="1"/>
              <a:t>si pembuatnya. </a:t>
            </a:r>
          </a:p>
          <a:p>
            <a:pPr marL="0" indent="0">
              <a:buNone/>
            </a:pPr>
            <a:endParaRPr lang="en-US" dirty="0" err="1"/>
          </a:p>
          <a:p>
            <a:pPr marL="0" indent="0">
              <a:buNone/>
            </a:pPr>
            <a:endParaRPr lang="en-US" dirty="0" err="1"/>
          </a:p>
          <a:p>
            <a:pPr marL="0" indent="0" algn="r">
              <a:buNone/>
            </a:pPr>
            <a:r>
              <a:rPr lang="en-US" dirty="0" err="1"/>
              <a:t>(Bangun, 2000:18) </a:t>
            </a:r>
          </a:p>
          <a:p>
            <a:pPr marL="0" indent="0">
              <a:buNone/>
            </a:pPr>
            <a:endParaRPr lang="en-US" dirty="0" smtClean="0"/>
          </a:p>
        </p:txBody>
      </p:sp>
    </p:spTree>
    <p:extLst>
      <p:ext uri="{BB962C8B-B14F-4D97-AF65-F5344CB8AC3E}">
        <p14:creationId xmlns:p14="http://schemas.microsoft.com/office/powerpoint/2010/main" val="474399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941" y="309282"/>
            <a:ext cx="8579223" cy="6360459"/>
          </a:xfrm>
        </p:spPr>
        <p:txBody>
          <a:bodyPr>
            <a:noAutofit/>
          </a:bodyPr>
          <a:lstStyle/>
          <a:p>
            <a:pPr marL="0" indent="0">
              <a:buNone/>
            </a:pPr>
            <a:endParaRPr lang="en-US" dirty="0" err="1"/>
          </a:p>
          <a:p>
            <a:pPr marL="0" indent="0">
              <a:buNone/>
            </a:pPr>
            <a:r>
              <a:rPr lang="en-US" i="1" dirty="0" err="1"/>
              <a:t>“Just as a human being cannot go through life without </a:t>
            </a:r>
            <a:r>
              <a:rPr lang="en-US" i="1" u="sng" dirty="0" err="1"/>
              <a:t>consciously </a:t>
            </a:r>
            <a:r>
              <a:rPr lang="en-US" i="1" dirty="0" err="1"/>
              <a:t>or </a:t>
            </a:r>
            <a:r>
              <a:rPr lang="en-US" i="1" u="sng" dirty="0" err="1"/>
              <a:t>unconsciously</a:t>
            </a:r>
            <a:r>
              <a:rPr lang="en-US" i="1" dirty="0" err="1"/>
              <a:t> forming a set of values, so also an art object, which is the very intimate result of an individual’s encounter with ideas, material, and experiences, cannot avoid being the vehicle of ideas.”</a:t>
            </a:r>
          </a:p>
          <a:p>
            <a:pPr marL="0" indent="0">
              <a:buNone/>
            </a:pPr>
            <a:r>
              <a:rPr lang="en-US" i="1" dirty="0" err="1"/>
              <a:t> </a:t>
            </a:r>
          </a:p>
          <a:p>
            <a:pPr marL="0" indent="0">
              <a:buNone/>
            </a:pPr>
            <a:r>
              <a:rPr lang="en-US" dirty="0" err="1"/>
              <a:t>“</a:t>
            </a:r>
            <a:r>
              <a:rPr lang="id-ID"/>
              <a:t>Sebagaimana manusia tidak bisa menjalani hidup tanpa secara sadar atau tak sadar membentuk seperangkat nilai, maka objek seni</a:t>
            </a:r>
            <a:r>
              <a:rPr lang="en-US"/>
              <a:t>—</a:t>
            </a:r>
            <a:r>
              <a:rPr lang="id-ID"/>
              <a:t>sebagai karya yang sangat intim dalam interaksi individu dgn ide-ide, material, dan pengalaman</a:t>
            </a:r>
            <a:r>
              <a:rPr lang="en-US"/>
              <a:t>—</a:t>
            </a:r>
            <a:r>
              <a:rPr lang="id-ID"/>
              <a:t>tidak dapat menghindar dari menjadi kendaraan ide-ide.”</a:t>
            </a:r>
            <a:endParaRPr lang="en-US" dirty="0" err="1"/>
          </a:p>
          <a:p>
            <a:pPr marL="0" indent="0" algn="r">
              <a:buNone/>
            </a:pPr>
            <a:r>
              <a:rPr lang="en-US" dirty="0" err="1"/>
              <a:t>(Feldman, 1967:478)</a:t>
            </a:r>
          </a:p>
          <a:p>
            <a:pPr marL="0" indent="0" algn="r">
              <a:buNone/>
            </a:pPr>
            <a:r>
              <a:rPr lang="en-US" dirty="0" err="1"/>
              <a:t> </a:t>
            </a:r>
          </a:p>
          <a:p>
            <a:pPr marL="0" indent="0">
              <a:buNone/>
            </a:pPr>
            <a:endParaRPr lang="en-US" dirty="0" smtClean="0"/>
          </a:p>
        </p:txBody>
      </p:sp>
    </p:spTree>
    <p:extLst>
      <p:ext uri="{BB962C8B-B14F-4D97-AF65-F5344CB8AC3E}">
        <p14:creationId xmlns:p14="http://schemas.microsoft.com/office/powerpoint/2010/main" val="1506585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6" y="428262"/>
            <a:ext cx="8006064" cy="6134583"/>
          </a:xfrm>
        </p:spPr>
        <p:txBody>
          <a:bodyPr>
            <a:normAutofit fontScale="92500" lnSpcReduction="20000"/>
          </a:bodyPr>
          <a:lstStyle/>
          <a:p>
            <a:pPr marL="0" indent="0">
              <a:buNone/>
            </a:pPr>
            <a:r>
              <a:rPr lang="en-US" dirty="0" err="1"/>
              <a:t>Manusia tidak menjalani hidup dlm kekosongan. </a:t>
            </a:r>
            <a:r>
              <a:rPr lang="en-US" i="1" dirty="0" err="1"/>
              <a:t>Sadar atau tidak sadar,</a:t>
            </a:r>
            <a:r>
              <a:rPr lang="en-US" dirty="0" err="1"/>
              <a:t> ia tetap membentuk seperangkat nilai-nilai. Demikian juga dgn objek seni sbg kreasi yg paling intim dari seniman, mestinya tidak berbeda jauh dgn gagasannya, materialnya, dan pengalamannya. Objek seni tidak bisa dipisahkan dari wahana ide senimannya. </a:t>
            </a:r>
          </a:p>
          <a:p>
            <a:pPr marL="0" indent="0">
              <a:buNone/>
            </a:pPr>
            <a:r>
              <a:rPr lang="en-US" dirty="0" err="1"/>
              <a:t>Seorang kritikus tidak tertarik secara khusus pd persoalan apakah ide dlm karya seni sesuai dgn pandangan senimannya. Dengan kata lain, </a:t>
            </a:r>
            <a:r>
              <a:rPr lang="en-US" i="1" dirty="0" err="1"/>
              <a:t>pandangan seorang seniman belum pasti terjelma dlm produk seninya. </a:t>
            </a:r>
          </a:p>
          <a:p>
            <a:pPr marL="0" indent="0">
              <a:buNone/>
            </a:pPr>
            <a:endParaRPr lang="en-US" dirty="0" err="1"/>
          </a:p>
          <a:p>
            <a:pPr marL="0" indent="0">
              <a:buNone/>
            </a:pPr>
            <a:r>
              <a:rPr lang="en-US" dirty="0" err="1"/>
              <a:t>Kritikus tidak tertarik menggunakan seni untuk mendapatkan apa yang dipikirkan seniman dan tidak ingin menerobos </a:t>
            </a:r>
            <a:r>
              <a:rPr lang="en-US" i="1" dirty="0" err="1"/>
              <a:t>privacy</a:t>
            </a:r>
            <a:r>
              <a:rPr lang="en-US" dirty="0" err="1"/>
              <a:t> seorang seniman. Apa yg diperlukan adalah bagaimana mengamati objek seni dgn seksama, sehingga ditemukan ide yg sangat signifikan. Boleh jadi hal itu tersaji dlm sebuah karya </a:t>
            </a:r>
            <a:r>
              <a:rPr lang="en-US" b="1" i="1" dirty="0" err="1"/>
              <a:t>tanpa diketahui dan disadari oleh  senimannya. </a:t>
            </a:r>
          </a:p>
          <a:p>
            <a:pPr marL="0" indent="0" algn="r">
              <a:buNone/>
            </a:pPr>
            <a:r>
              <a:rPr lang="en-US" dirty="0" err="1"/>
              <a:t>(Bangun, 2000:19-20) </a:t>
            </a:r>
          </a:p>
          <a:p>
            <a:pPr marL="0" indent="0">
              <a:buNone/>
            </a:pPr>
            <a:endParaRPr lang="en-US" i="1" dirty="0"/>
          </a:p>
          <a:p>
            <a:endParaRPr lang="en-US"/>
          </a:p>
        </p:txBody>
      </p:sp>
    </p:spTree>
    <p:extLst>
      <p:ext uri="{BB962C8B-B14F-4D97-AF65-F5344CB8AC3E}">
        <p14:creationId xmlns:p14="http://schemas.microsoft.com/office/powerpoint/2010/main" val="58223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792" y="428262"/>
            <a:ext cx="8391646" cy="6134583"/>
          </a:xfrm>
        </p:spPr>
        <p:txBody>
          <a:bodyPr>
            <a:normAutofit/>
          </a:bodyPr>
          <a:lstStyle/>
          <a:p>
            <a:pPr marL="0" indent="0">
              <a:buNone/>
            </a:pPr>
            <a:r>
              <a:rPr lang="en-US" dirty="0" err="1"/>
              <a:t>Implikasinya, </a:t>
            </a:r>
            <a:r>
              <a:rPr lang="en-US" i="1" dirty="0" err="1"/>
              <a:t>seniman bukan pemegang otoritas terbaik dlm mengartikan maksud karyanya</a:t>
            </a:r>
            <a:r>
              <a:rPr lang="en-US" dirty="0" err="1"/>
              <a:t>. </a:t>
            </a:r>
          </a:p>
          <a:p>
            <a:pPr marL="0" indent="0">
              <a:buNone/>
            </a:pPr>
            <a:endParaRPr lang="en-US" dirty="0" err="1"/>
          </a:p>
          <a:p>
            <a:pPr marL="0" indent="0">
              <a:buNone/>
            </a:pPr>
            <a:r>
              <a:rPr lang="en-US" dirty="0" err="1"/>
              <a:t>Kritikus jangan mencampuradukkan antara niat/tujuan artistik, dgn pencapaian artistik. Kritikus boleh percaya pd pernyataan seniman, </a:t>
            </a:r>
            <a:r>
              <a:rPr lang="en-US" i="1" dirty="0" err="1"/>
              <a:t>sejauh dapat dikonfirmasikan dgn karakteristik yg tampak dlm karyanya.</a:t>
            </a:r>
            <a:r>
              <a:rPr lang="en-US" dirty="0" err="1"/>
              <a:t> </a:t>
            </a:r>
          </a:p>
          <a:p>
            <a:pPr marL="0" indent="0">
              <a:buNone/>
            </a:pPr>
            <a:r>
              <a:rPr lang="en-US" dirty="0" err="1"/>
              <a:t>Dengan kata lain, kebenaran sebuah pernyataan harus bisa diamati secara visual pd sebuah karya seni. Jika tidak terjelma secara visual, itu berarti: </a:t>
            </a:r>
            <a:r>
              <a:rPr lang="en-US" i="1" dirty="0" err="1"/>
              <a:t>ada kesenjangan antara aspek konseptual dgn prestasi atau pencapaian artistik</a:t>
            </a:r>
            <a:r>
              <a:rPr lang="en-US" dirty="0" err="1"/>
              <a:t>.  </a:t>
            </a:r>
          </a:p>
          <a:p>
            <a:pPr marL="0" indent="0" algn="r">
              <a:buNone/>
            </a:pPr>
            <a:r>
              <a:rPr lang="en-US" dirty="0" err="1"/>
              <a:t>(Bangun, 2000:19-20) </a:t>
            </a:r>
          </a:p>
          <a:p>
            <a:pPr marL="0" indent="0">
              <a:buNone/>
            </a:pPr>
            <a:endParaRPr lang="en-US" i="1" dirty="0"/>
          </a:p>
          <a:p>
            <a:endParaRPr lang="en-US"/>
          </a:p>
        </p:txBody>
      </p:sp>
    </p:spTree>
    <p:extLst>
      <p:ext uri="{BB962C8B-B14F-4D97-AF65-F5344CB8AC3E}">
        <p14:creationId xmlns:p14="http://schemas.microsoft.com/office/powerpoint/2010/main" val="133068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792" y="428262"/>
            <a:ext cx="8391646" cy="6134583"/>
          </a:xfrm>
        </p:spPr>
        <p:txBody>
          <a:bodyPr>
            <a:normAutofit/>
          </a:bodyPr>
          <a:lstStyle/>
          <a:p>
            <a:pPr marL="0" indent="0">
              <a:buNone/>
            </a:pPr>
            <a:endParaRPr lang="en-US" dirty="0" err="1"/>
          </a:p>
          <a:p>
            <a:pPr marL="0" indent="0">
              <a:buNone/>
            </a:pPr>
            <a:endParaRPr lang="en-US" dirty="0" err="1"/>
          </a:p>
          <a:p>
            <a:pPr marL="0" indent="0">
              <a:buNone/>
            </a:pPr>
            <a:r>
              <a:rPr lang="en-US" dirty="0" err="1"/>
              <a:t>Bagaimana kita mengawali proses menafsirkan seni? Satu atau lebih dari data deskripsi dan analisis formal dipilih sebagai landasan untuk merumuskan hipotesis. Hipotesis di sini adalah suatu ide atau prinsip organisasi yang berhubungan erat dgn materi deskripsi dan analisis formal. Seperti halnya dlm ilmu, di mana lebih dari satu hipotesis dikemukakan untuk memperhitungkan sebuah gejala, maka dalam kritik seni lebih dari satu hipotesis akan sangat memadai dlm menjelaskan sebuah karya seni. </a:t>
            </a:r>
          </a:p>
        </p:txBody>
      </p:sp>
    </p:spTree>
    <p:extLst>
      <p:ext uri="{BB962C8B-B14F-4D97-AF65-F5344CB8AC3E}">
        <p14:creationId xmlns:p14="http://schemas.microsoft.com/office/powerpoint/2010/main" val="192727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7167" y="245382"/>
            <a:ext cx="3392000" cy="6374874"/>
          </a:xfrm>
        </p:spPr>
        <p:txBody>
          <a:bodyPr>
            <a:normAutofit lnSpcReduction="10000"/>
          </a:bodyPr>
          <a:lstStyle/>
          <a:p>
            <a:pPr marL="0" indent="0">
              <a:buNone/>
            </a:pPr>
            <a:r>
              <a:rPr lang="en-US" sz="2200" dirty="0" err="1"/>
              <a:t>Berikut ini adalah bentuk hipotesis yang berasal dari </a:t>
            </a:r>
            <a:r>
              <a:rPr lang="en-US" sz="2200" b="1" dirty="0" err="1"/>
              <a:t>efek estetis</a:t>
            </a:r>
            <a:r>
              <a:rPr lang="en-US" sz="2200" dirty="0" err="1"/>
              <a:t>: </a:t>
            </a:r>
            <a:endParaRPr lang="en-US" sz="2200"/>
          </a:p>
          <a:p>
            <a:pPr marL="0" indent="0">
              <a:buNone/>
            </a:pPr>
            <a:r>
              <a:rPr lang="en-US" sz="2200" i="1"/>
              <a:t>“</a:t>
            </a:r>
            <a:r>
              <a:rPr lang="is-IS" sz="2200" i="1"/>
              <a:t>…that the work is an investigation of the leisure-time activities of the French middle classes, or an admiring portrait of the decorum with which certain people use their leisure time. Some objective evidence would support these explanations ...” (Feldman, 1967:482)</a:t>
            </a:r>
          </a:p>
          <a:p>
            <a:pPr marL="0" indent="0">
              <a:buNone/>
            </a:pPr>
            <a:r>
              <a:rPr lang="is-IS" sz="2200" i="1"/>
              <a:t>“...as a picture of ladies and gentlemen enjoying a day off by strolling along the river bank, by resting in the shade, by watching fisherman and sailboats, and by playing games.”  </a:t>
            </a:r>
            <a:r>
              <a:rPr lang="is-IS" sz="2200"/>
              <a:t>(Feldman, 1967:481)</a:t>
            </a:r>
            <a:endParaRPr lang="en-US" sz="220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155"/>
            <a:ext cx="5353759" cy="4004272"/>
          </a:xfrm>
          <a:prstGeom prst="rect">
            <a:avLst/>
          </a:prstGeom>
        </p:spPr>
      </p:pic>
    </p:spTree>
    <p:extLst>
      <p:ext uri="{BB962C8B-B14F-4D97-AF65-F5344CB8AC3E}">
        <p14:creationId xmlns:p14="http://schemas.microsoft.com/office/powerpoint/2010/main" val="34608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40780"/>
            <a:ext cx="7886700" cy="5806324"/>
          </a:xfrm>
        </p:spPr>
        <p:txBody>
          <a:bodyPr>
            <a:normAutofit fontScale="92500" lnSpcReduction="20000"/>
          </a:bodyPr>
          <a:lstStyle/>
          <a:p>
            <a:pPr marL="0" indent="0">
              <a:buNone/>
            </a:pPr>
            <a:r>
              <a:rPr lang="en-US" dirty="0" err="1" smtClean="0"/>
              <a:t>Keempat</a:t>
            </a:r>
            <a:r>
              <a:rPr lang="en-US" dirty="0" smtClean="0"/>
              <a:t>, </a:t>
            </a:r>
            <a:r>
              <a:rPr lang="en-US" b="1" dirty="0" smtClean="0">
                <a:solidFill>
                  <a:schemeClr val="accent2"/>
                </a:solidFill>
              </a:rPr>
              <a:t>EVALUASI</a:t>
            </a:r>
          </a:p>
          <a:p>
            <a:pPr marL="0" indent="0">
              <a:buNone/>
            </a:pPr>
            <a:r>
              <a:rPr lang="en-US" dirty="0" err="1" smtClean="0"/>
              <a:t>Menetapkan</a:t>
            </a:r>
            <a:r>
              <a:rPr lang="en-US" dirty="0" smtClean="0"/>
              <a:t> </a:t>
            </a:r>
            <a:r>
              <a:rPr lang="en-US" dirty="0" err="1" smtClean="0"/>
              <a:t>kualitas</a:t>
            </a:r>
            <a:r>
              <a:rPr lang="en-US" dirty="0" smtClean="0"/>
              <a:t> </a:t>
            </a:r>
            <a:r>
              <a:rPr lang="en-US" dirty="0" err="1" smtClean="0"/>
              <a:t>suatu</a:t>
            </a:r>
            <a:r>
              <a:rPr lang="en-US" dirty="0" smtClean="0"/>
              <a:t> </a:t>
            </a:r>
            <a:r>
              <a:rPr lang="en-US" dirty="0" err="1" smtClean="0"/>
              <a:t>karya</a:t>
            </a:r>
            <a:r>
              <a:rPr lang="en-US" dirty="0" smtClean="0"/>
              <a:t> </a:t>
            </a:r>
            <a:r>
              <a:rPr lang="en-US" dirty="0" err="1" smtClean="0"/>
              <a:t>berikut</a:t>
            </a:r>
            <a:r>
              <a:rPr lang="en-US" dirty="0" smtClean="0"/>
              <a:t> </a:t>
            </a:r>
            <a:r>
              <a:rPr lang="en-US" dirty="0" err="1" smtClean="0"/>
              <a:t>tingkatannya</a:t>
            </a:r>
            <a:r>
              <a:rPr lang="en-US" dirty="0" smtClean="0"/>
              <a:t> </a:t>
            </a:r>
            <a:r>
              <a:rPr lang="en-US" dirty="0" err="1" smtClean="0"/>
              <a:t>apabila</a:t>
            </a:r>
            <a:r>
              <a:rPr lang="en-US" dirty="0" smtClean="0"/>
              <a:t> </a:t>
            </a:r>
            <a:r>
              <a:rPr lang="en-US" dirty="0" err="1" smtClean="0"/>
              <a:t>dibandingkan</a:t>
            </a:r>
            <a:r>
              <a:rPr lang="en-US" dirty="0" smtClean="0"/>
              <a:t> </a:t>
            </a:r>
            <a:r>
              <a:rPr lang="en-US" dirty="0" err="1" smtClean="0"/>
              <a:t>dengan</a:t>
            </a:r>
            <a:r>
              <a:rPr lang="en-US" dirty="0" smtClean="0"/>
              <a:t> </a:t>
            </a:r>
            <a:r>
              <a:rPr lang="en-US" dirty="0" err="1" smtClean="0"/>
              <a:t>sejumlah</a:t>
            </a:r>
            <a:r>
              <a:rPr lang="en-US" dirty="0" smtClean="0"/>
              <a:t> </a:t>
            </a:r>
            <a:r>
              <a:rPr lang="en-US" dirty="0" err="1" smtClean="0"/>
              <a:t>karya</a:t>
            </a:r>
            <a:r>
              <a:rPr lang="en-US" dirty="0" smtClean="0"/>
              <a:t> </a:t>
            </a:r>
            <a:r>
              <a:rPr lang="en-US" dirty="0" err="1" smtClean="0"/>
              <a:t>lainnya</a:t>
            </a:r>
            <a:r>
              <a:rPr lang="en-US" dirty="0" smtClean="0"/>
              <a:t> yang </a:t>
            </a:r>
            <a:r>
              <a:rPr lang="en-US" dirty="0" err="1" smtClean="0"/>
              <a:t>sejenis</a:t>
            </a:r>
            <a:r>
              <a:rPr lang="en-US" dirty="0" smtClean="0"/>
              <a:t> </a:t>
            </a:r>
            <a:r>
              <a:rPr lang="en-US" dirty="0" err="1" smtClean="0"/>
              <a:t>atau</a:t>
            </a:r>
            <a:r>
              <a:rPr lang="en-US" dirty="0" smtClean="0"/>
              <a:t> </a:t>
            </a:r>
            <a:r>
              <a:rPr lang="en-US" dirty="0" err="1" smtClean="0"/>
              <a:t>kemiripan</a:t>
            </a:r>
            <a:r>
              <a:rPr lang="en-US" dirty="0" smtClean="0"/>
              <a:t> </a:t>
            </a:r>
            <a:r>
              <a:rPr lang="en-US" dirty="0" err="1" smtClean="0"/>
              <a:t>dalam</a:t>
            </a:r>
            <a:r>
              <a:rPr lang="en-US" dirty="0" smtClean="0"/>
              <a:t> </a:t>
            </a:r>
            <a:r>
              <a:rPr lang="en-US" dirty="0" err="1" smtClean="0"/>
              <a:t>kelompok</a:t>
            </a:r>
            <a:r>
              <a:rPr lang="en-US" dirty="0" smtClean="0"/>
              <a:t> </a:t>
            </a:r>
            <a:r>
              <a:rPr lang="en-US" i="1" dirty="0" smtClean="0"/>
              <a:t>(family resemblance)</a:t>
            </a:r>
            <a:r>
              <a:rPr lang="en-US" dirty="0" smtClean="0"/>
              <a:t>.</a:t>
            </a:r>
          </a:p>
          <a:p>
            <a:pPr marL="0" indent="0">
              <a:buNone/>
            </a:pPr>
            <a:r>
              <a:rPr lang="en-US" dirty="0" err="1" smtClean="0"/>
              <a:t>Membuat</a:t>
            </a:r>
            <a:r>
              <a:rPr lang="en-US" dirty="0" smtClean="0"/>
              <a:t> </a:t>
            </a:r>
            <a:r>
              <a:rPr lang="en-US" dirty="0" err="1" smtClean="0"/>
              <a:t>penilaian</a:t>
            </a:r>
            <a:r>
              <a:rPr lang="en-US" dirty="0" smtClean="0"/>
              <a:t>, </a:t>
            </a:r>
            <a:r>
              <a:rPr lang="en-US" dirty="0" err="1" smtClean="0"/>
              <a:t>pertimbangan</a:t>
            </a:r>
            <a:r>
              <a:rPr lang="en-US" dirty="0" smtClean="0"/>
              <a:t> </a:t>
            </a:r>
            <a:r>
              <a:rPr lang="en-US" dirty="0" err="1" smtClean="0"/>
              <a:t>atau</a:t>
            </a:r>
            <a:r>
              <a:rPr lang="en-US" dirty="0" smtClean="0"/>
              <a:t> </a:t>
            </a:r>
            <a:r>
              <a:rPr lang="en-US" dirty="0" err="1" smtClean="0"/>
              <a:t>penghakiman</a:t>
            </a:r>
            <a:r>
              <a:rPr lang="en-US" dirty="0" smtClean="0"/>
              <a:t>, </a:t>
            </a:r>
            <a:r>
              <a:rPr lang="en-US" dirty="0" err="1" smtClean="0"/>
              <a:t>harus</a:t>
            </a:r>
            <a:r>
              <a:rPr lang="en-US" dirty="0" smtClean="0"/>
              <a:t> </a:t>
            </a:r>
            <a:r>
              <a:rPr lang="en-US" dirty="0" err="1" smtClean="0"/>
              <a:t>didasarkan</a:t>
            </a:r>
            <a:r>
              <a:rPr lang="en-US" dirty="0" smtClean="0"/>
              <a:t> </a:t>
            </a:r>
            <a:r>
              <a:rPr lang="en-US" dirty="0" err="1" smtClean="0"/>
              <a:t>kriteria</a:t>
            </a:r>
            <a:r>
              <a:rPr lang="en-US" dirty="0" smtClean="0"/>
              <a:t> </a:t>
            </a:r>
            <a:r>
              <a:rPr lang="en-US" dirty="0" err="1" smtClean="0"/>
              <a:t>atau</a:t>
            </a:r>
            <a:r>
              <a:rPr lang="en-US" dirty="0" smtClean="0"/>
              <a:t> </a:t>
            </a:r>
            <a:r>
              <a:rPr lang="en-US" dirty="0" err="1" smtClean="0"/>
              <a:t>tolok</a:t>
            </a:r>
            <a:r>
              <a:rPr lang="en-US" dirty="0" smtClean="0"/>
              <a:t> </a:t>
            </a:r>
            <a:r>
              <a:rPr lang="en-US" dirty="0" err="1" smtClean="0"/>
              <a:t>ukur</a:t>
            </a:r>
            <a:r>
              <a:rPr lang="en-US" dirty="0" smtClean="0"/>
              <a:t> </a:t>
            </a:r>
            <a:r>
              <a:rPr lang="en-US" dirty="0" err="1" smtClean="0"/>
              <a:t>tertentu</a:t>
            </a:r>
            <a:r>
              <a:rPr lang="en-US" dirty="0" smtClean="0"/>
              <a:t>. </a:t>
            </a:r>
            <a:r>
              <a:rPr lang="en-US" i="1" dirty="0" err="1" smtClean="0"/>
              <a:t>Kriteria</a:t>
            </a:r>
            <a:r>
              <a:rPr lang="en-US" i="1" dirty="0" smtClean="0"/>
              <a:t> </a:t>
            </a:r>
            <a:r>
              <a:rPr lang="en-US" i="1" dirty="0" err="1" smtClean="0"/>
              <a:t>itu</a:t>
            </a:r>
            <a:r>
              <a:rPr lang="en-US" i="1" dirty="0"/>
              <a:t> </a:t>
            </a:r>
            <a:r>
              <a:rPr lang="en-US" i="1" dirty="0" err="1" smtClean="0"/>
              <a:t>bisa</a:t>
            </a:r>
            <a:r>
              <a:rPr lang="en-US" i="1" dirty="0" smtClean="0"/>
              <a:t> </a:t>
            </a:r>
            <a:r>
              <a:rPr lang="en-US" i="1" dirty="0" err="1" smtClean="0"/>
              <a:t>intrinsik</a:t>
            </a:r>
            <a:r>
              <a:rPr lang="en-US" dirty="0" smtClean="0"/>
              <a:t>, </a:t>
            </a:r>
            <a:r>
              <a:rPr lang="en-US" dirty="0" err="1" smtClean="0"/>
              <a:t>inheren</a:t>
            </a:r>
            <a:r>
              <a:rPr lang="en-US" dirty="0" smtClean="0"/>
              <a:t> </a:t>
            </a:r>
            <a:r>
              <a:rPr lang="en-US" dirty="0" err="1" smtClean="0"/>
              <a:t>pada</a:t>
            </a:r>
            <a:r>
              <a:rPr lang="en-US" dirty="0" smtClean="0"/>
              <a:t> </a:t>
            </a:r>
            <a:r>
              <a:rPr lang="en-US" dirty="0" err="1" smtClean="0"/>
              <a:t>sasaran</a:t>
            </a:r>
            <a:r>
              <a:rPr lang="en-US" dirty="0" smtClean="0"/>
              <a:t> </a:t>
            </a:r>
            <a:r>
              <a:rPr lang="en-US" dirty="0" err="1" smtClean="0"/>
              <a:t>kritik</a:t>
            </a:r>
            <a:r>
              <a:rPr lang="en-US" dirty="0" smtClean="0"/>
              <a:t>, </a:t>
            </a:r>
            <a:r>
              <a:rPr lang="en-US" dirty="0" err="1" smtClean="0"/>
              <a:t>yakni</a:t>
            </a:r>
            <a:r>
              <a:rPr lang="en-US" dirty="0" smtClean="0"/>
              <a:t> </a:t>
            </a:r>
            <a:r>
              <a:rPr lang="en-US" dirty="0" err="1" smtClean="0"/>
              <a:t>karya</a:t>
            </a:r>
            <a:r>
              <a:rPr lang="en-US" dirty="0" smtClean="0"/>
              <a:t> </a:t>
            </a:r>
            <a:r>
              <a:rPr lang="en-US" dirty="0" err="1" smtClean="0"/>
              <a:t>seni</a:t>
            </a:r>
            <a:r>
              <a:rPr lang="en-US" dirty="0" smtClean="0"/>
              <a:t> </a:t>
            </a:r>
            <a:r>
              <a:rPr lang="en-US" dirty="0" err="1" smtClean="0"/>
              <a:t>itu</a:t>
            </a:r>
            <a:r>
              <a:rPr lang="en-US" dirty="0" smtClean="0"/>
              <a:t>. </a:t>
            </a:r>
            <a:r>
              <a:rPr lang="en-US" dirty="0" err="1" smtClean="0"/>
              <a:t>Kalau</a:t>
            </a:r>
            <a:r>
              <a:rPr lang="en-US" dirty="0" smtClean="0"/>
              <a:t> </a:t>
            </a:r>
            <a:r>
              <a:rPr lang="en-US" dirty="0" err="1" smtClean="0"/>
              <a:t>kritik</a:t>
            </a:r>
            <a:r>
              <a:rPr lang="en-US" dirty="0" smtClean="0"/>
              <a:t> </a:t>
            </a:r>
            <a:r>
              <a:rPr lang="en-US" dirty="0" err="1" smtClean="0"/>
              <a:t>itu</a:t>
            </a:r>
            <a:r>
              <a:rPr lang="en-US" dirty="0" smtClean="0"/>
              <a:t> </a:t>
            </a:r>
            <a:r>
              <a:rPr lang="en-US" dirty="0" err="1" smtClean="0"/>
              <a:t>mendasarkan</a:t>
            </a:r>
            <a:r>
              <a:rPr lang="en-US" dirty="0" smtClean="0"/>
              <a:t> </a:t>
            </a:r>
            <a:r>
              <a:rPr lang="en-US" dirty="0" err="1" smtClean="0"/>
              <a:t>segi</a:t>
            </a:r>
            <a:r>
              <a:rPr lang="en-US" dirty="0" smtClean="0"/>
              <a:t> </a:t>
            </a:r>
            <a:r>
              <a:rPr lang="en-US" dirty="0" err="1" smtClean="0"/>
              <a:t>normatif</a:t>
            </a:r>
            <a:r>
              <a:rPr lang="en-US" dirty="0" smtClean="0"/>
              <a:t>, </a:t>
            </a:r>
            <a:r>
              <a:rPr lang="en-US" dirty="0" err="1" smtClean="0"/>
              <a:t>maka</a:t>
            </a:r>
            <a:r>
              <a:rPr lang="en-US" dirty="0" smtClean="0"/>
              <a:t> </a:t>
            </a:r>
            <a:r>
              <a:rPr lang="en-US" dirty="0" err="1" smtClean="0"/>
              <a:t>bagaimana</a:t>
            </a:r>
            <a:r>
              <a:rPr lang="en-US" dirty="0" smtClean="0"/>
              <a:t> </a:t>
            </a:r>
            <a:r>
              <a:rPr lang="en-US" dirty="0" err="1" smtClean="0"/>
              <a:t>seharusnya</a:t>
            </a:r>
            <a:r>
              <a:rPr lang="en-US" dirty="0" smtClean="0"/>
              <a:t> </a:t>
            </a:r>
            <a:r>
              <a:rPr lang="en-US" dirty="0" err="1" smtClean="0"/>
              <a:t>karya</a:t>
            </a:r>
            <a:r>
              <a:rPr lang="en-US" dirty="0" smtClean="0"/>
              <a:t> </a:t>
            </a:r>
            <a:r>
              <a:rPr lang="en-US" dirty="0" err="1" smtClean="0"/>
              <a:t>seni</a:t>
            </a:r>
            <a:r>
              <a:rPr lang="en-US" dirty="0" smtClean="0"/>
              <a:t> </a:t>
            </a:r>
            <a:r>
              <a:rPr lang="en-US" dirty="0" err="1" smtClean="0"/>
              <a:t>itu</a:t>
            </a:r>
            <a:r>
              <a:rPr lang="en-US" dirty="0" smtClean="0"/>
              <a:t> </a:t>
            </a:r>
            <a:r>
              <a:rPr lang="en-US" dirty="0" err="1" smtClean="0"/>
              <a:t>akan</a:t>
            </a:r>
            <a:r>
              <a:rPr lang="en-US" dirty="0" smtClean="0"/>
              <a:t> </a:t>
            </a:r>
            <a:r>
              <a:rPr lang="en-US" dirty="0" err="1" smtClean="0"/>
              <a:t>menjadi</a:t>
            </a:r>
            <a:r>
              <a:rPr lang="en-US" dirty="0"/>
              <a:t> </a:t>
            </a:r>
            <a:r>
              <a:rPr lang="en-US" dirty="0" err="1" smtClean="0"/>
              <a:t>titik</a:t>
            </a:r>
            <a:r>
              <a:rPr lang="en-US" dirty="0" smtClean="0"/>
              <a:t> </a:t>
            </a:r>
            <a:r>
              <a:rPr lang="en-US" dirty="0" err="1" smtClean="0"/>
              <a:t>acuan</a:t>
            </a:r>
            <a:r>
              <a:rPr lang="en-US" dirty="0" smtClean="0"/>
              <a:t>. </a:t>
            </a:r>
          </a:p>
          <a:p>
            <a:pPr marL="0" indent="0">
              <a:buNone/>
            </a:pPr>
            <a:r>
              <a:rPr lang="en-US" dirty="0" err="1" smtClean="0"/>
              <a:t>Karena</a:t>
            </a:r>
            <a:r>
              <a:rPr lang="en-US" dirty="0" smtClean="0"/>
              <a:t> </a:t>
            </a:r>
            <a:r>
              <a:rPr lang="en-US" dirty="0" err="1" smtClean="0"/>
              <a:t>tidak</a:t>
            </a:r>
            <a:r>
              <a:rPr lang="en-US" dirty="0" smtClean="0"/>
              <a:t> </a:t>
            </a:r>
            <a:r>
              <a:rPr lang="en-US" dirty="0" err="1" smtClean="0"/>
              <a:t>semua</a:t>
            </a:r>
            <a:r>
              <a:rPr lang="en-US" dirty="0" smtClean="0"/>
              <a:t> </a:t>
            </a:r>
            <a:r>
              <a:rPr lang="en-US" dirty="0" err="1" smtClean="0"/>
              <a:t>karya</a:t>
            </a:r>
            <a:r>
              <a:rPr lang="en-US" dirty="0" smtClean="0"/>
              <a:t> </a:t>
            </a:r>
            <a:r>
              <a:rPr lang="en-US" dirty="0" err="1" smtClean="0"/>
              <a:t>seni</a:t>
            </a:r>
            <a:r>
              <a:rPr lang="en-US" dirty="0" smtClean="0"/>
              <a:t> </a:t>
            </a:r>
            <a:r>
              <a:rPr lang="en-US" dirty="0" err="1" smtClean="0"/>
              <a:t>itu</a:t>
            </a:r>
            <a:r>
              <a:rPr lang="en-US" dirty="0" smtClean="0"/>
              <a:t> </a:t>
            </a:r>
            <a:r>
              <a:rPr lang="en-US" dirty="0" err="1" smtClean="0"/>
              <a:t>otonom</a:t>
            </a:r>
            <a:r>
              <a:rPr lang="en-US" dirty="0" smtClean="0"/>
              <a:t> </a:t>
            </a:r>
            <a:r>
              <a:rPr lang="en-US" dirty="0" err="1" smtClean="0"/>
              <a:t>kedudukannya</a:t>
            </a:r>
            <a:r>
              <a:rPr lang="en-US" dirty="0"/>
              <a:t> </a:t>
            </a:r>
            <a:r>
              <a:rPr lang="en-US" dirty="0" err="1" smtClean="0"/>
              <a:t>seperti</a:t>
            </a:r>
            <a:r>
              <a:rPr lang="en-US" dirty="0" smtClean="0"/>
              <a:t> </a:t>
            </a:r>
            <a:r>
              <a:rPr lang="en-US" dirty="0" err="1" smtClean="0"/>
              <a:t>pada</a:t>
            </a:r>
            <a:r>
              <a:rPr lang="en-US" dirty="0" smtClean="0"/>
              <a:t> </a:t>
            </a:r>
            <a:r>
              <a:rPr lang="en-US" dirty="0" err="1" smtClean="0"/>
              <a:t>seni</a:t>
            </a:r>
            <a:r>
              <a:rPr lang="en-US" dirty="0" smtClean="0"/>
              <a:t> </a:t>
            </a:r>
            <a:r>
              <a:rPr lang="en-US" dirty="0" err="1" smtClean="0"/>
              <a:t>untuk</a:t>
            </a:r>
            <a:r>
              <a:rPr lang="en-US" dirty="0" smtClean="0"/>
              <a:t> </a:t>
            </a:r>
            <a:r>
              <a:rPr lang="en-US" dirty="0" err="1" smtClean="0"/>
              <a:t>seni</a:t>
            </a:r>
            <a:r>
              <a:rPr lang="en-US" dirty="0" smtClean="0"/>
              <a:t>, </a:t>
            </a:r>
            <a:r>
              <a:rPr lang="en-US" dirty="0" err="1" smtClean="0"/>
              <a:t>maka</a:t>
            </a:r>
            <a:r>
              <a:rPr lang="en-US" dirty="0" smtClean="0"/>
              <a:t> </a:t>
            </a:r>
            <a:r>
              <a:rPr lang="en-US" dirty="0" err="1" smtClean="0"/>
              <a:t>diperlukan</a:t>
            </a:r>
            <a:r>
              <a:rPr lang="en-US" dirty="0" smtClean="0"/>
              <a:t> </a:t>
            </a:r>
            <a:r>
              <a:rPr lang="en-US" i="1" dirty="0" err="1" smtClean="0"/>
              <a:t>kriteria</a:t>
            </a:r>
            <a:r>
              <a:rPr lang="en-US" i="1" dirty="0" smtClean="0"/>
              <a:t> </a:t>
            </a:r>
            <a:r>
              <a:rPr lang="en-US" i="1" dirty="0" err="1" smtClean="0"/>
              <a:t>ekstrinsik</a:t>
            </a:r>
            <a:r>
              <a:rPr lang="en-US" dirty="0" smtClean="0"/>
              <a:t>, yang </a:t>
            </a:r>
            <a:r>
              <a:rPr lang="en-US" dirty="0" err="1" smtClean="0"/>
              <a:t>mengacu</a:t>
            </a:r>
            <a:r>
              <a:rPr lang="en-US" dirty="0" smtClean="0"/>
              <a:t> </a:t>
            </a:r>
            <a:r>
              <a:rPr lang="en-US" dirty="0" err="1" smtClean="0"/>
              <a:t>pada</a:t>
            </a:r>
            <a:r>
              <a:rPr lang="en-US" dirty="0" smtClean="0"/>
              <a:t> </a:t>
            </a:r>
            <a:r>
              <a:rPr lang="en-US" dirty="0" err="1" smtClean="0"/>
              <a:t>bidang</a:t>
            </a:r>
            <a:r>
              <a:rPr lang="en-US" dirty="0" smtClean="0"/>
              <a:t> </a:t>
            </a:r>
            <a:r>
              <a:rPr lang="en-US" dirty="0" err="1" smtClean="0"/>
              <a:t>kehidupan</a:t>
            </a:r>
            <a:r>
              <a:rPr lang="en-US" dirty="0" smtClean="0"/>
              <a:t> di </a:t>
            </a:r>
            <a:r>
              <a:rPr lang="en-US" dirty="0" err="1" smtClean="0"/>
              <a:t>luar</a:t>
            </a:r>
            <a:r>
              <a:rPr lang="en-US" dirty="0" smtClean="0"/>
              <a:t> </a:t>
            </a:r>
            <a:r>
              <a:rPr lang="en-US" dirty="0" err="1" smtClean="0"/>
              <a:t>seni</a:t>
            </a:r>
            <a:r>
              <a:rPr lang="en-US" dirty="0" smtClean="0"/>
              <a:t>, </a:t>
            </a:r>
            <a:r>
              <a:rPr lang="en-US" dirty="0" err="1" smtClean="0"/>
              <a:t>seperti</a:t>
            </a:r>
            <a:r>
              <a:rPr lang="en-US" dirty="0" smtClean="0"/>
              <a:t>: agama, </a:t>
            </a:r>
            <a:r>
              <a:rPr lang="en-US" dirty="0" err="1" smtClean="0"/>
              <a:t>politik</a:t>
            </a:r>
            <a:r>
              <a:rPr lang="en-US" dirty="0" smtClean="0"/>
              <a:t>, </a:t>
            </a:r>
            <a:r>
              <a:rPr lang="en-US" dirty="0" err="1" smtClean="0"/>
              <a:t>ekonomi</a:t>
            </a:r>
            <a:r>
              <a:rPr lang="en-US" dirty="0" smtClean="0"/>
              <a:t>, </a:t>
            </a:r>
            <a:r>
              <a:rPr lang="en-US" dirty="0" err="1" smtClean="0"/>
              <a:t>etika</a:t>
            </a:r>
            <a:r>
              <a:rPr lang="en-US" dirty="0" smtClean="0"/>
              <a:t>, </a:t>
            </a:r>
            <a:r>
              <a:rPr lang="en-US" dirty="0" err="1" smtClean="0"/>
              <a:t>kemasyarakatan</a:t>
            </a:r>
            <a:r>
              <a:rPr lang="en-US" dirty="0" smtClean="0"/>
              <a:t>, </a:t>
            </a:r>
            <a:r>
              <a:rPr lang="en-US" dirty="0" err="1" smtClean="0"/>
              <a:t>kesehatan</a:t>
            </a:r>
            <a:r>
              <a:rPr lang="en-US" dirty="0" smtClean="0"/>
              <a:t>, </a:t>
            </a:r>
            <a:r>
              <a:rPr lang="en-US" dirty="0" err="1" smtClean="0"/>
              <a:t>pendidikan</a:t>
            </a:r>
            <a:r>
              <a:rPr lang="en-US" dirty="0" smtClean="0"/>
              <a:t> </a:t>
            </a:r>
            <a:r>
              <a:rPr lang="en-US" dirty="0" err="1" smtClean="0"/>
              <a:t>dan</a:t>
            </a:r>
            <a:r>
              <a:rPr lang="en-US" dirty="0" smtClean="0"/>
              <a:t> lain </a:t>
            </a:r>
            <a:r>
              <a:rPr lang="en-US" dirty="0" err="1" smtClean="0"/>
              <a:t>sebagainya</a:t>
            </a:r>
            <a:r>
              <a:rPr lang="en-US" dirty="0" smtClean="0"/>
              <a:t>. </a:t>
            </a:r>
          </a:p>
          <a:p>
            <a:pPr marL="0" indent="0">
              <a:buNone/>
            </a:pPr>
            <a:r>
              <a:rPr lang="en-US" dirty="0"/>
              <a:t>(Nur, 2016:67-68)</a:t>
            </a:r>
            <a:endParaRPr lang="en-US" dirty="0" smtClean="0"/>
          </a:p>
          <a:p>
            <a:pPr marL="0" indent="0">
              <a:buNone/>
            </a:pPr>
            <a:endParaRPr lang="en-US" dirty="0"/>
          </a:p>
        </p:txBody>
      </p:sp>
    </p:spTree>
    <p:extLst>
      <p:ext uri="{BB962C8B-B14F-4D97-AF65-F5344CB8AC3E}">
        <p14:creationId xmlns:p14="http://schemas.microsoft.com/office/powerpoint/2010/main" val="690192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365760"/>
            <a:ext cx="8088630" cy="6197086"/>
          </a:xfrm>
        </p:spPr>
        <p:txBody>
          <a:bodyPr>
            <a:normAutofit lnSpcReduction="10000"/>
          </a:bodyPr>
          <a:lstStyle/>
          <a:p>
            <a:pPr marL="0" indent="0">
              <a:buNone/>
            </a:pPr>
            <a:r>
              <a:rPr lang="en-US" dirty="0" smtClean="0"/>
              <a:t>Menurut Bangun (2000:27), </a:t>
            </a:r>
            <a:r>
              <a:rPr lang="en-US" i="1" dirty="0" smtClean="0"/>
              <a:t>evaluasi berarti menetapkan ranking sebuah karya dlm hubungannya dengan karya lain yang sejenis, serta menentukan kadar artistik dan faedah estetiknya.</a:t>
            </a:r>
          </a:p>
          <a:p>
            <a:pPr marL="0" indent="0">
              <a:buNone/>
            </a:pPr>
            <a:r>
              <a:rPr lang="en-US" dirty="0"/>
              <a:t>Dalam aktivitas ini, dikenal model evaluasi dgn studi komparatif historis. Dgn model ini dapat ditentukan apakah sebuah karya seni merupakan contoh terbaik dari karya-karya dlm kelas yang sama? </a:t>
            </a:r>
          </a:p>
          <a:p>
            <a:pPr marL="0" indent="0">
              <a:buNone/>
            </a:pPr>
            <a:r>
              <a:rPr lang="en-US" dirty="0" smtClean="0"/>
              <a:t>Penilaian orisinalitas adalah instrumen penilaian kritis yg menjelaskan ide karya, dgn mengidentifikasi masalah artistik yg akan dipecahkan, apa fungsi seni, tujuan seni, serta ada tidaknya makna inovasi ekspresi artisitik ataupun akselerasi tekniknya. Semua itu merupakan hal penting dlm </a:t>
            </a:r>
            <a:r>
              <a:rPr lang="en-US" i="1" dirty="0" smtClean="0"/>
              <a:t>menetapkan superioritas sebuah objek seni dlm ruang dan waktu.  </a:t>
            </a:r>
          </a:p>
          <a:p>
            <a:pPr marL="0" indent="0" algn="ctr">
              <a:buNone/>
            </a:pPr>
            <a:r>
              <a:rPr lang="en-US" i="1" dirty="0"/>
              <a:t>______________</a:t>
            </a:r>
            <a:r>
              <a:rPr lang="en-US" i="1" dirty="0" smtClean="0"/>
              <a:t> </a:t>
            </a:r>
            <a:endParaRPr lang="en-US" i="1" dirty="0"/>
          </a:p>
        </p:txBody>
      </p:sp>
    </p:spTree>
    <p:extLst>
      <p:ext uri="{BB962C8B-B14F-4D97-AF65-F5344CB8AC3E}">
        <p14:creationId xmlns:p14="http://schemas.microsoft.com/office/powerpoint/2010/main" val="777028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06056"/>
            <a:ext cx="7886700" cy="5470907"/>
          </a:xfrm>
        </p:spPr>
        <p:txBody>
          <a:bodyPr>
            <a:normAutofit/>
          </a:bodyPr>
          <a:lstStyle/>
          <a:p>
            <a:pPr marL="0" indent="0">
              <a:buNone/>
            </a:pPr>
            <a:r>
              <a:rPr lang="en-US" dirty="0" smtClean="0"/>
              <a:t>Edmund Burke Feldman </a:t>
            </a:r>
            <a:r>
              <a:rPr lang="en-US" dirty="0" err="1" smtClean="0"/>
              <a:t>merumuskan</a:t>
            </a:r>
            <a:r>
              <a:rPr lang="en-US" dirty="0" smtClean="0"/>
              <a:t> </a:t>
            </a:r>
            <a:r>
              <a:rPr lang="en-US" i="1" dirty="0" err="1" smtClean="0"/>
              <a:t>prosedur</a:t>
            </a:r>
            <a:r>
              <a:rPr lang="en-US" i="1" dirty="0" smtClean="0"/>
              <a:t> </a:t>
            </a:r>
            <a:r>
              <a:rPr lang="en-US" i="1" dirty="0" err="1" smtClean="0"/>
              <a:t>penulisan</a:t>
            </a:r>
            <a:r>
              <a:rPr lang="en-US" i="1" dirty="0" smtClean="0"/>
              <a:t> </a:t>
            </a:r>
            <a:r>
              <a:rPr lang="en-US" i="1" dirty="0" err="1" smtClean="0"/>
              <a:t>kritik</a:t>
            </a:r>
            <a:r>
              <a:rPr lang="en-US" i="1" dirty="0" smtClean="0"/>
              <a:t> </a:t>
            </a:r>
            <a:r>
              <a:rPr lang="en-US" i="1" dirty="0" err="1" smtClean="0"/>
              <a:t>Seni</a:t>
            </a:r>
            <a:r>
              <a:rPr lang="en-US" i="1" dirty="0" smtClean="0"/>
              <a:t> </a:t>
            </a:r>
            <a:r>
              <a:rPr lang="en-US" i="1" dirty="0" err="1" smtClean="0"/>
              <a:t>Rupa</a:t>
            </a:r>
            <a:r>
              <a:rPr lang="en-US" i="1" dirty="0" smtClean="0"/>
              <a:t> </a:t>
            </a:r>
            <a:r>
              <a:rPr lang="en-US" dirty="0" err="1" smtClean="0"/>
              <a:t>ke</a:t>
            </a:r>
            <a:r>
              <a:rPr lang="en-US" dirty="0" smtClean="0"/>
              <a:t> </a:t>
            </a:r>
            <a:r>
              <a:rPr lang="en-US" dirty="0" err="1" smtClean="0"/>
              <a:t>dalam</a:t>
            </a:r>
            <a:r>
              <a:rPr lang="en-US" dirty="0" smtClean="0"/>
              <a:t> </a:t>
            </a:r>
            <a:r>
              <a:rPr lang="en-US" dirty="0" err="1" smtClean="0"/>
              <a:t>empat</a:t>
            </a:r>
            <a:r>
              <a:rPr lang="en-US" dirty="0" smtClean="0"/>
              <a:t> </a:t>
            </a:r>
            <a:r>
              <a:rPr lang="en-US" dirty="0" err="1" smtClean="0"/>
              <a:t>tahap</a:t>
            </a:r>
            <a:r>
              <a:rPr lang="en-US" dirty="0" smtClean="0"/>
              <a:t>, yang </a:t>
            </a:r>
            <a:r>
              <a:rPr lang="en-US" dirty="0" err="1" smtClean="0"/>
              <a:t>terdiri</a:t>
            </a:r>
            <a:r>
              <a:rPr lang="en-US" dirty="0" smtClean="0"/>
              <a:t> </a:t>
            </a:r>
            <a:r>
              <a:rPr lang="en-US" dirty="0" err="1" smtClean="0"/>
              <a:t>dari</a:t>
            </a:r>
            <a:r>
              <a:rPr lang="en-US" dirty="0" smtClean="0"/>
              <a:t>: DESKRIPSI, ANALISIS FORMAL, INTERPRETASI, </a:t>
            </a:r>
            <a:r>
              <a:rPr lang="en-US" dirty="0" err="1" smtClean="0"/>
              <a:t>dan</a:t>
            </a:r>
            <a:r>
              <a:rPr lang="en-US" dirty="0" smtClean="0"/>
              <a:t> EVALUASI.</a:t>
            </a:r>
            <a:endParaRPr lang="en-US" dirty="0"/>
          </a:p>
          <a:p>
            <a:pPr marL="0" indent="0">
              <a:buNone/>
            </a:pPr>
            <a:endParaRPr lang="en-US" dirty="0" smtClean="0"/>
          </a:p>
          <a:p>
            <a:pPr marL="0" indent="0">
              <a:buNone/>
            </a:pPr>
            <a:r>
              <a:rPr lang="en-US" dirty="0" err="1" smtClean="0"/>
              <a:t>Pertama</a:t>
            </a:r>
            <a:r>
              <a:rPr lang="en-US" dirty="0" smtClean="0"/>
              <a:t>, </a:t>
            </a:r>
            <a:r>
              <a:rPr lang="en-US" b="1" dirty="0" smtClean="0">
                <a:solidFill>
                  <a:srgbClr val="FF0000"/>
                </a:solidFill>
              </a:rPr>
              <a:t>DESKRIPSI </a:t>
            </a:r>
          </a:p>
          <a:p>
            <a:pPr marL="0" indent="0">
              <a:buNone/>
            </a:pPr>
            <a:r>
              <a:rPr lang="en-US" dirty="0" err="1" smtClean="0"/>
              <a:t>Suatu proses pengumpulan data yg tersaji langsung kepada pengamat. Perlu dihindari penarikan kesimpulan yg melibatkan kesan pribadi yg sifatnya ilusif atau imajinatif. Bahasa yg digunakan harus dapat dipahami secara umum. Kritiku</a:t>
            </a:r>
            <a:r>
              <a:rPr lang="en-US" dirty="0"/>
              <a:t>s dituntut untuk menyajikan keterangan secara objektif, yg bersumber pd fakta yg bisa diamati. </a:t>
            </a:r>
          </a:p>
          <a:p>
            <a:pPr marL="0" indent="0">
              <a:buNone/>
            </a:pPr>
            <a:endParaRPr lang="en-US" dirty="0"/>
          </a:p>
        </p:txBody>
      </p:sp>
    </p:spTree>
    <p:extLst>
      <p:ext uri="{BB962C8B-B14F-4D97-AF65-F5344CB8AC3E}">
        <p14:creationId xmlns:p14="http://schemas.microsoft.com/office/powerpoint/2010/main" val="187666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06056"/>
            <a:ext cx="7886700" cy="5470907"/>
          </a:xfrm>
        </p:spPr>
        <p:txBody>
          <a:bodyPr>
            <a:normAutofit fontScale="92500"/>
          </a:bodyPr>
          <a:lstStyle/>
          <a:p>
            <a:pPr marL="0" indent="0">
              <a:buNone/>
            </a:pPr>
            <a:r>
              <a:rPr lang="en-US" dirty="0" err="1" smtClean="0"/>
              <a:t>Segala bentuk interpretasi, penilaian dan kesimpulan, harus ditangguhkan. </a:t>
            </a:r>
          </a:p>
          <a:p>
            <a:pPr marL="0" indent="0">
              <a:buNone/>
            </a:pPr>
            <a:r>
              <a:rPr lang="en-US" dirty="0" err="1"/>
              <a:t>Selanjutnya, kritikus menguraikan bagaimana proses pembuatan karya seni. Misalnya, bagaimana penerapan cat, transparan atau </a:t>
            </a:r>
            <a:r>
              <a:rPr lang="en-US" i="1" dirty="0" err="1"/>
              <a:t>alla prima</a:t>
            </a:r>
            <a:r>
              <a:rPr lang="en-US" dirty="0" err="1"/>
              <a:t>. Data ini diperlukan karena sifatnya </a:t>
            </a:r>
            <a:r>
              <a:rPr lang="en-US" u="sng" dirty="0" err="1"/>
              <a:t>kelak</a:t>
            </a:r>
            <a:r>
              <a:rPr lang="en-US" dirty="0" err="1"/>
              <a:t> dapat mempengaruhi persepsi kritikus dalam memahami dan menilai secara kritis.</a:t>
            </a:r>
          </a:p>
          <a:p>
            <a:pPr marL="0" indent="0">
              <a:buNone/>
            </a:pPr>
            <a:r>
              <a:rPr lang="en-US" dirty="0" err="1" smtClean="0"/>
              <a:t>Jadi, deskripsi mencakup </a:t>
            </a:r>
            <a:r>
              <a:rPr lang="en-US" i="1" dirty="0" err="1" smtClean="0"/>
              <a:t>pengidentifikasian nama-nama benda</a:t>
            </a:r>
            <a:r>
              <a:rPr lang="en-US" dirty="0" err="1" smtClean="0"/>
              <a:t> dan </a:t>
            </a:r>
            <a:r>
              <a:rPr lang="en-US" i="1" dirty="0" err="1" smtClean="0"/>
              <a:t>analisis uraian ttg proses pembuatan sebuah karya seni</a:t>
            </a:r>
            <a:r>
              <a:rPr lang="en-US" dirty="0" err="1" smtClean="0"/>
              <a:t>. </a:t>
            </a:r>
          </a:p>
          <a:p>
            <a:pPr marL="0" indent="0">
              <a:buNone/>
            </a:pPr>
            <a:r>
              <a:rPr lang="en-US" dirty="0" err="1" smtClean="0"/>
              <a:t>Dalam karya realis atau naturalis hal itu tidaklah sulit untuk dideskripsi karena pada umumnya benda-benda mudah dikenali. Sebaliknya, dalam karya abstrak, sulit menemukan objek spt yg kita kenal di alam.  </a:t>
            </a: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86029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06056"/>
            <a:ext cx="7886700" cy="5470907"/>
          </a:xfrm>
        </p:spPr>
        <p:txBody>
          <a:bodyPr>
            <a:normAutofit lnSpcReduction="10000"/>
          </a:bodyPr>
          <a:lstStyle/>
          <a:p>
            <a:pPr marL="0" indent="0">
              <a:buNone/>
            </a:pPr>
            <a:r>
              <a:rPr lang="en-US" dirty="0"/>
              <a:t>Namun pada prinsipnya, pengidentifikasian “benda” dalam karya abstrak adalah terhadap anasir yang dapat </a:t>
            </a:r>
            <a:r>
              <a:rPr lang="en-US" u="sng" dirty="0"/>
              <a:t>dikonfirmasi</a:t>
            </a:r>
            <a:r>
              <a:rPr lang="en-US" dirty="0"/>
              <a:t>, seperti: warna, arah, bentuk, elips, bentuk persegi, garis tajam, garis lengkung, garis lurus dsb. Akan tetapi jangan mengatakan sebuah bentuk itu lembut, kaku, warnanya harmonis, sebab hal demikian bukan fakta lagi, </a:t>
            </a:r>
            <a:r>
              <a:rPr lang="en-US" u="sng" dirty="0"/>
              <a:t>kesan</a:t>
            </a:r>
            <a:r>
              <a:rPr lang="en-US" dirty="0"/>
              <a:t> pengamatan. </a:t>
            </a:r>
          </a:p>
          <a:p>
            <a:pPr marL="0" indent="0">
              <a:buNone/>
            </a:pPr>
            <a:r>
              <a:rPr lang="en-US" dirty="0" smtClean="0"/>
              <a:t>Kritikus yg baik dan terlatih dpt menerangkan gejala rupa abstrak tanpa membuat penilaian dan dpt menjelaskan pengulangan bentuk dan warna serta sifat khusus dari karya seni non-figuratif. Dalam hal seni kriya, atau seni industri, kritikus harus mengetahui apakah proses pembuatannya diketok, ditempa, atau dicetak.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37413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97711"/>
            <a:ext cx="7886700" cy="5679252"/>
          </a:xfrm>
        </p:spPr>
        <p:txBody>
          <a:bodyPr>
            <a:normAutofit fontScale="85000" lnSpcReduction="20000"/>
          </a:bodyPr>
          <a:lstStyle/>
          <a:p>
            <a:pPr marL="0" indent="0">
              <a:buNone/>
            </a:pPr>
            <a:r>
              <a:rPr lang="en-US" dirty="0" err="1" smtClean="0"/>
              <a:t>Kedua</a:t>
            </a:r>
            <a:r>
              <a:rPr lang="en-US" dirty="0" smtClean="0"/>
              <a:t>, </a:t>
            </a:r>
            <a:r>
              <a:rPr lang="en-US" b="1" dirty="0" smtClean="0">
                <a:solidFill>
                  <a:srgbClr val="C00000"/>
                </a:solidFill>
              </a:rPr>
              <a:t>ANALISIS FORMAL</a:t>
            </a:r>
          </a:p>
          <a:p>
            <a:pPr marL="0" indent="0">
              <a:buNone/>
            </a:pPr>
            <a:r>
              <a:rPr lang="en-US" dirty="0" smtClean="0"/>
              <a:t>Pada tahap ini, tugas kritikus adalah menguraikan </a:t>
            </a:r>
            <a:r>
              <a:rPr lang="en-US" u="sng" dirty="0" smtClean="0"/>
              <a:t>kualitas</a:t>
            </a:r>
            <a:r>
              <a:rPr lang="en-US" dirty="0" smtClean="0"/>
              <a:t> garis, bentuk, warna, pencahayaan, dan penataan figur-figur, daerah warna, lokasi, serta ruang dlm objek pengamatan. Jadi, pada dasarnya tahap ini mengkaji </a:t>
            </a:r>
            <a:r>
              <a:rPr lang="en-US" u="sng" dirty="0" smtClean="0"/>
              <a:t>kualitas</a:t>
            </a:r>
            <a:r>
              <a:rPr lang="en-US" dirty="0" smtClean="0"/>
              <a:t> </a:t>
            </a:r>
            <a:r>
              <a:rPr lang="en-US" u="sng" dirty="0" smtClean="0"/>
              <a:t>unsur</a:t>
            </a:r>
            <a:r>
              <a:rPr lang="en-US" dirty="0" smtClean="0"/>
              <a:t> </a:t>
            </a:r>
            <a:r>
              <a:rPr lang="en-US" u="sng" dirty="0" smtClean="0"/>
              <a:t>pendukung</a:t>
            </a:r>
            <a:r>
              <a:rPr lang="en-US" dirty="0" smtClean="0"/>
              <a:t> </a:t>
            </a:r>
            <a:r>
              <a:rPr lang="en-US" i="1" dirty="0" smtClean="0"/>
              <a:t>subject matter</a:t>
            </a:r>
            <a:r>
              <a:rPr lang="en-US" dirty="0" smtClean="0"/>
              <a:t> yg telah kita himpun dlm deskripsi.</a:t>
            </a:r>
          </a:p>
          <a:p>
            <a:pPr marL="0" indent="0">
              <a:buNone/>
            </a:pPr>
            <a:r>
              <a:rPr lang="en-US" dirty="0" smtClean="0"/>
              <a:t>Ide seorang kritikus sangat penting dlm analisis formal. Pada umumnya, asosiasi seseorang terbentuk dari gejala alami, spt bentuk zig zag, spiral, lingkaran, elips, kristal, segit tiga, empat persegi panjang, dst. Semua ini merupakan reaksi formal seorang pengamat atas pengalamannya di tengah alam. Asosiasi kita ttg gravitasi dan tanggapan kita ttg horizon, mempengaruhi persepsi kita ttg garis horizontal. Demikian juga asosiasi kita ttg bentuk, dibangun atas dasar pengalaman kita melihat bentuk seni yang lain. </a:t>
            </a:r>
          </a:p>
          <a:p>
            <a:pPr marL="0" indent="0">
              <a:buNone/>
            </a:pPr>
            <a:r>
              <a:rPr lang="en-US" dirty="0"/>
              <a:t>Dalam analisis formal terkumpul bukti untuk menafsirkan karya seni, ini sangat penting dalam upaya menilai seni secara kritis. Analisis beranjak dari deskripsi objektif ke arah prinsip dan ide teknis </a:t>
            </a:r>
            <a:r>
              <a:rPr lang="en-US" i="1" dirty="0"/>
              <a:t>bagaimana pengorganisasian sebuah karya seni. </a:t>
            </a:r>
            <a:endParaRPr lang="en-US" i="1" dirty="0" smtClean="0"/>
          </a:p>
          <a:p>
            <a:pPr marL="0" indent="0">
              <a:buNone/>
            </a:pPr>
            <a:endParaRPr lang="en-US" dirty="0" smtClean="0"/>
          </a:p>
        </p:txBody>
      </p:sp>
    </p:spTree>
    <p:extLst>
      <p:ext uri="{BB962C8B-B14F-4D97-AF65-F5344CB8AC3E}">
        <p14:creationId xmlns:p14="http://schemas.microsoft.com/office/powerpoint/2010/main" val="193322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7095" y="474561"/>
            <a:ext cx="2589112" cy="5972537"/>
          </a:xfrm>
        </p:spPr>
        <p:txBody>
          <a:bodyPr>
            <a:normAutofit fontScale="92500" lnSpcReduction="20000"/>
          </a:bodyPr>
          <a:lstStyle/>
          <a:p>
            <a:pPr marL="0" indent="0">
              <a:buNone/>
            </a:pPr>
            <a:r>
              <a:rPr lang="en-US" sz="2600" dirty="0"/>
              <a:t>C</a:t>
            </a:r>
            <a:r>
              <a:rPr lang="en-US" sz="2600" dirty="0" smtClean="0"/>
              <a:t>ontoh analisis formal: </a:t>
            </a:r>
          </a:p>
          <a:p>
            <a:pPr marL="0" indent="0">
              <a:buNone/>
            </a:pPr>
            <a:r>
              <a:rPr lang="en-US" sz="2600" dirty="0" smtClean="0"/>
              <a:t>“</a:t>
            </a:r>
            <a:r>
              <a:rPr lang="is-IS" sz="2600" dirty="0" smtClean="0"/>
              <a:t>… </a:t>
            </a:r>
            <a:r>
              <a:rPr lang="en-US" sz="2600" i="1" dirty="0" smtClean="0"/>
              <a:t>in Les Demoiselles, gwe note that some of figures appear to be made of sharp, flat planes of color, whereas the two central figures are more curvilinear, have gentler transitions of flashtoned color, and seem less distorted from a naturalistic stand point.”</a:t>
            </a:r>
            <a:r>
              <a:rPr lang="en-US" sz="2600" dirty="0" smtClean="0"/>
              <a:t> </a:t>
            </a:r>
          </a:p>
          <a:p>
            <a:pPr marL="0" indent="0">
              <a:buNone/>
            </a:pPr>
            <a:r>
              <a:rPr lang="en-US" sz="2600" dirty="0" smtClean="0"/>
              <a:t>(Feldman, 1967:473</a:t>
            </a:r>
            <a:r>
              <a:rPr lang="en-US" dirty="0" smtClean="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43413" cy="6858000"/>
          </a:xfrm>
          <a:prstGeom prst="rect">
            <a:avLst/>
          </a:prstGeom>
        </p:spPr>
      </p:pic>
    </p:spTree>
    <p:extLst>
      <p:ext uri="{BB962C8B-B14F-4D97-AF65-F5344CB8AC3E}">
        <p14:creationId xmlns:p14="http://schemas.microsoft.com/office/powerpoint/2010/main" val="492906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3315" y="150471"/>
            <a:ext cx="2284381" cy="6603897"/>
          </a:xfrm>
        </p:spPr>
        <p:txBody>
          <a:bodyPr>
            <a:normAutofit fontScale="85000" lnSpcReduction="10000"/>
          </a:bodyPr>
          <a:lstStyle/>
          <a:p>
            <a:pPr marL="0" indent="0">
              <a:buNone/>
            </a:pPr>
            <a:r>
              <a:rPr lang="en-US" sz="2600" dirty="0"/>
              <a:t>C</a:t>
            </a:r>
            <a:r>
              <a:rPr lang="en-US" sz="2600" dirty="0" smtClean="0"/>
              <a:t>ontoh analisis formal: </a:t>
            </a:r>
          </a:p>
          <a:p>
            <a:pPr marL="0" indent="0">
              <a:buNone/>
            </a:pPr>
            <a:r>
              <a:rPr lang="en-US" sz="2600" dirty="0"/>
              <a:t>“</a:t>
            </a:r>
            <a:r>
              <a:rPr lang="en-US" sz="2600" i="1" dirty="0"/>
              <a:t>Dalam Les Demoiselles kita mencatat, terdapat beberapa figur terbentuk dari bidang datar berwarna yang </a:t>
            </a:r>
            <a:r>
              <a:rPr lang="en-US" sz="2600" i="1" u="sng" dirty="0"/>
              <a:t>tajam (bersudut)</a:t>
            </a:r>
            <a:r>
              <a:rPr lang="en-US" sz="2600" i="1" dirty="0"/>
              <a:t>, lalu ada dua figur utama bidangnya lebih lengkung, dengan warna yang lebih lembut, dan bentuknya tampak kurang terdistorsi dari bentuk natural.”</a:t>
            </a:r>
            <a:endParaRPr lang="en-US" sz="2600" i="1" dirty="0" smtClean="0"/>
          </a:p>
          <a:p>
            <a:pPr marL="0" indent="0">
              <a:buNone/>
            </a:pPr>
            <a:r>
              <a:rPr lang="en-US" sz="2600" dirty="0" smtClean="0"/>
              <a:t>(Feldman, 1967:473</a:t>
            </a:r>
            <a:r>
              <a:rPr lang="en-US" dirty="0" smtClean="0"/>
              <a:t>)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10933"/>
          <a:stretch/>
        </p:blipFill>
        <p:spPr>
          <a:xfrm>
            <a:off x="-1" y="0"/>
            <a:ext cx="6578155" cy="6876000"/>
          </a:xfrm>
          <a:prstGeom prst="rect">
            <a:avLst/>
          </a:prstGeom>
        </p:spPr>
      </p:pic>
    </p:spTree>
    <p:extLst>
      <p:ext uri="{BB962C8B-B14F-4D97-AF65-F5344CB8AC3E}">
        <p14:creationId xmlns:p14="http://schemas.microsoft.com/office/powerpoint/2010/main" val="1101860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941" y="199554"/>
            <a:ext cx="8643411" cy="6371934"/>
          </a:xfrm>
        </p:spPr>
        <p:txBody>
          <a:bodyPr>
            <a:noAutofit/>
          </a:bodyPr>
          <a:lstStyle/>
          <a:p>
            <a:pPr marL="0" indent="0">
              <a:buNone/>
            </a:pPr>
            <a:r>
              <a:rPr lang="en-US" sz="3600" dirty="0" err="1" smtClean="0"/>
              <a:t>Ketiga</a:t>
            </a:r>
            <a:r>
              <a:rPr lang="en-US" sz="3600" dirty="0" smtClean="0"/>
              <a:t>, </a:t>
            </a:r>
            <a:r>
              <a:rPr lang="en-US" sz="3600" b="1" dirty="0" smtClean="0">
                <a:solidFill>
                  <a:schemeClr val="accent2"/>
                </a:solidFill>
              </a:rPr>
              <a:t>INTERPRETASI</a:t>
            </a:r>
          </a:p>
          <a:p>
            <a:pPr marL="0" indent="0">
              <a:buNone/>
            </a:pPr>
            <a:r>
              <a:rPr lang="en-US" dirty="0" err="1" smtClean="0"/>
              <a:t>Proses saat kritikus mengemukakan </a:t>
            </a:r>
            <a:r>
              <a:rPr lang="en-US" u="sng" dirty="0" err="1" smtClean="0"/>
              <a:t>arti</a:t>
            </a:r>
            <a:r>
              <a:rPr lang="en-US" dirty="0" err="1" smtClean="0"/>
              <a:t> suatu karya sesudah penyelidikan yg cermat. </a:t>
            </a:r>
            <a:r>
              <a:rPr lang="en-US" u="sng" dirty="0" err="1" smtClean="0"/>
              <a:t>Bukan </a:t>
            </a:r>
            <a:r>
              <a:rPr lang="en-US" dirty="0" err="1" smtClean="0"/>
              <a:t>penjelasan verbal atas pengalaman [estetis]. Hasil interpretasi memberi </a:t>
            </a:r>
            <a:r>
              <a:rPr lang="en-US" i="1" dirty="0" err="1" smtClean="0"/>
              <a:t>pedoman pada evaluasi atau penilaian</a:t>
            </a:r>
            <a:r>
              <a:rPr lang="en-US" dirty="0" err="1" smtClean="0"/>
              <a:t>. </a:t>
            </a:r>
            <a:r>
              <a:rPr lang="en-US" dirty="0" err="1"/>
              <a:t>Aktivitas interpretasi benar-benar merupakan sebuah tantangan, dan bagian paling penting dari upaya penilaian kritis. Dlm kegiatan ini kritikus memutuskan apa </a:t>
            </a:r>
            <a:r>
              <a:rPr lang="en-US" i="1" dirty="0" err="1"/>
              <a:t>makna seni, tema karya, dan masalah artistik, serta masalah intelektual karya, dan akhirnya memperhitungkan objek seni secara keseluruhan. </a:t>
            </a:r>
            <a:r>
              <a:rPr lang="en-US" i="1" dirty="0" err="1" smtClean="0"/>
              <a:t>Pada pengajaran akademik, penentuan bobot seni biasanya terpusat pd kegiatan analisis dan interpretasi ini</a:t>
            </a:r>
            <a:r>
              <a:rPr lang="en-US" dirty="0" err="1" smtClean="0"/>
              <a:t>. Interpretasi dan aplikasi penemuan arti karya dan relevansi arti tsb bagi kehidupan kita atau situasi kemanusiaan pada umumnya.</a:t>
            </a:r>
          </a:p>
          <a:p>
            <a:pPr marL="0" indent="0" algn="r">
              <a:buNone/>
            </a:pPr>
            <a:r>
              <a:rPr lang="en-US" dirty="0" err="1" smtClean="0"/>
              <a:t> (Bangun, 2000:16-17) </a:t>
            </a:r>
          </a:p>
        </p:txBody>
      </p:sp>
    </p:spTree>
    <p:extLst>
      <p:ext uri="{BB962C8B-B14F-4D97-AF65-F5344CB8AC3E}">
        <p14:creationId xmlns:p14="http://schemas.microsoft.com/office/powerpoint/2010/main" val="1229178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870" y="471332"/>
            <a:ext cx="6933235" cy="6311438"/>
          </a:xfrm>
        </p:spPr>
        <p:txBody>
          <a:bodyPr>
            <a:noAutofit/>
          </a:bodyPr>
          <a:lstStyle/>
          <a:p>
            <a:pPr marL="0" indent="0">
              <a:buNone/>
            </a:pPr>
            <a:r>
              <a:rPr lang="en-US" dirty="0" err="1" smtClean="0"/>
              <a:t>Menurut Nur Iswantara (2016:67): </a:t>
            </a:r>
          </a:p>
          <a:p>
            <a:pPr marL="0" indent="0">
              <a:buNone/>
            </a:pPr>
            <a:endParaRPr lang="en-US" dirty="0" err="1" smtClean="0"/>
          </a:p>
          <a:p>
            <a:pPr marL="0" indent="0">
              <a:buNone/>
            </a:pPr>
            <a:r>
              <a:rPr lang="en-US" dirty="0" err="1" smtClean="0"/>
              <a:t>Interpretasi adalah pekerjaan</a:t>
            </a:r>
            <a:r>
              <a:rPr lang="en-US" dirty="0" smtClean="0"/>
              <a:t> </a:t>
            </a:r>
            <a:r>
              <a:rPr lang="en-US" dirty="0" err="1" smtClean="0"/>
              <a:t>menafsirkan</a:t>
            </a:r>
            <a:r>
              <a:rPr lang="en-US" dirty="0" smtClean="0"/>
              <a:t> </a:t>
            </a:r>
            <a:r>
              <a:rPr lang="en-US" dirty="0" err="1" smtClean="0"/>
              <a:t>atau</a:t>
            </a:r>
            <a:r>
              <a:rPr lang="en-US" dirty="0" smtClean="0"/>
              <a:t> </a:t>
            </a:r>
            <a:r>
              <a:rPr lang="en-US" dirty="0" err="1" smtClean="0"/>
              <a:t>menangkap</a:t>
            </a:r>
            <a:r>
              <a:rPr lang="en-US" dirty="0" smtClean="0"/>
              <a:t> </a:t>
            </a:r>
            <a:r>
              <a:rPr lang="en-US" dirty="0" err="1" smtClean="0"/>
              <a:t>makna</a:t>
            </a:r>
            <a:r>
              <a:rPr lang="en-US" dirty="0" smtClean="0"/>
              <a:t> </a:t>
            </a:r>
            <a:r>
              <a:rPr lang="en-US" dirty="0" err="1" smtClean="0"/>
              <a:t>karya</a:t>
            </a:r>
            <a:r>
              <a:rPr lang="en-US" dirty="0" smtClean="0"/>
              <a:t> yg </a:t>
            </a:r>
            <a:r>
              <a:rPr lang="en-US" dirty="0" err="1" smtClean="0"/>
              <a:t>sedang</a:t>
            </a:r>
            <a:r>
              <a:rPr lang="en-US" dirty="0" smtClean="0"/>
              <a:t> </a:t>
            </a:r>
            <a:r>
              <a:rPr lang="en-US" dirty="0" err="1" smtClean="0"/>
              <a:t>ditelaah</a:t>
            </a:r>
            <a:r>
              <a:rPr lang="en-US" dirty="0" smtClean="0"/>
              <a:t>. </a:t>
            </a:r>
            <a:endParaRPr lang="en-US" dirty="0" err="1" smtClean="0"/>
          </a:p>
          <a:p>
            <a:pPr marL="0" indent="0">
              <a:buNone/>
            </a:pPr>
            <a:r>
              <a:rPr lang="en-US" dirty="0" err="1" smtClean="0"/>
              <a:t>Makna</a:t>
            </a:r>
            <a:r>
              <a:rPr lang="en-US" dirty="0" smtClean="0"/>
              <a:t> </a:t>
            </a:r>
            <a:r>
              <a:rPr lang="en-US" dirty="0" err="1" smtClean="0"/>
              <a:t>ini</a:t>
            </a:r>
            <a:r>
              <a:rPr lang="en-US" dirty="0" smtClean="0"/>
              <a:t> </a:t>
            </a:r>
            <a:r>
              <a:rPr lang="en-US" dirty="0" err="1" smtClean="0"/>
              <a:t>berkaitan</a:t>
            </a:r>
            <a:r>
              <a:rPr lang="en-US" dirty="0" smtClean="0"/>
              <a:t> </a:t>
            </a:r>
            <a:r>
              <a:rPr lang="en-US" dirty="0" err="1" smtClean="0"/>
              <a:t>dgn</a:t>
            </a:r>
            <a:r>
              <a:rPr lang="en-US" dirty="0" smtClean="0"/>
              <a:t> </a:t>
            </a:r>
            <a:r>
              <a:rPr lang="en-US" i="1" dirty="0" err="1" smtClean="0"/>
              <a:t>tema</a:t>
            </a:r>
            <a:r>
              <a:rPr lang="en-US" i="1" dirty="0" smtClean="0"/>
              <a:t> yang </a:t>
            </a:r>
            <a:r>
              <a:rPr lang="en-US" i="1" dirty="0" err="1" smtClean="0"/>
              <a:t>digarap</a:t>
            </a:r>
            <a:r>
              <a:rPr lang="en-US" dirty="0" smtClean="0"/>
              <a:t>, </a:t>
            </a:r>
            <a:r>
              <a:rPr lang="en-US" dirty="0" err="1" smtClean="0"/>
              <a:t>atau</a:t>
            </a:r>
            <a:r>
              <a:rPr lang="en-US" dirty="0" smtClean="0"/>
              <a:t> </a:t>
            </a:r>
            <a:r>
              <a:rPr lang="en-US" dirty="0" err="1" smtClean="0"/>
              <a:t>dgn</a:t>
            </a:r>
            <a:r>
              <a:rPr lang="en-US" dirty="0" smtClean="0"/>
              <a:t> </a:t>
            </a:r>
            <a:r>
              <a:rPr lang="en-US" i="1" dirty="0" err="1" smtClean="0"/>
              <a:t>masalah</a:t>
            </a:r>
            <a:r>
              <a:rPr lang="en-US" i="1" dirty="0" smtClean="0"/>
              <a:t> yang </a:t>
            </a:r>
            <a:r>
              <a:rPr lang="en-US" i="1" dirty="0" err="1" smtClean="0"/>
              <a:t>dicoba</a:t>
            </a:r>
            <a:r>
              <a:rPr lang="en-US" i="1" dirty="0" smtClean="0"/>
              <a:t> </a:t>
            </a:r>
            <a:r>
              <a:rPr lang="en-US" i="1" dirty="0" err="1" smtClean="0"/>
              <a:t>atau</a:t>
            </a:r>
            <a:r>
              <a:rPr lang="en-US" i="1" dirty="0" smtClean="0"/>
              <a:t> </a:t>
            </a:r>
            <a:r>
              <a:rPr lang="en-US" i="1" dirty="0" err="1" smtClean="0"/>
              <a:t>telah</a:t>
            </a:r>
            <a:r>
              <a:rPr lang="en-US" i="1" dirty="0" smtClean="0"/>
              <a:t> </a:t>
            </a:r>
            <a:r>
              <a:rPr lang="en-US" i="1" dirty="0" err="1" smtClean="0"/>
              <a:t>dipecahkan</a:t>
            </a:r>
            <a:r>
              <a:rPr lang="en-US" i="1" dirty="0" smtClean="0"/>
              <a:t> </a:t>
            </a:r>
            <a:r>
              <a:rPr lang="en-US" dirty="0" err="1" smtClean="0"/>
              <a:t>oleh</a:t>
            </a:r>
            <a:r>
              <a:rPr lang="en-US" dirty="0" smtClean="0"/>
              <a:t> </a:t>
            </a:r>
            <a:r>
              <a:rPr lang="en-US" dirty="0" err="1" smtClean="0"/>
              <a:t>seniman</a:t>
            </a:r>
            <a:r>
              <a:rPr lang="en-US" dirty="0" smtClean="0"/>
              <a:t>. </a:t>
            </a:r>
            <a:endParaRPr lang="en-US" dirty="0" err="1" smtClean="0"/>
          </a:p>
          <a:p>
            <a:pPr marL="0" indent="0">
              <a:buNone/>
            </a:pPr>
            <a:r>
              <a:rPr lang="en-US" dirty="0" err="1" smtClean="0"/>
              <a:t>Masalah</a:t>
            </a:r>
            <a:r>
              <a:rPr lang="en-US" dirty="0" smtClean="0"/>
              <a:t> </a:t>
            </a:r>
            <a:r>
              <a:rPr lang="en-US" dirty="0" err="1" smtClean="0"/>
              <a:t>ini</a:t>
            </a:r>
            <a:r>
              <a:rPr lang="en-US" dirty="0" smtClean="0"/>
              <a:t> </a:t>
            </a:r>
            <a:r>
              <a:rPr lang="en-US" dirty="0" err="1" smtClean="0"/>
              <a:t>mulai</a:t>
            </a:r>
            <a:r>
              <a:rPr lang="en-US" dirty="0" smtClean="0"/>
              <a:t> </a:t>
            </a:r>
            <a:r>
              <a:rPr lang="en-US" dirty="0" err="1" smtClean="0"/>
              <a:t>dari</a:t>
            </a:r>
            <a:r>
              <a:rPr lang="en-US" dirty="0" smtClean="0"/>
              <a:t> yg </a:t>
            </a:r>
            <a:r>
              <a:rPr lang="en-US" i="1" dirty="0" err="1" smtClean="0"/>
              <a:t>estetis</a:t>
            </a:r>
            <a:r>
              <a:rPr lang="en-US" i="1" dirty="0" smtClean="0"/>
              <a:t> </a:t>
            </a:r>
            <a:r>
              <a:rPr lang="en-US" dirty="0" err="1" smtClean="0"/>
              <a:t>ataupun</a:t>
            </a:r>
            <a:r>
              <a:rPr lang="en-US" dirty="0" smtClean="0"/>
              <a:t> yg </a:t>
            </a:r>
            <a:r>
              <a:rPr lang="en-US" dirty="0" err="1" smtClean="0"/>
              <a:t>berbaur</a:t>
            </a:r>
            <a:r>
              <a:rPr lang="en-US" dirty="0" smtClean="0"/>
              <a:t> </a:t>
            </a:r>
            <a:r>
              <a:rPr lang="en-US" dirty="0" err="1" smtClean="0"/>
              <a:t>dgn</a:t>
            </a:r>
            <a:r>
              <a:rPr lang="en-US" dirty="0" smtClean="0"/>
              <a:t> </a:t>
            </a:r>
            <a:r>
              <a:rPr lang="en-US" i="1" dirty="0" err="1" smtClean="0"/>
              <a:t>masalah-masalah</a:t>
            </a:r>
            <a:r>
              <a:rPr lang="en-US" i="1" dirty="0" smtClean="0"/>
              <a:t> </a:t>
            </a:r>
            <a:r>
              <a:rPr lang="en-US" i="1" dirty="0" err="1" smtClean="0"/>
              <a:t>kehidupan</a:t>
            </a:r>
            <a:r>
              <a:rPr lang="en-US" i="1" dirty="0" smtClean="0"/>
              <a:t> </a:t>
            </a:r>
            <a:r>
              <a:rPr lang="en-US" i="1" dirty="0" err="1" smtClean="0"/>
              <a:t>pada</a:t>
            </a:r>
            <a:r>
              <a:rPr lang="en-US" i="1" dirty="0" smtClean="0"/>
              <a:t> </a:t>
            </a:r>
            <a:r>
              <a:rPr lang="en-US" i="1" dirty="0" err="1" smtClean="0"/>
              <a:t>umumnya</a:t>
            </a:r>
            <a:r>
              <a:rPr lang="en-US" dirty="0" smtClean="0"/>
              <a:t>. </a:t>
            </a:r>
            <a:endParaRPr lang="en-US" dirty="0"/>
          </a:p>
          <a:p>
            <a:pPr marL="0" indent="0">
              <a:buNone/>
            </a:pPr>
            <a:r>
              <a:rPr lang="en-US" dirty="0" err="1" smtClean="0"/>
              <a:t>Jika</a:t>
            </a:r>
            <a:r>
              <a:rPr lang="en-US" dirty="0" smtClean="0"/>
              <a:t> </a:t>
            </a:r>
            <a:r>
              <a:rPr lang="en-US" u="sng" dirty="0" smtClean="0"/>
              <a:t>makna</a:t>
            </a:r>
            <a:r>
              <a:rPr lang="en-US" dirty="0" smtClean="0"/>
              <a:t> </a:t>
            </a:r>
            <a:r>
              <a:rPr lang="en-US" dirty="0" err="1" smtClean="0"/>
              <a:t>suatu</a:t>
            </a:r>
            <a:r>
              <a:rPr lang="en-US" dirty="0" smtClean="0"/>
              <a:t> </a:t>
            </a:r>
            <a:r>
              <a:rPr lang="en-US" dirty="0" err="1" smtClean="0"/>
              <a:t>karya</a:t>
            </a:r>
            <a:r>
              <a:rPr lang="en-US" dirty="0" smtClean="0"/>
              <a:t> </a:t>
            </a:r>
            <a:r>
              <a:rPr lang="en-US" dirty="0" err="1"/>
              <a:t>sudah</a:t>
            </a:r>
            <a:r>
              <a:rPr lang="en-US" dirty="0" smtClean="0"/>
              <a:t> </a:t>
            </a:r>
            <a:r>
              <a:rPr lang="en-US" dirty="0" err="1" smtClean="0"/>
              <a:t>diketahui</a:t>
            </a:r>
            <a:r>
              <a:rPr lang="en-US" dirty="0" smtClean="0"/>
              <a:t> </a:t>
            </a:r>
            <a:r>
              <a:rPr lang="en-US" dirty="0" err="1" smtClean="0"/>
              <a:t>maka</a:t>
            </a:r>
            <a:r>
              <a:rPr lang="en-US" dirty="0" smtClean="0"/>
              <a:t> </a:t>
            </a:r>
            <a:r>
              <a:rPr lang="en-US" dirty="0" err="1" smtClean="0"/>
              <a:t>si</a:t>
            </a:r>
            <a:r>
              <a:rPr lang="en-US" dirty="0" smtClean="0"/>
              <a:t> </a:t>
            </a:r>
            <a:r>
              <a:rPr lang="en-US" dirty="0" err="1" smtClean="0"/>
              <a:t>kritikus</a:t>
            </a:r>
            <a:r>
              <a:rPr lang="en-US" dirty="0" smtClean="0"/>
              <a:t> </a:t>
            </a:r>
            <a:r>
              <a:rPr lang="en-US" dirty="0" err="1" smtClean="0"/>
              <a:t>sudah</a:t>
            </a:r>
            <a:r>
              <a:rPr lang="en-US" dirty="0" smtClean="0"/>
              <a:t> </a:t>
            </a:r>
            <a:r>
              <a:rPr lang="en-US" dirty="0" err="1" smtClean="0"/>
              <a:t>dapat</a:t>
            </a:r>
            <a:r>
              <a:rPr lang="en-US" dirty="0" smtClean="0"/>
              <a:t> </a:t>
            </a:r>
            <a:r>
              <a:rPr lang="en-US" dirty="0" err="1" smtClean="0"/>
              <a:t>memasuki</a:t>
            </a:r>
            <a:r>
              <a:rPr lang="en-US" dirty="0" smtClean="0"/>
              <a:t> </a:t>
            </a:r>
            <a:r>
              <a:rPr lang="en-US" dirty="0" err="1" smtClean="0"/>
              <a:t>tahap</a:t>
            </a:r>
            <a:r>
              <a:rPr lang="en-US" dirty="0" smtClean="0"/>
              <a:t> </a:t>
            </a:r>
            <a:r>
              <a:rPr lang="en-US" dirty="0" err="1" smtClean="0"/>
              <a:t>evaluasi</a:t>
            </a:r>
            <a:r>
              <a:rPr lang="en-US" dirty="0" smtClean="0"/>
              <a:t> </a:t>
            </a:r>
            <a:r>
              <a:rPr lang="en-US" dirty="0" err="1" smtClean="0"/>
              <a:t>atau</a:t>
            </a:r>
            <a:r>
              <a:rPr lang="en-US" dirty="0" smtClean="0"/>
              <a:t> </a:t>
            </a:r>
            <a:r>
              <a:rPr lang="en-US" dirty="0" err="1" smtClean="0"/>
              <a:t>pertimbangan atau</a:t>
            </a:r>
            <a:r>
              <a:rPr lang="en-US" dirty="0" smtClean="0"/>
              <a:t> </a:t>
            </a:r>
            <a:r>
              <a:rPr lang="en-US" i="1" dirty="0" smtClean="0"/>
              <a:t>judgment</a:t>
            </a:r>
            <a:r>
              <a:rPr lang="en-US" sz="2200" dirty="0"/>
              <a:t>.</a:t>
            </a:r>
            <a:endParaRPr lang="en-US" sz="2200" dirty="0" smtClean="0"/>
          </a:p>
        </p:txBody>
      </p:sp>
    </p:spTree>
    <p:extLst>
      <p:ext uri="{BB962C8B-B14F-4D97-AF65-F5344CB8AC3E}">
        <p14:creationId xmlns:p14="http://schemas.microsoft.com/office/powerpoint/2010/main" val="288247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1589</Words>
  <Application>Microsoft Macintosh PowerPoint</Application>
  <PresentationFormat>On-screen Show (4:3)</PresentationFormat>
  <Paragraphs>77</Paragraphs>
  <Slides>17</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Calibri</vt:lpstr>
      <vt:lpstr>Calibri Light</vt:lpstr>
      <vt:lpstr>Arial</vt:lpstr>
      <vt:lpstr>Office Theme</vt:lpstr>
      <vt:lpstr>1_Custom Design</vt:lpstr>
      <vt:lpstr>Custom Design</vt:lpstr>
      <vt:lpstr>PROSEDUR KRITIK SENI RUPA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mochamad FAUZIE</dc:creator>
  <cp:keywords/>
  <dc:description/>
  <cp:lastModifiedBy>Microsoft Office User</cp:lastModifiedBy>
  <cp:revision>104</cp:revision>
  <dcterms:created xsi:type="dcterms:W3CDTF">2017-09-27T23:00:41Z</dcterms:created>
  <dcterms:modified xsi:type="dcterms:W3CDTF">2018-03-25T17:57:42Z</dcterms:modified>
  <cp:category/>
</cp:coreProperties>
</file>