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 id="2147483672" r:id="rId3"/>
  </p:sldMasterIdLst>
  <p:notesMasterIdLst>
    <p:notesMasterId r:id="rId19"/>
  </p:notesMasterIdLst>
  <p:handoutMasterIdLst>
    <p:handoutMasterId r:id="rId20"/>
  </p:handoutMasterIdLst>
  <p:sldIdLst>
    <p:sldId id="256" r:id="rId4"/>
    <p:sldId id="27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600"/>
    <p:restoredTop sz="95439"/>
  </p:normalViewPr>
  <p:slideViewPr>
    <p:cSldViewPr snapToGrid="0" snapToObjects="1">
      <p:cViewPr varScale="1">
        <p:scale>
          <a:sx n="91" d="100"/>
          <a:sy n="91" d="100"/>
        </p:scale>
        <p:origin x="184" y="3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46E2CD-8BD8-7841-8DEF-71E3814AA386}" type="datetimeFigureOut">
              <a:rPr lang="en-US" smtClean="0"/>
              <a:t>3/26/18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0AFF4F-CB42-C54C-ADD6-40442AC8EE96}" type="slidenum">
              <a:rPr lang="en-US" smtClean="0"/>
              <a:t>‹#›</a:t>
            </a:fld>
            <a:endParaRPr lang="en-US"/>
          </a:p>
        </p:txBody>
      </p:sp>
    </p:spTree>
    <p:extLst>
      <p:ext uri="{BB962C8B-B14F-4D97-AF65-F5344CB8AC3E}">
        <p14:creationId xmlns:p14="http://schemas.microsoft.com/office/powerpoint/2010/main" val="807305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1BAAB-5706-A84E-A796-1589998044B4}" type="datetimeFigureOut">
              <a:rPr lang="en-US" smtClean="0"/>
              <a:t>3/26/18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B20D6-EB92-5049-B82D-D8DFBBA6A742}" type="slidenum">
              <a:rPr lang="en-US" smtClean="0"/>
              <a:t>‹#›</a:t>
            </a:fld>
            <a:endParaRPr lang="en-US"/>
          </a:p>
        </p:txBody>
      </p:sp>
    </p:spTree>
    <p:extLst>
      <p:ext uri="{BB962C8B-B14F-4D97-AF65-F5344CB8AC3E}">
        <p14:creationId xmlns:p14="http://schemas.microsoft.com/office/powerpoint/2010/main" val="145737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2B20D6-EB92-5049-B82D-D8DFBBA6A742}" type="slidenum">
              <a:rPr lang="en-US" smtClean="0"/>
              <a:t>1</a:t>
            </a:fld>
            <a:endParaRPr lang="en-US"/>
          </a:p>
        </p:txBody>
      </p:sp>
    </p:spTree>
    <p:extLst>
      <p:ext uri="{BB962C8B-B14F-4D97-AF65-F5344CB8AC3E}">
        <p14:creationId xmlns:p14="http://schemas.microsoft.com/office/powerpoint/2010/main" val="2130867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5699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064457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803717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E3C958-35EC-F94E-ACD7-532DA5AD2EAA}"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663137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3C958-35EC-F94E-ACD7-532DA5AD2EAA}"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2067402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3C958-35EC-F94E-ACD7-532DA5AD2EAA}"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546459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E3C958-35EC-F94E-ACD7-532DA5AD2EAA}"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1703531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3C958-35EC-F94E-ACD7-532DA5AD2EAA}" type="datetimeFigureOut">
              <a:rPr lang="en-US" smtClean="0"/>
              <a:t>3/26/18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1007384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E3C958-35EC-F94E-ACD7-532DA5AD2EAA}"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344571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3C958-35EC-F94E-ACD7-532DA5AD2EAA}" type="datetimeFigureOut">
              <a:rPr lang="en-US" smtClean="0"/>
              <a:t>3/26/18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1595607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3C958-35EC-F94E-ACD7-532DA5AD2EAA}"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174675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5599549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3C958-35EC-F94E-ACD7-532DA5AD2EAA}"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1538014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3C958-35EC-F94E-ACD7-532DA5AD2EAA}"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143983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3C958-35EC-F94E-ACD7-532DA5AD2EAA}"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1F4D-DD5F-5B48-B139-15FD3C8FD38E}" type="slidenum">
              <a:rPr lang="en-US" smtClean="0"/>
              <a:t>‹#›</a:t>
            </a:fld>
            <a:endParaRPr lang="en-US"/>
          </a:p>
        </p:txBody>
      </p:sp>
    </p:spTree>
    <p:extLst>
      <p:ext uri="{BB962C8B-B14F-4D97-AF65-F5344CB8AC3E}">
        <p14:creationId xmlns:p14="http://schemas.microsoft.com/office/powerpoint/2010/main" val="18666862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AE201B-83DA-0D46-9B5C-54807FAAE7D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19720804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AE201B-83DA-0D46-9B5C-54807FAAE7D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4939859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AE201B-83DA-0D46-9B5C-54807FAAE7D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2500487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AE201B-83DA-0D46-9B5C-54807FAAE7D2}"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20910588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AE201B-83DA-0D46-9B5C-54807FAAE7D2}" type="datetimeFigureOut">
              <a:rPr lang="en-US" smtClean="0"/>
              <a:t>3/26/18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855469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AE201B-83DA-0D46-9B5C-54807FAAE7D2}"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469289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E201B-83DA-0D46-9B5C-54807FAAE7D2}" type="datetimeFigureOut">
              <a:rPr lang="en-US" smtClean="0"/>
              <a:t>3/26/18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179613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6825324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E201B-83DA-0D46-9B5C-54807FAAE7D2}"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4973364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E201B-83DA-0D46-9B5C-54807FAAE7D2}"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728016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AE201B-83DA-0D46-9B5C-54807FAAE7D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15589617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AE201B-83DA-0D46-9B5C-54807FAAE7D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4124-3A50-D242-81EC-C2BDACF1AE73}" type="slidenum">
              <a:rPr lang="en-US" smtClean="0"/>
              <a:t>‹#›</a:t>
            </a:fld>
            <a:endParaRPr lang="en-US"/>
          </a:p>
        </p:txBody>
      </p:sp>
    </p:spTree>
    <p:extLst>
      <p:ext uri="{BB962C8B-B14F-4D97-AF65-F5344CB8AC3E}">
        <p14:creationId xmlns:p14="http://schemas.microsoft.com/office/powerpoint/2010/main" val="2188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545AA3-23C4-BD4C-9DF6-6174EFE00073}"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25897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45AA3-23C4-BD4C-9DF6-6174EFE00073}" type="datetimeFigureOut">
              <a:rPr lang="en-US" smtClean="0"/>
              <a:t>3/26/18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87110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545AA3-23C4-BD4C-9DF6-6174EFE00073}"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212190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45AA3-23C4-BD4C-9DF6-6174EFE00073}" type="datetimeFigureOut">
              <a:rPr lang="en-US" smtClean="0"/>
              <a:t>3/26/18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71206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45AA3-23C4-BD4C-9DF6-6174EFE00073}"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46676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45AA3-23C4-BD4C-9DF6-6174EFE00073}"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627185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45AA3-23C4-BD4C-9DF6-6174EFE00073}" type="datetimeFigureOut">
              <a:rPr lang="en-US" smtClean="0"/>
              <a:t>3/26/18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D76F6-97A7-7B4A-B017-382814C5C195}" type="slidenum">
              <a:rPr lang="en-US" smtClean="0"/>
              <a:t>‹#›</a:t>
            </a:fld>
            <a:endParaRPr lang="en-US"/>
          </a:p>
        </p:txBody>
      </p:sp>
    </p:spTree>
    <p:extLst>
      <p:ext uri="{BB962C8B-B14F-4D97-AF65-F5344CB8AC3E}">
        <p14:creationId xmlns:p14="http://schemas.microsoft.com/office/powerpoint/2010/main" val="950897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3C958-35EC-F94E-ACD7-532DA5AD2EAA}" type="datetimeFigureOut">
              <a:rPr lang="en-US" smtClean="0"/>
              <a:t>3/26/18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91F4D-DD5F-5B48-B139-15FD3C8FD38E}" type="slidenum">
              <a:rPr lang="en-US" smtClean="0"/>
              <a:t>‹#›</a:t>
            </a:fld>
            <a:endParaRPr lang="en-US"/>
          </a:p>
        </p:txBody>
      </p:sp>
    </p:spTree>
    <p:extLst>
      <p:ext uri="{BB962C8B-B14F-4D97-AF65-F5344CB8AC3E}">
        <p14:creationId xmlns:p14="http://schemas.microsoft.com/office/powerpoint/2010/main" val="6231892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E201B-83DA-0D46-9B5C-54807FAAE7D2}" type="datetimeFigureOut">
              <a:rPr lang="en-US" smtClean="0"/>
              <a:t>3/26/18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F4124-3A50-D242-81EC-C2BDACF1AE73}" type="slidenum">
              <a:rPr lang="en-US" smtClean="0"/>
              <a:t>‹#›</a:t>
            </a:fld>
            <a:endParaRPr lang="en-US"/>
          </a:p>
        </p:txBody>
      </p:sp>
    </p:spTree>
    <p:extLst>
      <p:ext uri="{BB962C8B-B14F-4D97-AF65-F5344CB8AC3E}">
        <p14:creationId xmlns:p14="http://schemas.microsoft.com/office/powerpoint/2010/main" val="15093740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713" y="3854369"/>
            <a:ext cx="7772400" cy="613489"/>
          </a:xfrm>
        </p:spPr>
        <p:txBody>
          <a:bodyPr>
            <a:normAutofit fontScale="90000"/>
          </a:bodyPr>
          <a:lstStyle/>
          <a:p>
            <a:r>
              <a:rPr lang="en-US" sz="4000" b="1" dirty="0" smtClean="0">
                <a:latin typeface="+mn-lt"/>
              </a:rPr>
              <a:t>PENGEMBANGAN MODEL ESTESIS</a:t>
            </a:r>
            <a:endParaRPr lang="en-US" sz="4000" b="1" dirty="0">
              <a:latin typeface="+mn-lt"/>
            </a:endParaRPr>
          </a:p>
        </p:txBody>
      </p:sp>
      <p:sp>
        <p:nvSpPr>
          <p:cNvPr id="3" name="Subtitle 2"/>
          <p:cNvSpPr>
            <a:spLocks noGrp="1"/>
          </p:cNvSpPr>
          <p:nvPr>
            <p:ph type="subTitle" idx="1"/>
          </p:nvPr>
        </p:nvSpPr>
        <p:spPr>
          <a:xfrm>
            <a:off x="1195085" y="2363547"/>
            <a:ext cx="6858000" cy="1655762"/>
          </a:xfrm>
        </p:spPr>
        <p:txBody>
          <a:bodyPr>
            <a:normAutofit fontScale="85000" lnSpcReduction="20000"/>
          </a:bodyPr>
          <a:lstStyle/>
          <a:p>
            <a:r>
              <a:rPr lang="en-US" sz="3000" dirty="0" err="1" smtClean="0"/>
              <a:t>Estetika</a:t>
            </a:r>
            <a:r>
              <a:rPr lang="en-US" sz="3000" dirty="0" smtClean="0"/>
              <a:t> </a:t>
            </a:r>
          </a:p>
          <a:p>
            <a:r>
              <a:rPr lang="en-US" sz="3000" dirty="0" err="1" smtClean="0">
                <a:solidFill>
                  <a:srgbClr val="FF0000"/>
                </a:solidFill>
              </a:rPr>
              <a:t>Kuliah</a:t>
            </a:r>
            <a:r>
              <a:rPr lang="en-US" sz="3000" dirty="0" smtClean="0">
                <a:solidFill>
                  <a:srgbClr val="FF0000"/>
                </a:solidFill>
              </a:rPr>
              <a:t> Ke-9</a:t>
            </a:r>
            <a:endParaRPr lang="en-US" sz="3000" dirty="0" smtClean="0"/>
          </a:p>
          <a:p>
            <a:r>
              <a:rPr lang="en-US" sz="3000" dirty="0"/>
              <a:t>(23 November 2017)</a:t>
            </a:r>
          </a:p>
          <a:p>
            <a:r>
              <a:rPr lang="en-US" sz="3000" dirty="0" err="1"/>
              <a:t>Mochamad</a:t>
            </a:r>
            <a:r>
              <a:rPr lang="en-US" sz="3000" dirty="0"/>
              <a:t> </a:t>
            </a:r>
            <a:r>
              <a:rPr lang="en-US" sz="3000" dirty="0" err="1" smtClean="0"/>
              <a:t>Fauzie</a:t>
            </a:r>
            <a:r>
              <a:rPr lang="en-US" sz="3000" dirty="0" smtClean="0"/>
              <a:t>, </a:t>
            </a:r>
            <a:r>
              <a:rPr lang="en-US" sz="3000" dirty="0" err="1" smtClean="0"/>
              <a:t>S.Pd</a:t>
            </a:r>
            <a:r>
              <a:rPr lang="en-US" sz="3000" dirty="0" smtClean="0"/>
              <a:t>., M.Ds. </a:t>
            </a:r>
            <a:endParaRPr lang="en-US" sz="3000" dirty="0"/>
          </a:p>
        </p:txBody>
      </p:sp>
    </p:spTree>
    <p:extLst>
      <p:ext uri="{BB962C8B-B14F-4D97-AF65-F5344CB8AC3E}">
        <p14:creationId xmlns:p14="http://schemas.microsoft.com/office/powerpoint/2010/main" val="2141445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40780"/>
            <a:ext cx="7886700" cy="5436183"/>
          </a:xfrm>
        </p:spPr>
        <p:txBody>
          <a:bodyPr>
            <a:normAutofit/>
          </a:bodyPr>
          <a:lstStyle/>
          <a:p>
            <a:pPr marL="0" indent="0">
              <a:buNone/>
            </a:pPr>
            <a:r>
              <a:rPr lang="en-US" b="1" dirty="0" err="1" smtClean="0"/>
              <a:t>Benturan Estetis dalam Diri</a:t>
            </a:r>
          </a:p>
          <a:p>
            <a:pPr marL="0" indent="0">
              <a:buNone/>
            </a:pPr>
            <a:r>
              <a:rPr lang="en-US" dirty="0" err="1" smtClean="0"/>
              <a:t>Benturan estetis juga dapat terjadi dalam diri subjek. Dalam keadaan spt itu, pada dirinya terdapat dua atau lebih nilai estetis yang saling bertentangan. Saat itu sang subjek akan berada dlm kebimbangan estetis, yang akan sirna ketika ia menentukan untuk mengambil salah satu darinya atau memadukan keduanya. Jika ia memakai nilai estetis A dan B, maka kemungkinan untuk keluar dari kebimbangan adalah dengan memilih nilai estetis A atau B, atau memadukan keduanya menjadi C, bahkan mungkin ia akan meninggalkan semuanya. </a:t>
            </a:r>
            <a:endParaRPr lang="en-US" dirty="0" smtClean="0"/>
          </a:p>
          <a:p>
            <a:pPr marL="0" indent="0">
              <a:buNone/>
            </a:pPr>
            <a:endParaRPr lang="en-US" dirty="0"/>
          </a:p>
        </p:txBody>
      </p:sp>
    </p:spTree>
    <p:extLst>
      <p:ext uri="{BB962C8B-B14F-4D97-AF65-F5344CB8AC3E}">
        <p14:creationId xmlns:p14="http://schemas.microsoft.com/office/powerpoint/2010/main" val="690192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40780"/>
            <a:ext cx="7886700" cy="5436183"/>
          </a:xfrm>
        </p:spPr>
        <p:txBody>
          <a:bodyPr>
            <a:normAutofit/>
          </a:bodyPr>
          <a:lstStyle/>
          <a:p>
            <a:pPr marL="0" indent="0">
              <a:buNone/>
            </a:pPr>
            <a:endParaRPr lang="en-US" b="1" dirty="0" err="1" smtClean="0"/>
          </a:p>
          <a:p>
            <a:pPr marL="0" indent="0">
              <a:buNone/>
            </a:pPr>
            <a:r>
              <a:rPr lang="en-US" b="1" dirty="0" err="1" smtClean="0"/>
              <a:t>Persoalan Subjek dan Objek</a:t>
            </a:r>
          </a:p>
          <a:p>
            <a:pPr marL="0" indent="0">
              <a:buNone/>
            </a:pPr>
            <a:r>
              <a:rPr lang="en-US" dirty="0" err="1"/>
              <a:t>Dalam pembahasan estesis di muka, subjek dan objek dalam hal ini subjek estetis dan objek estetis, dipisahkan seakan-akan tanpa persoalan. </a:t>
            </a:r>
          </a:p>
          <a:p>
            <a:pPr marL="0" indent="0">
              <a:buNone/>
            </a:pPr>
            <a:r>
              <a:rPr lang="en-US" dirty="0" err="1"/>
              <a:t>Namun demikian, pembagian subjek dan objek menjadi perhatian serius dalam filsafat. Bahkan ketika dikaitkan dengan fisika, biologi, dan juga agama. </a:t>
            </a:r>
          </a:p>
          <a:p>
            <a:pPr marL="0" indent="0">
              <a:buNone/>
            </a:pPr>
            <a:r>
              <a:rPr lang="en-US" dirty="0" err="1"/>
              <a:t>Pemisahan subjek dengan objek dipertanyakan oleh posstrukturalisme, fenomenologi, maupun eksistensialisma. </a:t>
            </a:r>
            <a:endParaRPr lang="en-US" dirty="0"/>
          </a:p>
          <a:p>
            <a:pPr marL="0" indent="0">
              <a:buNone/>
            </a:pPr>
            <a:endParaRPr lang="en-US" dirty="0" smtClean="0"/>
          </a:p>
        </p:txBody>
      </p:sp>
    </p:spTree>
    <p:extLst>
      <p:ext uri="{BB962C8B-B14F-4D97-AF65-F5344CB8AC3E}">
        <p14:creationId xmlns:p14="http://schemas.microsoft.com/office/powerpoint/2010/main" val="777028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40780"/>
            <a:ext cx="7886700" cy="5436183"/>
          </a:xfrm>
        </p:spPr>
        <p:txBody>
          <a:bodyPr>
            <a:normAutofit fontScale="92500"/>
          </a:bodyPr>
          <a:lstStyle/>
          <a:p>
            <a:pPr marL="0" indent="0">
              <a:buNone/>
            </a:pPr>
            <a:r>
              <a:rPr lang="en-US" dirty="0" smtClean="0"/>
              <a:t>Pos-strukturalisme tidak sepakat dengan strukturalisme. Antara lain tercermin dalam semiotika Saussure, yg memandang relasi tanda sebagai relasi struktural, yaitu kesatuan antara </a:t>
            </a:r>
            <a:r>
              <a:rPr lang="en-US" i="1" dirty="0" smtClean="0"/>
              <a:t>signifier</a:t>
            </a:r>
            <a:r>
              <a:rPr lang="en-US" dirty="0" smtClean="0"/>
              <a:t> dengan </a:t>
            </a:r>
            <a:r>
              <a:rPr lang="en-US" i="1" dirty="0" smtClean="0"/>
              <a:t>signified</a:t>
            </a:r>
            <a:r>
              <a:rPr lang="en-US" dirty="0" smtClean="0"/>
              <a:t>. Semiotikanya biasa disebut semiotika struktural, dan kecenderungan ke arah itu disebut strukturalisme. </a:t>
            </a:r>
          </a:p>
          <a:p>
            <a:pPr marL="0" indent="0">
              <a:buNone/>
            </a:pPr>
            <a:r>
              <a:rPr lang="en-US" dirty="0" smtClean="0"/>
              <a:t>Dlm perspektif pos-strukturalisme, Derrida melihat strukturalisme sebagai pencerminan hasrat manusia untuk mengontrol dan mendeduksi fenomena ke dalam sistem yang baku. Kenyataan ini menurutnya sudah menunjukkan </a:t>
            </a:r>
            <a:r>
              <a:rPr lang="en-US" i="1" dirty="0" smtClean="0"/>
              <a:t>hasrat kuasa </a:t>
            </a:r>
            <a:r>
              <a:rPr lang="en-US" dirty="0" smtClean="0"/>
              <a:t>yang terselubung untuk menundukkan objek. Dengan kata lain, strukturalisme berasumsi, bahwa bahasa adalah fenomena yang objektif dan dapat diobjektivikasi dlm sebuah sistem diskursif. </a:t>
            </a:r>
            <a:r>
              <a:rPr lang="en-US" b="1" i="1" dirty="0" smtClean="0"/>
              <a:t>  </a:t>
            </a:r>
            <a:endParaRPr lang="en-US" b="1" i="1" dirty="0"/>
          </a:p>
        </p:txBody>
      </p:sp>
    </p:spTree>
    <p:extLst>
      <p:ext uri="{BB962C8B-B14F-4D97-AF65-F5344CB8AC3E}">
        <p14:creationId xmlns:p14="http://schemas.microsoft.com/office/powerpoint/2010/main" val="1164496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40780"/>
            <a:ext cx="7886700" cy="5436183"/>
          </a:xfrm>
        </p:spPr>
        <p:txBody>
          <a:bodyPr>
            <a:normAutofit/>
          </a:bodyPr>
          <a:lstStyle/>
          <a:p>
            <a:pPr marL="0" indent="0">
              <a:buNone/>
            </a:pPr>
            <a:endParaRPr lang="en-US" dirty="0" err="1" smtClean="0"/>
          </a:p>
          <a:p>
            <a:pPr marL="0" indent="0">
              <a:buNone/>
            </a:pPr>
            <a:endParaRPr lang="en-US" dirty="0" err="1"/>
          </a:p>
          <a:p>
            <a:pPr marL="0" indent="0">
              <a:buNone/>
            </a:pPr>
            <a:r>
              <a:rPr lang="en-US" dirty="0" err="1" smtClean="0"/>
              <a:t>Sementara itu, </a:t>
            </a:r>
            <a:r>
              <a:rPr lang="en-US" dirty="0"/>
              <a:t>fenomenologi dinisbahkan pada Edmund Husserl pada permulaan abad ke-20, sekalipun sebelumnya Kant, Hegel, dll. telah menggunakan kata tsb. </a:t>
            </a:r>
          </a:p>
          <a:p>
            <a:pPr marL="0" indent="0">
              <a:buNone/>
            </a:pPr>
            <a:endParaRPr lang="en-US" dirty="0"/>
          </a:p>
          <a:p>
            <a:pPr marL="0" indent="0">
              <a:buNone/>
            </a:pPr>
            <a:r>
              <a:rPr lang="en-US" dirty="0"/>
              <a:t>Menurut Husserl, fenomenologi adalah ilmu pengetahuan ttg fenomena, yaitu ttg objek-objek sebagaimana objek-objek itu dialami atau menghadirkan diri dalam kesadaran manusia.</a:t>
            </a:r>
          </a:p>
        </p:txBody>
      </p:sp>
    </p:spTree>
    <p:extLst>
      <p:ext uri="{BB962C8B-B14F-4D97-AF65-F5344CB8AC3E}">
        <p14:creationId xmlns:p14="http://schemas.microsoft.com/office/powerpoint/2010/main" val="900665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40780"/>
            <a:ext cx="7886700" cy="5436183"/>
          </a:xfrm>
        </p:spPr>
        <p:txBody>
          <a:bodyPr>
            <a:normAutofit fontScale="92500" lnSpcReduction="10000"/>
          </a:bodyPr>
          <a:lstStyle/>
          <a:p>
            <a:pPr marL="0" indent="0">
              <a:buNone/>
            </a:pPr>
            <a:r>
              <a:rPr lang="en-US" dirty="0" smtClean="0"/>
              <a:t>Berbeda dengan fenomenologi Husserl yang berurusan dgn esensi berbagai hal, filsafat eksistensialime bergumul dgn eksistensi atau keberadaan, yakni keberadaan yang dialami oleh manusia sbg individu. Eksistensialisme </a:t>
            </a:r>
            <a:r>
              <a:rPr lang="en-US" u="sng" dirty="0" smtClean="0"/>
              <a:t>menolak </a:t>
            </a:r>
            <a:r>
              <a:rPr lang="en-US" dirty="0" smtClean="0"/>
              <a:t>filsafat idealisme, materialisme, positivisme, maupun pragmatisme. </a:t>
            </a:r>
          </a:p>
          <a:p>
            <a:pPr marL="0" indent="0">
              <a:buNone/>
            </a:pPr>
            <a:r>
              <a:rPr lang="en-US" dirty="0"/>
              <a:t>Dalam eksistensialisme, </a:t>
            </a:r>
            <a:r>
              <a:rPr lang="en-US" i="1" dirty="0"/>
              <a:t>eksistensi </a:t>
            </a:r>
            <a:r>
              <a:rPr lang="en-US" i="1" u="sng" dirty="0"/>
              <a:t>manusia</a:t>
            </a:r>
            <a:r>
              <a:rPr lang="en-US" i="1" dirty="0"/>
              <a:t> dipandang mendahului esensinya</a:t>
            </a:r>
            <a:r>
              <a:rPr lang="en-US" dirty="0"/>
              <a:t>. Ini berbeda dengan benda buatan manusia. Sartre mencontohkan: pada pemotong kertas, esensinya mendahului eksistensinya. Esensi pemotong kertas, yaitu konsep pemotong kertas yang dipikirkan oleh tukang pembuat pemotong kertas, lebih dulu ada ketimbang eksistensi (keberadaan) pemotong kertas.</a:t>
            </a:r>
          </a:p>
          <a:p>
            <a:pPr marL="0" indent="0">
              <a:buNone/>
            </a:pPr>
            <a:r>
              <a:rPr lang="en-US" dirty="0"/>
              <a:t>Dalam hal ini esensi berarti hakikat, definisi, ide, sifat dasar, kodrat, fungsi atau program dari suatu hal.</a:t>
            </a:r>
          </a:p>
        </p:txBody>
      </p:sp>
    </p:spTree>
    <p:extLst>
      <p:ext uri="{BB962C8B-B14F-4D97-AF65-F5344CB8AC3E}">
        <p14:creationId xmlns:p14="http://schemas.microsoft.com/office/powerpoint/2010/main" val="1932199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51104"/>
            <a:ext cx="7886700" cy="5725859"/>
          </a:xfrm>
        </p:spPr>
        <p:txBody>
          <a:bodyPr>
            <a:normAutofit fontScale="92500" lnSpcReduction="20000"/>
          </a:bodyPr>
          <a:lstStyle/>
          <a:p>
            <a:pPr marL="0" indent="0">
              <a:buNone/>
            </a:pPr>
            <a:r>
              <a:rPr lang="en-US" dirty="0"/>
              <a:t>Siapakah yang melihat cahaya terang benderang di dalam otak, padahal otak tsb gelap gulita? Siapakah yang mendengar keriuhan dalam otak yang sunyi senyap? Siapakah yang mengendus bau wangi dalam otak yang tidak wangi? Siapakah yang merasakan pedas dalam otak yang tidak pedas? Siapakah yang merasakah keras dalam otak yang empuk? Dapatkah otak yang terbuat dari daging yang tidak berkesadaran atau terbuat dari atom yang tidak berkesadaran merasakan kesadaran? </a:t>
            </a:r>
            <a:r>
              <a:rPr lang="en-US" i="1" dirty="0"/>
              <a:t>Ternyata otak bukan sumber kesadaran</a:t>
            </a:r>
            <a:r>
              <a:rPr lang="en-US" dirty="0"/>
              <a:t>.</a:t>
            </a:r>
          </a:p>
          <a:p>
            <a:pPr marL="0" indent="0">
              <a:buNone/>
            </a:pPr>
            <a:r>
              <a:rPr lang="en-US" dirty="0"/>
              <a:t>Para filsuf Yunani Kuno berspekulasi tentang: “hantu yang ada di dalam mesin” atau “manusia kecil di dalam manusia”. Harus Yahya menegaskan, bahwa entitas di balik otak yang mengalami kesadaran ini adalah: </a:t>
            </a:r>
            <a:r>
              <a:rPr lang="en-US" i="1" dirty="0"/>
              <a:t>ruh</a:t>
            </a:r>
            <a:r>
              <a:rPr lang="en-US" dirty="0"/>
              <a:t>. </a:t>
            </a:r>
          </a:p>
          <a:p>
            <a:pPr marL="0" indent="0">
              <a:buNone/>
            </a:pPr>
            <a:endParaRPr lang="en-US" dirty="0"/>
          </a:p>
          <a:p>
            <a:pPr marL="0" indent="0">
              <a:buNone/>
            </a:pPr>
            <a:r>
              <a:rPr lang="en-US" dirty="0"/>
              <a:t>Ruh tsb. ditiupkan oleh Tuhan (QS. 32:9). </a:t>
            </a:r>
          </a:p>
          <a:p>
            <a:pPr marL="0" indent="0" algn="ctr">
              <a:buNone/>
            </a:pPr>
            <a:r>
              <a:rPr lang="en-US" dirty="0"/>
              <a:t>_______</a:t>
            </a:r>
          </a:p>
          <a:p>
            <a:pPr marL="0" indent="0">
              <a:buNone/>
            </a:pPr>
            <a:endParaRPr lang="en-US" dirty="0"/>
          </a:p>
        </p:txBody>
      </p:sp>
    </p:spTree>
    <p:extLst>
      <p:ext uri="{BB962C8B-B14F-4D97-AF65-F5344CB8AC3E}">
        <p14:creationId xmlns:p14="http://schemas.microsoft.com/office/powerpoint/2010/main" val="719214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1414"/>
            <a:ext cx="7600950" cy="565677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Konsep model  estesis dapat dikembangkan lebih lanjut. Pengembangannya dapat berbentuk perluasan untuk: melihat proses estetis dalam masyarakat, membaca transfer emosi, maupun untuk mencermati benturan estetis.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690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51414"/>
            <a:ext cx="7886700" cy="5725550"/>
          </a:xfrm>
        </p:spPr>
        <p:txBody>
          <a:bodyPr>
            <a:normAutofit/>
          </a:bodyPr>
          <a:lstStyle/>
          <a:p>
            <a:pPr marL="0" indent="0">
              <a:buNone/>
            </a:pPr>
            <a:endParaRPr lang="en-US" b="1" dirty="0"/>
          </a:p>
          <a:p>
            <a:pPr marL="0" indent="0">
              <a:buNone/>
            </a:pPr>
            <a:r>
              <a:rPr lang="en-US" b="1" dirty="0"/>
              <a:t>Estesis Sosiologis</a:t>
            </a:r>
          </a:p>
          <a:p>
            <a:pPr marL="0" indent="0">
              <a:buNone/>
            </a:pPr>
            <a:r>
              <a:rPr lang="en-US" dirty="0"/>
              <a:t>Estesis juga dapat terjadi pada sekelompok orang atau masyarakat. Dengan demikian, subjek estetisnya adalah sekelompok orang atau masyarakat. </a:t>
            </a:r>
          </a:p>
          <a:p>
            <a:pPr marL="0" indent="0">
              <a:buNone/>
            </a:pPr>
            <a:endParaRPr lang="en-US" dirty="0"/>
          </a:p>
          <a:p>
            <a:pPr marL="0" indent="0">
              <a:buNone/>
            </a:pPr>
            <a:r>
              <a:rPr lang="en-US" dirty="0"/>
              <a:t>Nilai estetisnya adalah parameter yang dipakai masyarakat tsb untuk menilai kemenarikan. </a:t>
            </a:r>
          </a:p>
          <a:p>
            <a:pPr marL="0" indent="0">
              <a:buNone/>
            </a:pPr>
            <a:endParaRPr lang="en-US" dirty="0"/>
          </a:p>
          <a:p>
            <a:pPr marL="0" indent="0">
              <a:buNone/>
            </a:pPr>
            <a:r>
              <a:rPr lang="en-US" dirty="0"/>
              <a:t>Untuk membedakan dgn estesis yang terjadi pada pribadi, estesis jenis ini disebut </a:t>
            </a:r>
            <a:r>
              <a:rPr lang="en-US" b="1" i="1" dirty="0"/>
              <a:t>estesis sosiologis</a:t>
            </a:r>
            <a:r>
              <a:rPr lang="en-US" dirty="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76668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51104"/>
            <a:ext cx="7893558" cy="6144768"/>
          </a:xfrm>
        </p:spPr>
        <p:txBody>
          <a:bodyPr>
            <a:normAutofit lnSpcReduction="10000"/>
          </a:bodyPr>
          <a:lstStyle/>
          <a:p>
            <a:pPr marL="0" indent="0">
              <a:buNone/>
            </a:pPr>
            <a:r>
              <a:rPr lang="en-US" b="1" dirty="0" smtClean="0"/>
              <a:t>Transfer Pengalaman Estetis</a:t>
            </a:r>
            <a:r>
              <a:rPr lang="en-US" dirty="0" smtClean="0"/>
              <a:t> </a:t>
            </a:r>
          </a:p>
          <a:p>
            <a:pPr marL="0" indent="0">
              <a:buNone/>
            </a:pPr>
            <a:r>
              <a:rPr lang="en-US" dirty="0"/>
              <a:t>Pengalaman estetis yang dirasakan seseorang dapat ditransfer agar dirasakan oleh orang lain. Tugas pemindahan pengalaman estetis itu diemban oleh seniman. </a:t>
            </a:r>
          </a:p>
          <a:p>
            <a:pPr marL="0" indent="0">
              <a:buNone/>
            </a:pPr>
            <a:r>
              <a:rPr lang="en-US" dirty="0"/>
              <a:t>Pola pentransferannya adalah sbb.: suatu objek estetis diresapi oleh seniman hingga ia merasakan pengalaman estetis; selanjutnya pengalaman itu digunakan sbg </a:t>
            </a:r>
            <a:r>
              <a:rPr lang="en-US" u="sng" dirty="0"/>
              <a:t>sumber</a:t>
            </a:r>
            <a:r>
              <a:rPr lang="en-US" dirty="0"/>
              <a:t> pengalaman artistik dalam rangka </a:t>
            </a:r>
            <a:r>
              <a:rPr lang="en-US" u="sng" dirty="0"/>
              <a:t>mewujudkan</a:t>
            </a:r>
            <a:r>
              <a:rPr lang="en-US" dirty="0"/>
              <a:t> objek estetis yang berupa karya seni; lalu, karyanya dihayati oleh spektator hingga mengalami pengalaman estetis yang mirip dgn pengalaman estetis sang seniman. </a:t>
            </a:r>
          </a:p>
          <a:p>
            <a:pPr marL="0" indent="0">
              <a:buNone/>
            </a:pPr>
            <a:r>
              <a:rPr lang="en-US" dirty="0"/>
              <a:t>Kemiripan pengalaman terjadi karena penikmat memiliki </a:t>
            </a:r>
            <a:r>
              <a:rPr lang="en-US" u="sng" dirty="0"/>
              <a:t>parameter</a:t>
            </a:r>
            <a:r>
              <a:rPr lang="en-US" dirty="0"/>
              <a:t> </a:t>
            </a:r>
            <a:r>
              <a:rPr lang="en-US" u="sng" dirty="0"/>
              <a:t>yang</a:t>
            </a:r>
            <a:r>
              <a:rPr lang="en-US" dirty="0"/>
              <a:t> </a:t>
            </a:r>
            <a:r>
              <a:rPr lang="en-US" u="sng" dirty="0"/>
              <a:t>relatif</a:t>
            </a:r>
            <a:r>
              <a:rPr lang="en-US" dirty="0"/>
              <a:t> </a:t>
            </a:r>
            <a:r>
              <a:rPr lang="en-US" u="sng" dirty="0"/>
              <a:t>sama</a:t>
            </a:r>
            <a:r>
              <a:rPr lang="en-US" dirty="0"/>
              <a:t> dengan nilai estetis yang dimiliki seniman.</a:t>
            </a:r>
          </a:p>
        </p:txBody>
      </p:sp>
    </p:spTree>
    <p:extLst>
      <p:ext uri="{BB962C8B-B14F-4D97-AF65-F5344CB8AC3E}">
        <p14:creationId xmlns:p14="http://schemas.microsoft.com/office/powerpoint/2010/main" val="1559984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48182"/>
            <a:ext cx="7886700" cy="5528781"/>
          </a:xfrm>
        </p:spPr>
        <p:txBody>
          <a:bodyPr>
            <a:normAutofit/>
          </a:bodyPr>
          <a:lstStyle/>
          <a:p>
            <a:pPr marL="0" indent="0">
              <a:buNone/>
            </a:pPr>
            <a:r>
              <a:rPr lang="en-US" dirty="0" err="1" smtClean="0"/>
              <a:t>Meskipun demikian, tidak ada jaminan terjadi kesamaan pengalaman estetis antara seniman dgn spektator, karena pengalamaan bersifat </a:t>
            </a:r>
            <a:r>
              <a:rPr lang="en-US" u="sng" dirty="0" err="1" smtClean="0"/>
              <a:t>personal</a:t>
            </a:r>
            <a:r>
              <a:rPr lang="en-US" dirty="0" err="1" smtClean="0"/>
              <a:t> dan </a:t>
            </a:r>
            <a:r>
              <a:rPr lang="en-US" u="sng" dirty="0" err="1" smtClean="0"/>
              <a:t>subjektif.</a:t>
            </a:r>
            <a:r>
              <a:rPr lang="en-US" dirty="0" err="1" smtClean="0"/>
              <a:t> Semua pengalaman manusia bersifat persepsional, dan seseorang tidak dapat masuk pada persepsi orang lain, maka tidak ada alat yang dapat digunakan untuk memastikan kesamaan atau perbedaan persepsi secara tepat. </a:t>
            </a:r>
          </a:p>
          <a:p>
            <a:pPr marL="0" indent="0">
              <a:buNone/>
            </a:pPr>
            <a:r>
              <a:rPr lang="en-US" dirty="0" err="1" smtClean="0"/>
              <a:t>Bahkan seorang yang sama, mungkin akan mengalami pengalaman yang berbeda ketika melihat objek yang sama namun dalam waktu yang berbeda.</a:t>
            </a:r>
          </a:p>
          <a:p>
            <a:pPr marL="0" indent="0">
              <a:buNone/>
            </a:pPr>
            <a:endParaRPr lang="en-US" dirty="0"/>
          </a:p>
        </p:txBody>
      </p:sp>
    </p:spTree>
    <p:extLst>
      <p:ext uri="{BB962C8B-B14F-4D97-AF65-F5344CB8AC3E}">
        <p14:creationId xmlns:p14="http://schemas.microsoft.com/office/powerpoint/2010/main" val="1461319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90309"/>
            <a:ext cx="7886700" cy="5586654"/>
          </a:xfrm>
        </p:spPr>
        <p:txBody>
          <a:bodyPr>
            <a:normAutofit lnSpcReduction="10000"/>
          </a:bodyPr>
          <a:lstStyle/>
          <a:p>
            <a:pPr marL="0" indent="0">
              <a:buNone/>
            </a:pPr>
            <a:r>
              <a:rPr lang="en-US" dirty="0" err="1" smtClean="0"/>
              <a:t>Kadang seniman tidak benar-benar memiliki intensi agar karyanya dipahami atau dirasakan oleh orang lain sbgmn yang ia pahami atau rasakan. Apa yang dilakukan hanyalah berusaha memindahkan pengalaman estetisnya menjadi pengalaman artistik. Akan tetapi, ini bukan berarti tidak akan ada transfer pengalaman estetis sama sekali, karena transfer estetis dapat terjadi disengaja atau tidak. Ketika seniman tanpa intensi ini memamerkan karyanya, maka transfer itu pun mengalir. </a:t>
            </a:r>
          </a:p>
          <a:p>
            <a:pPr marL="0" indent="0">
              <a:buNone/>
            </a:pPr>
            <a:r>
              <a:rPr lang="en-US" dirty="0" err="1"/>
              <a:t>Dalam karya DKV, niatan untuk penyampaian pesan logikal mungkin masih sama atau bahkan lebih tinggi dibandingkan dengan pesan emosional, namun dalam karya seni murni, pesan emosional seringkali lebih besar atau bahkan menjadi satu-satunya pesan.</a:t>
            </a:r>
            <a:endParaRPr lang="en-US" dirty="0" err="1" smtClean="0"/>
          </a:p>
        </p:txBody>
      </p:sp>
    </p:spTree>
    <p:extLst>
      <p:ext uri="{BB962C8B-B14F-4D97-AF65-F5344CB8AC3E}">
        <p14:creationId xmlns:p14="http://schemas.microsoft.com/office/powerpoint/2010/main" val="150781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36608"/>
            <a:ext cx="7886700" cy="5540355"/>
          </a:xfrm>
        </p:spPr>
        <p:txBody>
          <a:bodyPr>
            <a:normAutofit/>
          </a:bodyPr>
          <a:lstStyle/>
          <a:p>
            <a:pPr marL="0" indent="0">
              <a:buNone/>
            </a:pPr>
            <a:endParaRPr lang="en-US" b="1" dirty="0" err="1" smtClean="0"/>
          </a:p>
          <a:p>
            <a:pPr marL="0" indent="0">
              <a:buNone/>
            </a:pPr>
            <a:endParaRPr lang="en-US" b="1" dirty="0" err="1"/>
          </a:p>
          <a:p>
            <a:pPr marL="0" indent="0">
              <a:buNone/>
            </a:pPr>
            <a:r>
              <a:rPr lang="en-US" b="1" dirty="0" err="1" smtClean="0"/>
              <a:t>Rantai Estetis</a:t>
            </a:r>
          </a:p>
          <a:p>
            <a:pPr marL="0" indent="0">
              <a:buNone/>
            </a:pPr>
            <a:r>
              <a:rPr lang="en-US" dirty="0" err="1" smtClean="0"/>
              <a:t>Rantai pengalaman estetis dapat bersambung beberapa kali menjadi rantai estesis. Suatu objek estetis dapat ditangkap oleh seniman, kemudian diwujudkan dlm karya seni; selanjutnya karya seni tsb membangkitkan pengalaman estetis seniman lainnya; lalu seniman kedua ini juga menggunakan pengalaman estetisnya untuk karya seni; dan karya seni ini dinikmati oleh spektator. </a:t>
            </a:r>
          </a:p>
        </p:txBody>
      </p:sp>
    </p:spTree>
    <p:extLst>
      <p:ext uri="{BB962C8B-B14F-4D97-AF65-F5344CB8AC3E}">
        <p14:creationId xmlns:p14="http://schemas.microsoft.com/office/powerpoint/2010/main" val="867769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97711"/>
            <a:ext cx="7886700" cy="5679252"/>
          </a:xfrm>
        </p:spPr>
        <p:txBody>
          <a:bodyPr>
            <a:normAutofit lnSpcReduction="10000"/>
          </a:bodyPr>
          <a:lstStyle/>
          <a:p>
            <a:pPr marL="0" indent="0">
              <a:buNone/>
            </a:pPr>
            <a:r>
              <a:rPr lang="en-US" b="1" dirty="0" smtClean="0"/>
              <a:t>Keselarasan Estetis</a:t>
            </a:r>
          </a:p>
          <a:p>
            <a:pPr marL="0" indent="0">
              <a:buNone/>
            </a:pPr>
            <a:r>
              <a:rPr lang="en-US" dirty="0"/>
              <a:t>Keitika sebuah objek estetis dicermati oleh lebih dari satu spektator, dan jika masing-masing spektator memakai nilai estetis yang sama atau relatif sama, maka keduanya akan mengalami pengalaman estetis yang sama atau relatif sama. Keadaan ini merupakan </a:t>
            </a:r>
            <a:r>
              <a:rPr lang="en-US" i="1" dirty="0"/>
              <a:t>keselarasan estetis</a:t>
            </a:r>
            <a:r>
              <a:rPr lang="en-US" dirty="0"/>
              <a:t> pada masing-masing spektator. </a:t>
            </a:r>
          </a:p>
          <a:p>
            <a:pPr marL="0" indent="0">
              <a:buNone/>
            </a:pPr>
            <a:endParaRPr lang="en-US" dirty="0"/>
          </a:p>
          <a:p>
            <a:pPr marL="0" indent="0">
              <a:buNone/>
            </a:pPr>
            <a:r>
              <a:rPr lang="en-US" dirty="0"/>
              <a:t>Demikian juga ketika kreator berkarya, jika nilai estetis yg digunakan seniman sesuai dgn yg dipakai spektator, maka akan terjadi keselarasan antara pengalaman artistik seniman dgn pengalaman estetis spektator. Kesamaan penggunaan nilai estetis ini melahirkan keselarasan estetis antara seniman dgn spektator.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33226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71332"/>
            <a:ext cx="7886700" cy="5505631"/>
          </a:xfrm>
        </p:spPr>
        <p:txBody>
          <a:bodyPr>
            <a:normAutofit/>
          </a:bodyPr>
          <a:lstStyle/>
          <a:p>
            <a:pPr marL="0" indent="0">
              <a:buNone/>
            </a:pPr>
            <a:r>
              <a:rPr lang="en-US" b="1" dirty="0" err="1"/>
              <a:t>Benturan Estetis</a:t>
            </a:r>
          </a:p>
          <a:p>
            <a:pPr marL="0" indent="0">
              <a:buNone/>
            </a:pPr>
            <a:r>
              <a:rPr lang="en-US" dirty="0" err="1"/>
              <a:t>Selain keselarasan, nilai estetis dapat mengalami benturan. Hal ini terjadi saat dua atau lebih spektator memiliki nilai estetis yg berbeda untuk menilai sebuah objek estetis yang sama. Tidak hanya pada tataran individu, benturan ini juga dapat terjadi dlm skala luas, yaitu antara satu masyarakat dgn masyarakat lain, satu budaya dgn budaya lain, atau satu peradaban dgn peradaban lain.</a:t>
            </a:r>
          </a:p>
          <a:p>
            <a:pPr marL="0" indent="0">
              <a:buNone/>
            </a:pPr>
            <a:r>
              <a:rPr lang="en-US" dirty="0" err="1"/>
              <a:t>Benturan estetis juga dapat terjadi ketika nilai estetis yg dipakai seniman untuk karya seninya tidak selaras dgn nilai estetis yg digunakan spektator. Dengan kata lain, karyanya memicu </a:t>
            </a:r>
            <a:r>
              <a:rPr lang="en-US" i="1" dirty="0" err="1"/>
              <a:t>benturan estetis.</a:t>
            </a:r>
            <a:r>
              <a:rPr lang="en-US" dirty="0" err="1"/>
              <a:t> </a:t>
            </a:r>
            <a:endParaRPr lang="en-US" dirty="0" smtClean="0"/>
          </a:p>
        </p:txBody>
      </p:sp>
    </p:spTree>
    <p:extLst>
      <p:ext uri="{BB962C8B-B14F-4D97-AF65-F5344CB8AC3E}">
        <p14:creationId xmlns:p14="http://schemas.microsoft.com/office/powerpoint/2010/main" val="1229178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1234</TotalTime>
  <Words>1183</Words>
  <Application>Microsoft Macintosh PowerPoint</Application>
  <PresentationFormat>On-screen Show (4:3)</PresentationFormat>
  <Paragraphs>58</Paragraphs>
  <Slides>15</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Calibri</vt:lpstr>
      <vt:lpstr>Calibri Light</vt:lpstr>
      <vt:lpstr>Arial</vt:lpstr>
      <vt:lpstr>Office Theme</vt:lpstr>
      <vt:lpstr>1_Custom Design</vt:lpstr>
      <vt:lpstr>Custom Design</vt:lpstr>
      <vt:lpstr>PENGEMBANGAN MODEL ESTESIS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Mochamad Fauzie</dc:creator>
  <cp:keywords/>
  <dc:description/>
  <cp:lastModifiedBy>Microsoft Office User</cp:lastModifiedBy>
  <cp:revision>63</cp:revision>
  <dcterms:created xsi:type="dcterms:W3CDTF">2017-09-27T23:00:41Z</dcterms:created>
  <dcterms:modified xsi:type="dcterms:W3CDTF">2018-03-25T17:58:12Z</dcterms:modified>
  <cp:category/>
</cp:coreProperties>
</file>