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1"/>
  </p:notesMasterIdLst>
  <p:handoutMasterIdLst>
    <p:handoutMasterId r:id="rId12"/>
  </p:handoutMasterIdLst>
  <p:sldIdLst>
    <p:sldId id="282" r:id="rId2"/>
    <p:sldId id="275" r:id="rId3"/>
    <p:sldId id="276" r:id="rId4"/>
    <p:sldId id="277" r:id="rId5"/>
    <p:sldId id="278" r:id="rId6"/>
    <p:sldId id="267" r:id="rId7"/>
    <p:sldId id="268" r:id="rId8"/>
    <p:sldId id="269" r:id="rId9"/>
    <p:sldId id="270"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notesViewPr>
    <p:cSldViewPr>
      <p:cViewPr varScale="1">
        <p:scale>
          <a:sx n="33" d="100"/>
          <a:sy n="33" d="100"/>
        </p:scale>
        <p:origin x="-106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3077" name="Rectangle 5"/>
          <p:cNvSpPr>
            <a:spLocks noGrp="1" noChangeArrowheads="1"/>
          </p:cNvSpPr>
          <p:nvPr>
            <p:ph type="sldNum" sz="quarter" idx="3"/>
          </p:nvPr>
        </p:nvSpPr>
        <p:spPr bwMode="auto">
          <a:xfrm>
            <a:off x="6477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B9BB89A1-D8C6-4925-966E-A7FAA9327A7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3CA071EB-03A4-4679-B084-0FA2A9A77C6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EEAE0F-DDD2-44DC-A614-B3346FEAD99D}" type="slidenum">
              <a:rPr lang="en-US"/>
              <a:pPr/>
              <a:t>2</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8AA5E0-16CC-4787-A969-14FDCB27C2D5}" type="slidenum">
              <a:rPr lang="en-US"/>
              <a:pPr/>
              <a:t>3</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4ECB76-946D-4AB3-8A63-9B0E9C885998}" type="slidenum">
              <a:rPr lang="en-US"/>
              <a:pPr/>
              <a:t>4</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5375A8-E673-4035-BECE-3BD6553A151D}" type="slidenum">
              <a:rPr lang="en-US"/>
              <a:pPr/>
              <a:t>5</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A09D2B-8BDB-4335-9D3D-99C61B1A978D}" type="slidenum">
              <a:rPr lang="en-US"/>
              <a:pPr/>
              <a:t>6</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1AC007-E6F4-443B-B4BA-EE146BAF3E61}" type="slidenum">
              <a:rPr lang="en-US"/>
              <a:pPr/>
              <a:t>7</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A81D6A-59DE-4ED0-9143-05881AD63C16}" type="slidenum">
              <a:rPr lang="en-US"/>
              <a:pPr/>
              <a:t>8</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C79929-D0F2-4D65-9FD1-2002097C13FC}" type="slidenum">
              <a:rPr lang="en-US"/>
              <a:pPr/>
              <a:t>9</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3666"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1366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3668" name="Rectangle 4"/>
          <p:cNvSpPr>
            <a:spLocks noGrp="1" noChangeArrowheads="1"/>
          </p:cNvSpPr>
          <p:nvPr>
            <p:ph type="dt" sz="quarter" idx="2"/>
          </p:nvPr>
        </p:nvSpPr>
        <p:spPr/>
        <p:txBody>
          <a:bodyPr/>
          <a:lstStyle>
            <a:lvl1pPr>
              <a:defRPr/>
            </a:lvl1pPr>
          </a:lstStyle>
          <a:p>
            <a:endParaRPr lang="en-US"/>
          </a:p>
        </p:txBody>
      </p:sp>
      <p:sp>
        <p:nvSpPr>
          <p:cNvPr id="113669" name="Rectangle 5"/>
          <p:cNvSpPr>
            <a:spLocks noGrp="1" noChangeArrowheads="1"/>
          </p:cNvSpPr>
          <p:nvPr>
            <p:ph type="ftr" sz="quarter" idx="3"/>
          </p:nvPr>
        </p:nvSpPr>
        <p:spPr/>
        <p:txBody>
          <a:bodyPr/>
          <a:lstStyle>
            <a:lvl1pPr>
              <a:defRPr/>
            </a:lvl1pPr>
          </a:lstStyle>
          <a:p>
            <a:endParaRPr lang="en-US"/>
          </a:p>
        </p:txBody>
      </p:sp>
      <p:sp>
        <p:nvSpPr>
          <p:cNvPr id="113670" name="Rectangle 6"/>
          <p:cNvSpPr>
            <a:spLocks noGrp="1" noChangeArrowheads="1"/>
          </p:cNvSpPr>
          <p:nvPr>
            <p:ph type="sldNum" sz="quarter" idx="4"/>
          </p:nvPr>
        </p:nvSpPr>
        <p:spPr/>
        <p:txBody>
          <a:bodyPr/>
          <a:lstStyle>
            <a:lvl1pPr>
              <a:defRPr/>
            </a:lvl1pPr>
          </a:lstStyle>
          <a:p>
            <a:fld id="{DDA06FF9-15F7-4462-9852-3DAF457D2B0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2AE07E-733D-49A7-9625-7E0739A4634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ACDEC3-D3DB-4E3E-984F-596195BA9C0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6A313A-E66C-431D-922E-B98A6B470F1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A2BAE1-57BD-4385-839A-3605365A569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9CC5EDC-2604-468B-9FAE-A9F99A6BF5C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5F918C2-842E-4AF9-A618-3198C088786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E15E2D1-DB47-4C66-A5B7-30693CB2BFD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D79A32A-FAE0-4863-82E8-33466018D3A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63748C-E876-4234-950C-0631FB4712E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1D80977-72D6-47AD-BCB0-9F181FC84CC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4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1126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1126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71FD46D7-1342-438B-B847-B7003CC550B3}"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ftr" sz="quarter" idx="3"/>
          </p:nvPr>
        </p:nvSpPr>
        <p:spPr/>
        <p:txBody>
          <a:bodyPr/>
          <a:lstStyle/>
          <a:p>
            <a:r>
              <a:rPr lang="en-US"/>
              <a:t>Revisi (Tgl) : 0 (22 Des 2007)</a:t>
            </a:r>
          </a:p>
        </p:txBody>
      </p:sp>
      <p:sp>
        <p:nvSpPr>
          <p:cNvPr id="93186" name="Rectangle 2"/>
          <p:cNvSpPr>
            <a:spLocks noGrp="1" noChangeArrowheads="1"/>
          </p:cNvSpPr>
          <p:nvPr>
            <p:ph type="ctrTitle"/>
          </p:nvPr>
        </p:nvSpPr>
        <p:spPr>
          <a:xfrm>
            <a:off x="2286000" y="1066800"/>
            <a:ext cx="5029200" cy="1676400"/>
          </a:xfrm>
        </p:spPr>
        <p:txBody>
          <a:bodyPr/>
          <a:lstStyle/>
          <a:p>
            <a:r>
              <a:rPr lang="en-US">
                <a:latin typeface="Comic Sans MS" pitchFamily="66" charset="0"/>
              </a:rPr>
              <a:t>BARIK / TEKSTUR </a:t>
            </a:r>
          </a:p>
        </p:txBody>
      </p:sp>
      <p:sp>
        <p:nvSpPr>
          <p:cNvPr id="93187" name="Rectangle 3"/>
          <p:cNvSpPr>
            <a:spLocks noChangeArrowheads="1"/>
          </p:cNvSpPr>
          <p:nvPr/>
        </p:nvSpPr>
        <p:spPr bwMode="auto">
          <a:xfrm>
            <a:off x="533400" y="2895600"/>
            <a:ext cx="7467600" cy="1600200"/>
          </a:xfrm>
          <a:prstGeom prst="rect">
            <a:avLst/>
          </a:prstGeom>
          <a:noFill/>
          <a:ln w="9525">
            <a:noFill/>
            <a:miter lim="800000"/>
            <a:headEnd/>
            <a:tailEnd/>
          </a:ln>
          <a:effectLst/>
        </p:spPr>
        <p:txBody>
          <a:bodyPr anchor="ctr"/>
          <a:lstStyle/>
          <a:p>
            <a:pPr algn="ctr" eaLnBrk="1" hangingPunct="1"/>
            <a:endParaRPr lang="en-US" sz="3200">
              <a:effectLst>
                <a:outerShdw blurRad="38100" dist="38100" dir="2700000" algn="tl">
                  <a:srgbClr val="000000"/>
                </a:outerShdw>
              </a:effectLst>
              <a:latin typeface="Comic Sans MS" pitchFamily="66" charset="0"/>
            </a:endParaRPr>
          </a:p>
        </p:txBody>
      </p:sp>
      <p:pic>
        <p:nvPicPr>
          <p:cNvPr id="93188" name="Picture 4" descr="logo_small"/>
          <p:cNvPicPr>
            <a:picLocks noChangeAspect="1" noChangeArrowheads="1"/>
          </p:cNvPicPr>
          <p:nvPr/>
        </p:nvPicPr>
        <p:blipFill>
          <a:blip r:embed="rId2" cstate="print"/>
          <a:srcRect/>
          <a:stretch>
            <a:fillRect/>
          </a:stretch>
        </p:blipFill>
        <p:spPr bwMode="auto">
          <a:xfrm>
            <a:off x="914400" y="1219200"/>
            <a:ext cx="1079500" cy="1295400"/>
          </a:xfrm>
          <a:prstGeom prst="rect">
            <a:avLst/>
          </a:prstGeom>
          <a:noFill/>
        </p:spPr>
      </p:pic>
      <p:pic>
        <p:nvPicPr>
          <p:cNvPr id="93189" name="Picture 5"/>
          <p:cNvPicPr>
            <a:picLocks noChangeAspect="1" noChangeArrowheads="1"/>
          </p:cNvPicPr>
          <p:nvPr/>
        </p:nvPicPr>
        <p:blipFill>
          <a:blip r:embed="rId3" cstate="print"/>
          <a:srcRect/>
          <a:stretch>
            <a:fillRect/>
          </a:stretch>
        </p:blipFill>
        <p:spPr bwMode="auto">
          <a:xfrm>
            <a:off x="7010400" y="4953000"/>
            <a:ext cx="1143000" cy="941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531813" y="412750"/>
            <a:ext cx="8002587" cy="1193800"/>
          </a:xfrm>
        </p:spPr>
        <p:txBody>
          <a:bodyPr/>
          <a:lstStyle/>
          <a:p>
            <a:endParaRPr lang="en-US">
              <a:latin typeface="Comic Sans MS" pitchFamily="66" charset="0"/>
            </a:endParaRPr>
          </a:p>
        </p:txBody>
      </p:sp>
      <p:sp>
        <p:nvSpPr>
          <p:cNvPr id="73731" name="Rectangle 3"/>
          <p:cNvSpPr>
            <a:spLocks noGrp="1" noChangeArrowheads="1"/>
          </p:cNvSpPr>
          <p:nvPr>
            <p:ph type="body" idx="1"/>
          </p:nvPr>
        </p:nvSpPr>
        <p:spPr>
          <a:xfrm>
            <a:off x="304800" y="533400"/>
            <a:ext cx="8382000" cy="5715000"/>
          </a:xfrm>
        </p:spPr>
        <p:txBody>
          <a:bodyPr/>
          <a:lstStyle/>
          <a:p>
            <a:pPr marL="533400" indent="-533400">
              <a:buFont typeface="Wingdings" pitchFamily="2" charset="2"/>
              <a:buNone/>
            </a:pPr>
            <a:r>
              <a:rPr lang="en-US" sz="2000">
                <a:latin typeface="Comic Sans MS" pitchFamily="66" charset="0"/>
              </a:rPr>
              <a:t>Barik adalah sifat khas permukaan sebuah raut.</a:t>
            </a:r>
          </a:p>
          <a:p>
            <a:pPr marL="533400" indent="-533400">
              <a:buFont typeface="Wingdings" pitchFamily="2" charset="2"/>
              <a:buNone/>
            </a:pPr>
            <a:r>
              <a:rPr lang="en-US" sz="2000">
                <a:latin typeface="Comic Sans MS" pitchFamily="66" charset="0"/>
              </a:rPr>
              <a:t>Setiap raut memiliki permukaan dan setiap permukaan memiliki sifat khasnya, mis: licin atau kasar, polos atau bercorak, kusam atau mengkilap, lunak atau keras dll.</a:t>
            </a:r>
          </a:p>
          <a:p>
            <a:pPr marL="533400" indent="-533400">
              <a:buFont typeface="Wingdings" pitchFamily="2" charset="2"/>
              <a:buNone/>
            </a:pPr>
            <a:r>
              <a:rPr lang="en-US" sz="2000">
                <a:latin typeface="Comic Sans MS" pitchFamily="66" charset="0"/>
              </a:rPr>
              <a:t>Walaupun umumnya permukaan yg dicat rata tdk dikatakan berbarik, sesungguhnya kerataan cat itu pun sejenis barik dan bahan yg dibuat raut itu pun memiliki barik.</a:t>
            </a:r>
          </a:p>
          <a:p>
            <a:pPr marL="533400" indent="-533400">
              <a:buFont typeface="Wingdings" pitchFamily="2" charset="2"/>
              <a:buNone/>
            </a:pPr>
            <a:r>
              <a:rPr lang="en-US" sz="2000">
                <a:latin typeface="Comic Sans MS" pitchFamily="66" charset="0"/>
              </a:rPr>
              <a:t>Alam kaya akan barik, mis: setiap jenis batu atau kayu memiliki bariknya sendiri, yg dimanfaatkan oleh arsitek atau perancang interior utk tujuan tertentu.</a:t>
            </a:r>
          </a:p>
          <a:p>
            <a:pPr marL="533400" indent="-533400">
              <a:buFont typeface="Wingdings" pitchFamily="2" charset="2"/>
              <a:buNone/>
            </a:pPr>
            <a:r>
              <a:rPr lang="en-US" sz="2000">
                <a:latin typeface="Comic Sans MS" pitchFamily="66" charset="0"/>
              </a:rPr>
              <a:t>Sebongkah batu atau kayu mungkin juga dirampungkan dg berbagai cara utk memperoleh aneka ragam kesan barik.</a:t>
            </a:r>
          </a:p>
          <a:p>
            <a:pPr marL="533400" indent="-533400">
              <a:buFont typeface="Wingdings" pitchFamily="2" charset="2"/>
              <a:buNone/>
            </a:pPr>
            <a:r>
              <a:rPr lang="en-US" sz="2000">
                <a:latin typeface="Comic Sans MS" pitchFamily="66" charset="0"/>
              </a:rPr>
              <a:t>Barik dpt dikelompokkan dlm 2 gol penting:</a:t>
            </a:r>
          </a:p>
          <a:p>
            <a:pPr marL="533400" indent="-533400">
              <a:buFont typeface="Wingdings" pitchFamily="2" charset="2"/>
              <a:buAutoNum type="arabicPeriod"/>
            </a:pPr>
            <a:r>
              <a:rPr lang="en-US" sz="2000">
                <a:latin typeface="Comic Sans MS" pitchFamily="66" charset="0"/>
              </a:rPr>
              <a:t>Barik lihat</a:t>
            </a:r>
          </a:p>
          <a:p>
            <a:pPr marL="533400" indent="-533400">
              <a:buFont typeface="Wingdings" pitchFamily="2" charset="2"/>
              <a:buAutoNum type="arabicPeriod"/>
            </a:pPr>
            <a:r>
              <a:rPr lang="en-US" sz="2000">
                <a:latin typeface="Comic Sans MS" pitchFamily="66" charset="0"/>
              </a:rPr>
              <a:t>Barik raba</a:t>
            </a:r>
          </a:p>
          <a:p>
            <a:pPr marL="533400" indent="-533400">
              <a:buFont typeface="Wingdings" pitchFamily="2" charset="2"/>
              <a:buNone/>
            </a:pPr>
            <a:r>
              <a:rPr lang="en-US" sz="2000">
                <a:latin typeface="Comic Sans MS" pitchFamily="66" charset="0"/>
              </a:rPr>
              <a:t>Barik yg dipakai dg cocok akan memperkaya rancang. </a:t>
            </a:r>
          </a:p>
        </p:txBody>
      </p:sp>
      <p:sp>
        <p:nvSpPr>
          <p:cNvPr id="73732" name="Text Box 4"/>
          <p:cNvSpPr txBox="1">
            <a:spLocks noChangeArrowheads="1"/>
          </p:cNvSpPr>
          <p:nvPr/>
        </p:nvSpPr>
        <p:spPr bwMode="auto">
          <a:xfrm>
            <a:off x="457200" y="6400800"/>
            <a:ext cx="3048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3733" name="Text Box 5"/>
          <p:cNvSpPr txBox="1">
            <a:spLocks noChangeArrowheads="1"/>
          </p:cNvSpPr>
          <p:nvPr/>
        </p:nvSpPr>
        <p:spPr bwMode="auto">
          <a:xfrm>
            <a:off x="1066800" y="6248400"/>
            <a:ext cx="228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3734" name="Text Box 6"/>
          <p:cNvSpPr txBox="1">
            <a:spLocks noChangeArrowheads="1"/>
          </p:cNvSpPr>
          <p:nvPr/>
        </p:nvSpPr>
        <p:spPr bwMode="auto">
          <a:xfrm>
            <a:off x="64770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3735" name="Text Box 7"/>
          <p:cNvSpPr txBox="1">
            <a:spLocks noChangeArrowheads="1"/>
          </p:cNvSpPr>
          <p:nvPr/>
        </p:nvSpPr>
        <p:spPr bwMode="auto">
          <a:xfrm>
            <a:off x="8458200" y="6400800"/>
            <a:ext cx="228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3736" name="AutoShape 8">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z="2800">
                <a:latin typeface="Comic Sans MS" pitchFamily="66" charset="0"/>
              </a:rPr>
              <a:t>Barik Lihat</a:t>
            </a:r>
          </a:p>
        </p:txBody>
      </p:sp>
      <p:sp>
        <p:nvSpPr>
          <p:cNvPr id="74755" name="Rectangle 3"/>
          <p:cNvSpPr>
            <a:spLocks noGrp="1" noChangeArrowheads="1"/>
          </p:cNvSpPr>
          <p:nvPr>
            <p:ph type="body" idx="1"/>
          </p:nvPr>
        </p:nvSpPr>
        <p:spPr>
          <a:xfrm>
            <a:off x="457200" y="2259013"/>
            <a:ext cx="8229600" cy="3836987"/>
          </a:xfrm>
        </p:spPr>
        <p:txBody>
          <a:bodyPr/>
          <a:lstStyle/>
          <a:p>
            <a:pPr>
              <a:buFont typeface="Wingdings" pitchFamily="2" charset="2"/>
              <a:buNone/>
            </a:pPr>
            <a:r>
              <a:rPr lang="en-US" sz="2400">
                <a:latin typeface="Comic Sans MS" pitchFamily="66" charset="0"/>
              </a:rPr>
              <a:t>Barik lihat selalu dwimatra/2 dimensi.</a:t>
            </a:r>
          </a:p>
          <a:p>
            <a:pPr>
              <a:buFont typeface="Wingdings" pitchFamily="2" charset="2"/>
              <a:buNone/>
            </a:pPr>
            <a:r>
              <a:rPr lang="en-US" sz="2400">
                <a:latin typeface="Comic Sans MS" pitchFamily="66" charset="0"/>
              </a:rPr>
              <a:t>Barik ini jenis yg diserap oleh penglihatan walaupun dpt pula membangkitkan penginderaan raba.</a:t>
            </a:r>
          </a:p>
          <a:p>
            <a:pPr>
              <a:buFont typeface="Wingdings" pitchFamily="2" charset="2"/>
              <a:buNone/>
            </a:pPr>
            <a:r>
              <a:rPr lang="en-US" sz="2400">
                <a:latin typeface="Comic Sans MS" pitchFamily="66" charset="0"/>
              </a:rPr>
              <a:t>Ada 3 macam barik lihat:</a:t>
            </a:r>
          </a:p>
          <a:p>
            <a:pPr>
              <a:buFont typeface="Wingdings" pitchFamily="2" charset="2"/>
              <a:buNone/>
            </a:pPr>
            <a:r>
              <a:rPr lang="en-US" sz="2400">
                <a:latin typeface="Comic Sans MS" pitchFamily="66" charset="0"/>
              </a:rPr>
              <a:t>1.Barik hias (gb.67a)</a:t>
            </a:r>
          </a:p>
          <a:p>
            <a:pPr>
              <a:buFont typeface="Wingdings" pitchFamily="2" charset="2"/>
              <a:buNone/>
            </a:pPr>
            <a:r>
              <a:rPr lang="en-US" sz="2400">
                <a:latin typeface="Comic Sans MS" pitchFamily="66" charset="0"/>
              </a:rPr>
              <a:t>2.Barikk semerta (gb.67b)</a:t>
            </a:r>
          </a:p>
          <a:p>
            <a:pPr>
              <a:buFont typeface="Wingdings" pitchFamily="2" charset="2"/>
              <a:buNone/>
            </a:pPr>
            <a:r>
              <a:rPr lang="en-US" sz="2400">
                <a:latin typeface="Comic Sans MS" pitchFamily="66" charset="0"/>
              </a:rPr>
              <a:t>3.Barik mekanis (gb.67c)</a:t>
            </a:r>
          </a:p>
        </p:txBody>
      </p:sp>
      <p:sp>
        <p:nvSpPr>
          <p:cNvPr id="74756" name="Text Box 4"/>
          <p:cNvSpPr txBox="1">
            <a:spLocks noChangeArrowheads="1"/>
          </p:cNvSpPr>
          <p:nvPr/>
        </p:nvSpPr>
        <p:spPr bwMode="auto">
          <a:xfrm>
            <a:off x="609600" y="6172200"/>
            <a:ext cx="3810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4757" name="Text Box 5"/>
          <p:cNvSpPr txBox="1">
            <a:spLocks noChangeArrowheads="1"/>
          </p:cNvSpPr>
          <p:nvPr/>
        </p:nvSpPr>
        <p:spPr bwMode="auto">
          <a:xfrm>
            <a:off x="1066800" y="6316663"/>
            <a:ext cx="38100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4758" name="Text Box 6"/>
          <p:cNvSpPr txBox="1">
            <a:spLocks noChangeArrowheads="1"/>
          </p:cNvSpPr>
          <p:nvPr/>
        </p:nvSpPr>
        <p:spPr bwMode="auto">
          <a:xfrm>
            <a:off x="649605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4759" name="Text Box 7"/>
          <p:cNvSpPr txBox="1">
            <a:spLocks noChangeArrowheads="1"/>
          </p:cNvSpPr>
          <p:nvPr/>
        </p:nvSpPr>
        <p:spPr bwMode="auto">
          <a:xfrm>
            <a:off x="8001000" y="6172200"/>
            <a:ext cx="609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4760" name="AutoShape 8">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381000"/>
            <a:ext cx="8229600" cy="762000"/>
          </a:xfrm>
        </p:spPr>
        <p:txBody>
          <a:bodyPr/>
          <a:lstStyle/>
          <a:p>
            <a:r>
              <a:rPr lang="en-US" sz="2800">
                <a:latin typeface="Comic Sans MS" pitchFamily="66" charset="0"/>
              </a:rPr>
              <a:t>Membuat Barik Lihat</a:t>
            </a:r>
          </a:p>
        </p:txBody>
      </p:sp>
      <p:sp>
        <p:nvSpPr>
          <p:cNvPr id="75779" name="Rectangle 3"/>
          <p:cNvSpPr>
            <a:spLocks noGrp="1" noChangeArrowheads="1"/>
          </p:cNvSpPr>
          <p:nvPr>
            <p:ph type="body" idx="1"/>
          </p:nvPr>
        </p:nvSpPr>
        <p:spPr>
          <a:xfrm>
            <a:off x="457200" y="1447800"/>
            <a:ext cx="8229600" cy="4648200"/>
          </a:xfrm>
        </p:spPr>
        <p:txBody>
          <a:bodyPr/>
          <a:lstStyle/>
          <a:p>
            <a:pPr marL="609600" indent="-609600">
              <a:buFont typeface="Wingdings" pitchFamily="2" charset="2"/>
              <a:buNone/>
            </a:pPr>
            <a:r>
              <a:rPr lang="en-US" sz="2400">
                <a:latin typeface="Comic Sans MS" pitchFamily="66" charset="0"/>
              </a:rPr>
              <a:t>BArik lihat dpt dibuat dg berbagai cara.</a:t>
            </a:r>
          </a:p>
          <a:p>
            <a:pPr marL="609600" indent="-609600">
              <a:buFont typeface="Wingdings" pitchFamily="2" charset="2"/>
              <a:buNone/>
            </a:pPr>
            <a:r>
              <a:rPr lang="en-US" sz="2400">
                <a:latin typeface="Comic Sans MS" pitchFamily="66" charset="0"/>
              </a:rPr>
              <a:t>Beberapa teknik yg umum adalah sbb:</a:t>
            </a:r>
          </a:p>
          <a:p>
            <a:pPr marL="609600" indent="-609600">
              <a:buFont typeface="Wingdings" pitchFamily="2" charset="2"/>
              <a:buAutoNum type="alphaLcPeriod"/>
            </a:pPr>
            <a:r>
              <a:rPr lang="en-US" sz="2400">
                <a:latin typeface="Comic Sans MS" pitchFamily="66" charset="0"/>
              </a:rPr>
              <a:t>menggambar, melukis (gb.68a)</a:t>
            </a:r>
          </a:p>
          <a:p>
            <a:pPr marL="609600" indent="-609600">
              <a:buFont typeface="Wingdings" pitchFamily="2" charset="2"/>
              <a:buAutoNum type="alphaLcPeriod"/>
            </a:pPr>
            <a:r>
              <a:rPr lang="en-US" sz="2400">
                <a:latin typeface="Comic Sans MS" pitchFamily="66" charset="0"/>
              </a:rPr>
              <a:t>Mencetak, memindahkan, menggosok (gb.68b)</a:t>
            </a:r>
          </a:p>
          <a:p>
            <a:pPr marL="609600" indent="-609600">
              <a:buFont typeface="Wingdings" pitchFamily="2" charset="2"/>
              <a:buAutoNum type="alphaLcPeriod"/>
            </a:pPr>
            <a:r>
              <a:rPr lang="en-US" sz="2400">
                <a:latin typeface="Comic Sans MS" pitchFamily="66" charset="0"/>
              </a:rPr>
              <a:t>Menyemburkan, memercikkan, menumpahkan (gb.68c)</a:t>
            </a:r>
          </a:p>
          <a:p>
            <a:pPr marL="609600" indent="-609600">
              <a:buFont typeface="Wingdings" pitchFamily="2" charset="2"/>
              <a:buAutoNum type="alphaLcPeriod"/>
            </a:pPr>
            <a:r>
              <a:rPr lang="en-US" sz="2400">
                <a:latin typeface="Comic Sans MS" pitchFamily="66" charset="0"/>
              </a:rPr>
              <a:t>Melabur, mencelup (gb.68d)</a:t>
            </a:r>
          </a:p>
          <a:p>
            <a:pPr marL="609600" indent="-609600">
              <a:buFont typeface="Wingdings" pitchFamily="2" charset="2"/>
              <a:buAutoNum type="alphaLcPeriod"/>
            </a:pPr>
            <a:r>
              <a:rPr lang="en-US" sz="2400">
                <a:latin typeface="Comic Sans MS" pitchFamily="66" charset="0"/>
              </a:rPr>
              <a:t>Mengasapi, membakar (gb.68e)</a:t>
            </a:r>
          </a:p>
          <a:p>
            <a:pPr marL="609600" indent="-609600">
              <a:buFont typeface="Wingdings" pitchFamily="2" charset="2"/>
              <a:buAutoNum type="alphaLcPeriod"/>
            </a:pPr>
            <a:r>
              <a:rPr lang="en-US" sz="2400">
                <a:latin typeface="Comic Sans MS" pitchFamily="66" charset="0"/>
              </a:rPr>
              <a:t>Mengeruk, menggarut (gb.68f)</a:t>
            </a:r>
          </a:p>
          <a:p>
            <a:pPr marL="609600" indent="-609600">
              <a:buFont typeface="Wingdings" pitchFamily="2" charset="2"/>
              <a:buAutoNum type="alphaLcPeriod"/>
            </a:pPr>
            <a:r>
              <a:rPr lang="en-US" sz="2400">
                <a:latin typeface="Comic Sans MS" pitchFamily="66" charset="0"/>
              </a:rPr>
              <a:t>Proses fotografi (gb.68g)</a:t>
            </a:r>
          </a:p>
        </p:txBody>
      </p:sp>
      <p:sp>
        <p:nvSpPr>
          <p:cNvPr id="75780" name="Rectangle 4"/>
          <p:cNvSpPr>
            <a:spLocks noChangeArrowheads="1"/>
          </p:cNvSpPr>
          <p:nvPr/>
        </p:nvSpPr>
        <p:spPr bwMode="auto">
          <a:xfrm>
            <a:off x="457200" y="3048000"/>
            <a:ext cx="8153400" cy="2133600"/>
          </a:xfrm>
          <a:prstGeom prst="rect">
            <a:avLst/>
          </a:prstGeom>
          <a:noFill/>
          <a:ln w="9525">
            <a:noFill/>
            <a:miter lim="800000"/>
            <a:headEnd/>
            <a:tailEnd/>
          </a:ln>
          <a:effectLst/>
        </p:spPr>
        <p:txBody>
          <a:bodyPr/>
          <a:lstStyle/>
          <a:p>
            <a:pPr marL="342900" indent="-342900" algn="just" eaLnBrk="1" hangingPunct="1">
              <a:spcBef>
                <a:spcPct val="20000"/>
              </a:spcBef>
              <a:buClr>
                <a:schemeClr val="hlink"/>
              </a:buClr>
              <a:buSzPct val="65000"/>
              <a:buFont typeface="Wingdings" pitchFamily="2" charset="2"/>
              <a:buNone/>
            </a:pPr>
            <a:r>
              <a:rPr lang="en-US" sz="3200">
                <a:effectLst>
                  <a:outerShdw blurRad="38100" dist="38100" dir="2700000" algn="tl">
                    <a:srgbClr val="000000"/>
                  </a:outerShdw>
                </a:effectLst>
                <a:latin typeface="Comic Sans MS" pitchFamily="66" charset="0"/>
              </a:rPr>
              <a:t>	</a:t>
            </a:r>
            <a:endParaRPr lang="en-US" sz="3200">
              <a:effectLst>
                <a:outerShdw blurRad="38100" dist="38100" dir="2700000" algn="tl">
                  <a:srgbClr val="000000"/>
                </a:outerShdw>
              </a:effectLst>
            </a:endParaRPr>
          </a:p>
        </p:txBody>
      </p:sp>
      <p:sp>
        <p:nvSpPr>
          <p:cNvPr id="75781" name="Text Box 5"/>
          <p:cNvSpPr txBox="1">
            <a:spLocks noChangeArrowheads="1"/>
          </p:cNvSpPr>
          <p:nvPr/>
        </p:nvSpPr>
        <p:spPr bwMode="auto">
          <a:xfrm>
            <a:off x="7315200" y="6392863"/>
            <a:ext cx="38100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5782" name="Text Box 6"/>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5783" name="Text Box 7"/>
          <p:cNvSpPr txBox="1">
            <a:spLocks noChangeArrowheads="1"/>
          </p:cNvSpPr>
          <p:nvPr/>
        </p:nvSpPr>
        <p:spPr bwMode="auto">
          <a:xfrm>
            <a:off x="8175625" y="6240463"/>
            <a:ext cx="18415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5784" name="AutoShape 8">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609600"/>
            <a:ext cx="8229600" cy="762000"/>
          </a:xfrm>
        </p:spPr>
        <p:txBody>
          <a:bodyPr/>
          <a:lstStyle/>
          <a:p>
            <a:r>
              <a:rPr lang="en-US" sz="2800">
                <a:latin typeface="Comic Sans MS" pitchFamily="66" charset="0"/>
              </a:rPr>
              <a:t>Kolase</a:t>
            </a:r>
          </a:p>
        </p:txBody>
      </p:sp>
      <p:sp>
        <p:nvSpPr>
          <p:cNvPr id="76803" name="Rectangle 3"/>
          <p:cNvSpPr>
            <a:spLocks noGrp="1" noChangeArrowheads="1"/>
          </p:cNvSpPr>
          <p:nvPr>
            <p:ph type="body" idx="1"/>
          </p:nvPr>
        </p:nvSpPr>
        <p:spPr>
          <a:xfrm>
            <a:off x="457200" y="1752600"/>
            <a:ext cx="8229600" cy="4267200"/>
          </a:xfrm>
        </p:spPr>
        <p:txBody>
          <a:bodyPr/>
          <a:lstStyle/>
          <a:p>
            <a:pPr algn="just">
              <a:buFont typeface="Wingdings" pitchFamily="2" charset="2"/>
              <a:buNone/>
            </a:pPr>
            <a:r>
              <a:rPr lang="en-US" sz="2400">
                <a:latin typeface="Comic Sans MS" pitchFamily="66" charset="0"/>
              </a:rPr>
              <a:t>Penggunaan barik lihat secara langsung dlm rancang adalah pd kolase, yaitu proses merekat atau menempel2 kertas, kain atau bahan pipih yg lain pd sebuah permukaan.</a:t>
            </a:r>
          </a:p>
          <a:p>
            <a:pPr algn="just">
              <a:buFont typeface="Wingdings" pitchFamily="2" charset="2"/>
              <a:buNone/>
            </a:pPr>
            <a:r>
              <a:rPr lang="en-US" sz="2400">
                <a:latin typeface="Comic Sans MS" pitchFamily="66" charset="0"/>
              </a:rPr>
              <a:t>Bahan spt itu dpt dikelompokkan dlm 3 gol berdasarkan ada atau penting tidaknya image padanya.</a:t>
            </a:r>
          </a:p>
          <a:p>
            <a:pPr algn="just">
              <a:buFont typeface="Wingdings" pitchFamily="2" charset="2"/>
              <a:buNone/>
            </a:pPr>
            <a:r>
              <a:rPr lang="en-US" sz="2400">
                <a:latin typeface="Comic Sans MS" pitchFamily="66" charset="0"/>
              </a:rPr>
              <a:t>Istilah image disini menyatakan bentuk atau gambar yg tercetak, difoto, dilukis atau terjadi dg sengaja atau kebetulan pd permukaan sebuah bahan.</a:t>
            </a:r>
          </a:p>
        </p:txBody>
      </p:sp>
      <p:sp>
        <p:nvSpPr>
          <p:cNvPr id="76804" name="Rectangle 4"/>
          <p:cNvSpPr>
            <a:spLocks noChangeArrowheads="1"/>
          </p:cNvSpPr>
          <p:nvPr/>
        </p:nvSpPr>
        <p:spPr bwMode="auto">
          <a:xfrm>
            <a:off x="457200" y="4419600"/>
            <a:ext cx="8229600" cy="1143000"/>
          </a:xfrm>
          <a:prstGeom prst="rect">
            <a:avLst/>
          </a:prstGeom>
          <a:noFill/>
          <a:ln w="9525">
            <a:noFill/>
            <a:miter lim="800000"/>
            <a:headEnd/>
            <a:tailEnd/>
          </a:ln>
          <a:effectLst/>
        </p:spPr>
        <p:txBody>
          <a:bodyPr/>
          <a:lstStyle/>
          <a:p>
            <a:pPr marL="342900" indent="-342900" algn="just" eaLnBrk="1" hangingPunct="1">
              <a:spcBef>
                <a:spcPct val="20000"/>
              </a:spcBef>
              <a:buClr>
                <a:schemeClr val="hlink"/>
              </a:buClr>
              <a:buSzPct val="65000"/>
              <a:buFont typeface="Wingdings" pitchFamily="2" charset="2"/>
              <a:buNone/>
            </a:pPr>
            <a:r>
              <a:rPr lang="en-US" sz="3200">
                <a:effectLst>
                  <a:outerShdw blurRad="38100" dist="38100" dir="2700000" algn="tl">
                    <a:srgbClr val="000000"/>
                  </a:outerShdw>
                </a:effectLst>
                <a:latin typeface="Comic Sans MS" pitchFamily="66" charset="0"/>
              </a:rPr>
              <a:t>	</a:t>
            </a:r>
          </a:p>
        </p:txBody>
      </p:sp>
      <p:sp>
        <p:nvSpPr>
          <p:cNvPr id="76805" name="Text Box 5"/>
          <p:cNvSpPr txBox="1">
            <a:spLocks noChangeArrowheads="1"/>
          </p:cNvSpPr>
          <p:nvPr/>
        </p:nvSpPr>
        <p:spPr bwMode="auto">
          <a:xfrm>
            <a:off x="490538" y="5638800"/>
            <a:ext cx="8001000" cy="519113"/>
          </a:xfrm>
          <a:prstGeom prst="rect">
            <a:avLst/>
          </a:prstGeom>
          <a:noFill/>
          <a:ln w="9525">
            <a:noFill/>
            <a:miter lim="800000"/>
            <a:headEnd/>
            <a:tailEnd/>
          </a:ln>
          <a:effectLst/>
        </p:spPr>
        <p:txBody>
          <a:bodyPr>
            <a:spAutoFit/>
          </a:bodyPr>
          <a:lstStyle/>
          <a:p>
            <a:pPr algn="ctr" eaLnBrk="1" hangingPunct="1">
              <a:spcBef>
                <a:spcPct val="20000"/>
              </a:spcBef>
              <a:buClr>
                <a:schemeClr val="hlink"/>
              </a:buClr>
              <a:buFont typeface="Wingdings" pitchFamily="2" charset="2"/>
              <a:buNone/>
            </a:pPr>
            <a:r>
              <a:rPr lang="en-US" sz="2800">
                <a:effectLst>
                  <a:outerShdw blurRad="38100" dist="38100" dir="2700000" algn="tl">
                    <a:srgbClr val="000000"/>
                  </a:outerShdw>
                </a:effectLst>
                <a:latin typeface="Comic Sans MS" pitchFamily="66" charset="0"/>
              </a:rPr>
              <a:t> </a:t>
            </a:r>
            <a:endParaRPr lang="en-US" sz="2800">
              <a:latin typeface="Comic Sans MS" pitchFamily="66" charset="0"/>
            </a:endParaRPr>
          </a:p>
        </p:txBody>
      </p:sp>
      <p:sp>
        <p:nvSpPr>
          <p:cNvPr id="76806" name="Text Box 6"/>
          <p:cNvSpPr txBox="1">
            <a:spLocks noChangeArrowheads="1"/>
          </p:cNvSpPr>
          <p:nvPr/>
        </p:nvSpPr>
        <p:spPr bwMode="auto">
          <a:xfrm>
            <a:off x="8229600" y="6400800"/>
            <a:ext cx="228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6807" name="Text Box 7"/>
          <p:cNvSpPr txBox="1">
            <a:spLocks noChangeArrowheads="1"/>
          </p:cNvSpPr>
          <p:nvPr/>
        </p:nvSpPr>
        <p:spPr bwMode="auto">
          <a:xfrm>
            <a:off x="6705600" y="6316663"/>
            <a:ext cx="30480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6808" name="Text Box 8"/>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6809" name="AutoShape 9">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
        <p:nvSpPr>
          <p:cNvPr id="76810" name="Rectangle 10"/>
          <p:cNvSpPr>
            <a:spLocks noChangeArrowheads="1"/>
          </p:cNvSpPr>
          <p:nvPr/>
        </p:nvSpPr>
        <p:spPr bwMode="auto">
          <a:xfrm>
            <a:off x="457200" y="2819400"/>
            <a:ext cx="8382000" cy="1455738"/>
          </a:xfrm>
          <a:prstGeom prst="rect">
            <a:avLst/>
          </a:prstGeom>
          <a:noFill/>
          <a:ln w="9525">
            <a:noFill/>
            <a:miter lim="800000"/>
            <a:headEnd/>
            <a:tailEnd/>
          </a:ln>
          <a:effectLst/>
        </p:spPr>
        <p:txBody>
          <a:bodyPr/>
          <a:lstStyle/>
          <a:p>
            <a:pPr marL="342900" indent="-342900" algn="just" eaLnBrk="1" hangingPunct="1">
              <a:spcBef>
                <a:spcPct val="20000"/>
              </a:spcBef>
              <a:buClr>
                <a:schemeClr val="hlink"/>
              </a:buClr>
              <a:buSzPct val="65000"/>
              <a:buFont typeface="Wingdings" pitchFamily="2" charset="2"/>
              <a:buNone/>
            </a:pPr>
            <a:endParaRPr lang="en-US" sz="3200">
              <a:effectLst>
                <a:outerShdw blurRad="38100" dist="38100" dir="2700000" algn="tl">
                  <a:srgbClr val="000000"/>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584200"/>
            <a:ext cx="8077200" cy="1095375"/>
          </a:xfrm>
        </p:spPr>
        <p:txBody>
          <a:bodyPr/>
          <a:lstStyle/>
          <a:p>
            <a:endParaRPr lang="en-US" sz="4000">
              <a:latin typeface="Comic Sans MS" pitchFamily="66" charset="0"/>
            </a:endParaRPr>
          </a:p>
        </p:txBody>
      </p:sp>
      <p:sp>
        <p:nvSpPr>
          <p:cNvPr id="28675" name="Rectangle 3"/>
          <p:cNvSpPr>
            <a:spLocks noGrp="1" noChangeArrowheads="1"/>
          </p:cNvSpPr>
          <p:nvPr>
            <p:ph type="body" idx="1"/>
          </p:nvPr>
        </p:nvSpPr>
        <p:spPr>
          <a:xfrm>
            <a:off x="457200" y="685800"/>
            <a:ext cx="8229600" cy="5410200"/>
          </a:xfrm>
        </p:spPr>
        <p:txBody>
          <a:bodyPr/>
          <a:lstStyle/>
          <a:p>
            <a:pPr marL="609600" indent="-609600" algn="just">
              <a:buFont typeface="Wingdings" pitchFamily="2" charset="2"/>
              <a:buAutoNum type="arabicPeriod"/>
            </a:pPr>
            <a:r>
              <a:rPr lang="sv-SE" sz="2400">
                <a:latin typeface="Comic Sans MS" pitchFamily="66" charset="0"/>
              </a:rPr>
              <a:t>Bahan tanpa image (gb.69a)</a:t>
            </a:r>
          </a:p>
          <a:p>
            <a:pPr marL="609600" indent="-609600" algn="just">
              <a:buFont typeface="Wingdings" pitchFamily="2" charset="2"/>
              <a:buAutoNum type="arabicPeriod"/>
            </a:pPr>
            <a:r>
              <a:rPr lang="sv-SE" sz="2400">
                <a:latin typeface="Comic Sans MS" pitchFamily="66" charset="0"/>
              </a:rPr>
              <a:t>Bahan berimage (gb.69b)</a:t>
            </a:r>
          </a:p>
          <a:p>
            <a:pPr marL="609600" indent="-609600" algn="just">
              <a:buFont typeface="Wingdings" pitchFamily="2" charset="2"/>
              <a:buAutoNum type="arabicPeriod"/>
            </a:pPr>
            <a:r>
              <a:rPr lang="sv-SE" sz="2400">
                <a:latin typeface="Comic Sans MS" pitchFamily="66" charset="0"/>
              </a:rPr>
              <a:t>Bahan berimage tetap (gb.69c)</a:t>
            </a:r>
          </a:p>
          <a:p>
            <a:pPr marL="609600" indent="-609600" algn="just">
              <a:buFont typeface="Wingdings" pitchFamily="2" charset="2"/>
              <a:buNone/>
            </a:pPr>
            <a:endParaRPr lang="sv-SE" sz="2400">
              <a:latin typeface="Comic Sans MS" pitchFamily="66" charset="0"/>
            </a:endParaRPr>
          </a:p>
          <a:p>
            <a:pPr marL="609600" indent="-609600" algn="just">
              <a:buFont typeface="Wingdings" pitchFamily="2" charset="2"/>
              <a:buNone/>
            </a:pPr>
            <a:r>
              <a:rPr lang="sv-SE" sz="2800">
                <a:latin typeface="Comic Sans MS" pitchFamily="66" charset="0"/>
              </a:rPr>
              <a:t>Barik Raba</a:t>
            </a:r>
          </a:p>
          <a:p>
            <a:pPr marL="609600" indent="-609600" algn="just">
              <a:buFont typeface="Wingdings" pitchFamily="2" charset="2"/>
              <a:buNone/>
            </a:pPr>
            <a:r>
              <a:rPr lang="sv-SE" sz="2400">
                <a:latin typeface="Comic Sans MS" pitchFamily="66" charset="0"/>
              </a:rPr>
              <a:t>Adalah sejenis barik yg tdk saja dpt dilihat tetapi juga dpt dirasakan dg rabaan tangan.</a:t>
            </a:r>
          </a:p>
          <a:p>
            <a:pPr marL="609600" indent="-609600" algn="just">
              <a:buFont typeface="Wingdings" pitchFamily="2" charset="2"/>
              <a:buNone/>
            </a:pPr>
            <a:r>
              <a:rPr lang="sv-SE" sz="2400">
                <a:latin typeface="Comic Sans MS" pitchFamily="66" charset="0"/>
              </a:rPr>
              <a:t>Barik raba timbul diatas permukaan rancang dwimatra/ dua dimensi dan mendekati gambar yg timbul spt 3 dimensi.</a:t>
            </a:r>
          </a:p>
          <a:p>
            <a:pPr marL="609600" indent="-609600" algn="just">
              <a:buFont typeface="Wingdings" pitchFamily="2" charset="2"/>
              <a:buNone/>
            </a:pPr>
            <a:r>
              <a:rPr lang="sv-SE" sz="2400">
                <a:latin typeface="Comic Sans MS" pitchFamily="66" charset="0"/>
              </a:rPr>
              <a:t>Barik raba dpt dikatakan terdpt di segala jenis permukaan krn kita dpt merasakannya.</a:t>
            </a:r>
          </a:p>
          <a:p>
            <a:pPr marL="609600" indent="-609600" algn="just">
              <a:buFont typeface="Wingdings" pitchFamily="2" charset="2"/>
              <a:buNone/>
            </a:pPr>
            <a:endParaRPr lang="sv-SE" sz="2400">
              <a:latin typeface="Comic Sans MS" pitchFamily="66" charset="0"/>
            </a:endParaRPr>
          </a:p>
        </p:txBody>
      </p:sp>
      <p:sp>
        <p:nvSpPr>
          <p:cNvPr id="28676"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28677"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584200"/>
            <a:ext cx="8077200" cy="1095375"/>
          </a:xfrm>
        </p:spPr>
        <p:txBody>
          <a:bodyPr/>
          <a:lstStyle/>
          <a:p>
            <a:endParaRPr lang="en-US" sz="4000">
              <a:latin typeface="Comic Sans MS" pitchFamily="66" charset="0"/>
            </a:endParaRPr>
          </a:p>
        </p:txBody>
      </p:sp>
      <p:sp>
        <p:nvSpPr>
          <p:cNvPr id="29699" name="Rectangle 3"/>
          <p:cNvSpPr>
            <a:spLocks noGrp="1" noChangeArrowheads="1"/>
          </p:cNvSpPr>
          <p:nvPr>
            <p:ph type="body" idx="1"/>
          </p:nvPr>
        </p:nvSpPr>
        <p:spPr>
          <a:xfrm>
            <a:off x="457200" y="838200"/>
            <a:ext cx="8229600" cy="5257800"/>
          </a:xfrm>
        </p:spPr>
        <p:txBody>
          <a:bodyPr/>
          <a:lstStyle/>
          <a:p>
            <a:pPr marL="609600" indent="-609600" algn="just">
              <a:buFont typeface="Wingdings" pitchFamily="2" charset="2"/>
              <a:buNone/>
            </a:pPr>
            <a:r>
              <a:rPr lang="sv-SE" sz="2400">
                <a:latin typeface="Comic Sans MS" pitchFamily="66" charset="0"/>
              </a:rPr>
              <a:t>Ada 3 jenis barik raba sbb</a:t>
            </a:r>
          </a:p>
          <a:p>
            <a:pPr marL="609600" indent="-609600" algn="just">
              <a:buFont typeface="Wingdings" pitchFamily="2" charset="2"/>
              <a:buAutoNum type="arabicPeriod"/>
            </a:pPr>
            <a:r>
              <a:rPr lang="sv-SE" sz="2400">
                <a:latin typeface="Comic Sans MS" pitchFamily="66" charset="0"/>
              </a:rPr>
              <a:t>Barik alami seadanya :berupa kertas, kain, ranting, daun, pasir, benang dst dipotong, disobek, atau digunakan sebagaimana adanya, lalu direkat ata ditempel pd sebuah permukaan. Tdk ada usaha utk menyembunyikan keaslian bahan tsb.</a:t>
            </a:r>
          </a:p>
          <a:p>
            <a:pPr marL="609600" indent="-609600" algn="just">
              <a:buFont typeface="Wingdings" pitchFamily="2" charset="2"/>
              <a:buAutoNum type="arabicPeriod"/>
            </a:pPr>
            <a:r>
              <a:rPr lang="sv-SE" sz="2400">
                <a:latin typeface="Comic Sans MS" pitchFamily="66" charset="0"/>
              </a:rPr>
              <a:t>Barik alami terubah: bahan diubah shg tdk lagi spt aslinya. Mis: kertas tdk ditempel scr papar melainkan kisut atau dpt pula diberi titik2, digarut, dicetak timbul. Selembar logam dpt dilipat, dipukuli dg palu, atau dilubangi kecil2. Sepotong kayu diukir. Bhan diubah sedikit tanpa menghilangkan keasliannya (gb.70a)</a:t>
            </a:r>
          </a:p>
        </p:txBody>
      </p:sp>
      <p:sp>
        <p:nvSpPr>
          <p:cNvPr id="29700"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29701"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584200"/>
            <a:ext cx="8077200" cy="1095375"/>
          </a:xfrm>
        </p:spPr>
        <p:txBody>
          <a:bodyPr/>
          <a:lstStyle/>
          <a:p>
            <a:endParaRPr lang="en-US" sz="4000">
              <a:latin typeface="Comic Sans MS" pitchFamily="66" charset="0"/>
            </a:endParaRPr>
          </a:p>
        </p:txBody>
      </p:sp>
      <p:sp>
        <p:nvSpPr>
          <p:cNvPr id="67587" name="Rectangle 3"/>
          <p:cNvSpPr>
            <a:spLocks noGrp="1" noChangeArrowheads="1"/>
          </p:cNvSpPr>
          <p:nvPr>
            <p:ph type="body" idx="1"/>
          </p:nvPr>
        </p:nvSpPr>
        <p:spPr>
          <a:xfrm>
            <a:off x="457200" y="1905000"/>
            <a:ext cx="8229600" cy="4191000"/>
          </a:xfrm>
        </p:spPr>
        <p:txBody>
          <a:bodyPr/>
          <a:lstStyle/>
          <a:p>
            <a:pPr algn="just">
              <a:buFont typeface="Wingdings" pitchFamily="2" charset="2"/>
              <a:buNone/>
            </a:pPr>
            <a:r>
              <a:rPr lang="sv-SE" sz="2400">
                <a:latin typeface="Comic Sans MS" pitchFamily="66" charset="0"/>
              </a:rPr>
              <a:t>3. Barik tersusun: bahan biasanya berupa serpihan kecil2 disusun dlm sebuah pola yg membentuk permukaan baru. Satuan barik dpt digunakan sebagaimana adanya  atau diubah, tetapi hrs berukuran kecil2 atau dipotong menjadi serpihan. Contoh: biji tanaman, butir pasir, serpih kayu, kertas yg dipuntir menjadi bola2 kecil, peniti, manik2, kancing, benang dll. Bahan kadang2 masih dpt dikenal, tetapi kesan permukaan yg baru lebih menonjol (gb.70b)</a:t>
            </a:r>
          </a:p>
          <a:p>
            <a:pPr algn="just">
              <a:buFont typeface="Wingdings" pitchFamily="2" charset="2"/>
              <a:buNone/>
            </a:pPr>
            <a:endParaRPr lang="sv-SE" sz="2400">
              <a:latin typeface="Comic Sans MS" pitchFamily="66" charset="0"/>
            </a:endParaRPr>
          </a:p>
        </p:txBody>
      </p:sp>
      <p:sp>
        <p:nvSpPr>
          <p:cNvPr id="67588"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67589"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584200"/>
            <a:ext cx="8077200" cy="787400"/>
          </a:xfrm>
        </p:spPr>
        <p:txBody>
          <a:bodyPr/>
          <a:lstStyle/>
          <a:p>
            <a:r>
              <a:rPr lang="en-US" sz="2800">
                <a:latin typeface="Comic Sans MS" pitchFamily="66" charset="0"/>
              </a:rPr>
              <a:t>Cahaya dan warna pd barik raba</a:t>
            </a:r>
          </a:p>
        </p:txBody>
      </p:sp>
      <p:sp>
        <p:nvSpPr>
          <p:cNvPr id="68611" name="Rectangle 3"/>
          <p:cNvSpPr>
            <a:spLocks noGrp="1" noChangeArrowheads="1"/>
          </p:cNvSpPr>
          <p:nvPr>
            <p:ph type="body" idx="1"/>
          </p:nvPr>
        </p:nvSpPr>
        <p:spPr>
          <a:xfrm>
            <a:off x="457200" y="1752600"/>
            <a:ext cx="8229600" cy="4343400"/>
          </a:xfrm>
        </p:spPr>
        <p:txBody>
          <a:bodyPr/>
          <a:lstStyle/>
          <a:p>
            <a:pPr algn="just">
              <a:lnSpc>
                <a:spcPct val="80000"/>
              </a:lnSpc>
              <a:buFont typeface="Wingdings" pitchFamily="2" charset="2"/>
              <a:buNone/>
            </a:pPr>
            <a:r>
              <a:rPr lang="sv-SE" sz="2000">
                <a:latin typeface="Comic Sans MS" pitchFamily="66" charset="0"/>
              </a:rPr>
              <a:t>Permainan cahaya pd barik raba dpt sangat menarik.</a:t>
            </a:r>
          </a:p>
          <a:p>
            <a:pPr algn="just">
              <a:lnSpc>
                <a:spcPct val="80000"/>
              </a:lnSpc>
              <a:buFont typeface="Wingdings" pitchFamily="2" charset="2"/>
              <a:buNone/>
            </a:pPr>
            <a:r>
              <a:rPr lang="sv-SE" sz="2000">
                <a:latin typeface="Comic Sans MS" pitchFamily="66" charset="0"/>
              </a:rPr>
              <a:t>Beberapa jenis bahan memantulkan atau membiaskan cahaya dg hasil yg mempesona.</a:t>
            </a:r>
          </a:p>
          <a:p>
            <a:pPr algn="just">
              <a:lnSpc>
                <a:spcPct val="80000"/>
              </a:lnSpc>
              <a:buFont typeface="Wingdings" pitchFamily="2" charset="2"/>
              <a:buNone/>
            </a:pPr>
            <a:r>
              <a:rPr lang="sv-SE" sz="2000">
                <a:latin typeface="Comic Sans MS" pitchFamily="66" charset="0"/>
              </a:rPr>
              <a:t>Sifat raba permukaan kasar biasanya dipertegas oleh cahaya kuat dr samping.</a:t>
            </a:r>
          </a:p>
          <a:p>
            <a:pPr algn="just">
              <a:lnSpc>
                <a:spcPct val="80000"/>
              </a:lnSpc>
              <a:buFont typeface="Wingdings" pitchFamily="2" charset="2"/>
              <a:buNone/>
            </a:pPr>
            <a:r>
              <a:rPr lang="sv-SE" sz="2000">
                <a:latin typeface="Comic Sans MS" pitchFamily="66" charset="0"/>
              </a:rPr>
              <a:t>Beberapa rancangan dpt dilihat krn perubahan cahaya sbg unsur yg tetap.</a:t>
            </a:r>
          </a:p>
          <a:p>
            <a:pPr algn="just">
              <a:lnSpc>
                <a:spcPct val="80000"/>
              </a:lnSpc>
              <a:buFont typeface="Wingdings" pitchFamily="2" charset="2"/>
              <a:buNone/>
            </a:pPr>
            <a:r>
              <a:rPr lang="sv-SE" sz="2000">
                <a:latin typeface="Comic Sans MS" pitchFamily="66" charset="0"/>
              </a:rPr>
              <a:t>Warna juga dpt memainkan peranan yg menarik pd barik raba. </a:t>
            </a:r>
          </a:p>
          <a:p>
            <a:pPr algn="just">
              <a:lnSpc>
                <a:spcPct val="80000"/>
              </a:lnSpc>
              <a:buFont typeface="Wingdings" pitchFamily="2" charset="2"/>
              <a:buNone/>
            </a:pPr>
            <a:r>
              <a:rPr lang="sv-SE" sz="2000">
                <a:latin typeface="Comic Sans MS" pitchFamily="66" charset="0"/>
              </a:rPr>
              <a:t>Warna alam dr bahan dpt dipertahankan, tetapi lapisan warna pd permukaan dpt membangkitkan perasaaan yg berbeda, sekurang2nya membuat bahan itu tak langsung dpt dikenal dab lebih memperlihatkan barik alami yg terubah ketimbang barik alami seadanya.</a:t>
            </a:r>
          </a:p>
          <a:p>
            <a:pPr algn="just">
              <a:lnSpc>
                <a:spcPct val="80000"/>
              </a:lnSpc>
              <a:buFont typeface="Wingdings" pitchFamily="2" charset="2"/>
              <a:buNone/>
            </a:pPr>
            <a:r>
              <a:rPr lang="sv-SE" sz="2000">
                <a:latin typeface="Comic Sans MS" pitchFamily="66" charset="0"/>
              </a:rPr>
              <a:t>Aneka bahan pd permukaan dpt serupa jika semuanya dilapisi warna yg sama.</a:t>
            </a:r>
          </a:p>
        </p:txBody>
      </p:sp>
      <p:sp>
        <p:nvSpPr>
          <p:cNvPr id="68612"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68613"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304</TotalTime>
  <Words>736</Words>
  <Application>Microsoft Office PowerPoint</Application>
  <PresentationFormat>On-screen Show (4:3)</PresentationFormat>
  <Paragraphs>71</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Textured</vt:lpstr>
      <vt:lpstr>BARIK / TEKSTUR </vt:lpstr>
      <vt:lpstr>Slide 2</vt:lpstr>
      <vt:lpstr>Barik Lihat</vt:lpstr>
      <vt:lpstr>Membuat Barik Lihat</vt:lpstr>
      <vt:lpstr>Kolase</vt:lpstr>
      <vt:lpstr>Slide 6</vt:lpstr>
      <vt:lpstr>Slide 7</vt:lpstr>
      <vt:lpstr>Slide 8</vt:lpstr>
      <vt:lpstr>Cahaya dan warna pd barik raba</vt:lpstr>
    </vt:vector>
  </TitlesOfParts>
  <Company>uieu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FILSAFAT</dc:title>
  <dc:creator>mulyo</dc:creator>
  <cp:lastModifiedBy>univ_indonusa</cp:lastModifiedBy>
  <cp:revision>27</cp:revision>
  <dcterms:created xsi:type="dcterms:W3CDTF">2000-12-31T18:20:32Z</dcterms:created>
  <dcterms:modified xsi:type="dcterms:W3CDTF">2016-07-03T06:53:02Z</dcterms:modified>
</cp:coreProperties>
</file>