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
  </p:notesMasterIdLst>
  <p:handoutMasterIdLst>
    <p:handoutMasterId r:id="rId11"/>
  </p:handoutMasterIdLst>
  <p:sldIdLst>
    <p:sldId id="282" r:id="rId2"/>
    <p:sldId id="257" r:id="rId3"/>
    <p:sldId id="275" r:id="rId4"/>
    <p:sldId id="276" r:id="rId5"/>
    <p:sldId id="277" r:id="rId6"/>
    <p:sldId id="278" r:id="rId7"/>
    <p:sldId id="268" r:id="rId8"/>
    <p:sldId id="28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notesViewPr>
    <p:cSldViewPr>
      <p:cViewPr varScale="1">
        <p:scale>
          <a:sx n="33" d="100"/>
          <a:sy n="33" d="100"/>
        </p:scale>
        <p:origin x="-106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7" name="Rectangle 5"/>
          <p:cNvSpPr>
            <a:spLocks noGrp="1" noChangeArrowheads="1"/>
          </p:cNvSpPr>
          <p:nvPr>
            <p:ph type="sldNum" sz="quarter" idx="3"/>
          </p:nvPr>
        </p:nvSpPr>
        <p:spPr bwMode="auto">
          <a:xfrm>
            <a:off x="6477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4B6B81D-9FB9-41DE-B7AA-5F8D7E9FBE8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E8C2F64-5B6E-4519-A17A-451C6D5EA83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57622-88A2-4B27-8E2F-B4EB8B1FC4D5}" type="slidenum">
              <a:rPr lang="en-US"/>
              <a:pPr/>
              <a:t>2</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05A8D-0F9B-4915-BCBF-DD1989FDDB39}" type="slidenum">
              <a:rPr lang="en-US"/>
              <a:pPr/>
              <a:t>3</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706439-D995-498D-8616-0766A41CCE37}" type="slidenum">
              <a:rPr lang="en-US"/>
              <a:pPr/>
              <a:t>4</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5DAB49-CBDB-47F2-B27F-5C2FCB5E4B85}" type="slidenum">
              <a:rPr lang="en-US"/>
              <a:pPr/>
              <a:t>5</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7B64F2-72DC-46F7-8053-57B5A6AA22AE}" type="slidenum">
              <a:rPr lang="en-US"/>
              <a:pPr/>
              <a:t>6</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4DB05C-2183-4C27-89ED-B637C23F6271}" type="slidenum">
              <a:rPr lang="en-US"/>
              <a:pPr/>
              <a:t>7</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366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1366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3668" name="Rectangle 4"/>
          <p:cNvSpPr>
            <a:spLocks noGrp="1" noChangeArrowheads="1"/>
          </p:cNvSpPr>
          <p:nvPr>
            <p:ph type="dt" sz="quarter" idx="2"/>
          </p:nvPr>
        </p:nvSpPr>
        <p:spPr/>
        <p:txBody>
          <a:bodyPr/>
          <a:lstStyle>
            <a:lvl1pPr>
              <a:defRPr/>
            </a:lvl1pPr>
          </a:lstStyle>
          <a:p>
            <a:endParaRPr lang="en-US"/>
          </a:p>
        </p:txBody>
      </p:sp>
      <p:sp>
        <p:nvSpPr>
          <p:cNvPr id="113669" name="Rectangle 5"/>
          <p:cNvSpPr>
            <a:spLocks noGrp="1" noChangeArrowheads="1"/>
          </p:cNvSpPr>
          <p:nvPr>
            <p:ph type="ftr" sz="quarter" idx="3"/>
          </p:nvPr>
        </p:nvSpPr>
        <p:spPr/>
        <p:txBody>
          <a:bodyPr/>
          <a:lstStyle>
            <a:lvl1pPr>
              <a:defRPr/>
            </a:lvl1pPr>
          </a:lstStyle>
          <a:p>
            <a:endParaRPr lang="en-US"/>
          </a:p>
        </p:txBody>
      </p:sp>
      <p:sp>
        <p:nvSpPr>
          <p:cNvPr id="113670" name="Rectangle 6"/>
          <p:cNvSpPr>
            <a:spLocks noGrp="1" noChangeArrowheads="1"/>
          </p:cNvSpPr>
          <p:nvPr>
            <p:ph type="sldNum" sz="quarter" idx="4"/>
          </p:nvPr>
        </p:nvSpPr>
        <p:spPr/>
        <p:txBody>
          <a:bodyPr/>
          <a:lstStyle>
            <a:lvl1pPr>
              <a:defRPr/>
            </a:lvl1pPr>
          </a:lstStyle>
          <a:p>
            <a:fld id="{ACFF2607-C352-495C-A821-5D58CF21BA7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00EA47-009A-4F10-A9EA-BD0AD34202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F71B0A-AF2C-4142-A003-503B2A1CE9C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8AE433-59F3-4368-AD3E-BC9401A4BD0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975CAE-D720-4DDC-8F85-AEBB419D6F8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89A146-D660-4AED-9B78-B2BC0AA7FAA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CFF29E9-DCB8-4E80-BA69-A8638B28F1B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20C4B8-3053-4FB0-9B42-A7269653215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2625B84-27C5-49B2-9381-19283A0C716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6165CE-D90C-468B-8FD1-7A3516C3A7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8E637E-58EB-4ED3-AE12-D2E90597321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1126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126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92F03BE9-7F21-4927-A456-28D43218745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ftr" sz="quarter" idx="3"/>
          </p:nvPr>
        </p:nvSpPr>
        <p:spPr/>
        <p:txBody>
          <a:bodyPr/>
          <a:lstStyle/>
          <a:p>
            <a:r>
              <a:rPr lang="en-US"/>
              <a:t>Revisi (Tgl) : 0 (22 Des 2007)</a:t>
            </a:r>
          </a:p>
        </p:txBody>
      </p:sp>
      <p:sp>
        <p:nvSpPr>
          <p:cNvPr id="93186" name="Rectangle 2"/>
          <p:cNvSpPr>
            <a:spLocks noGrp="1" noChangeArrowheads="1"/>
          </p:cNvSpPr>
          <p:nvPr>
            <p:ph type="ctrTitle"/>
          </p:nvPr>
        </p:nvSpPr>
        <p:spPr>
          <a:xfrm>
            <a:off x="2286000" y="1066800"/>
            <a:ext cx="5029200" cy="1676400"/>
          </a:xfrm>
        </p:spPr>
        <p:txBody>
          <a:bodyPr/>
          <a:lstStyle/>
          <a:p>
            <a:r>
              <a:rPr lang="en-US">
                <a:latin typeface="Comic Sans MS" pitchFamily="66" charset="0"/>
              </a:rPr>
              <a:t>KELAINAN</a:t>
            </a:r>
          </a:p>
        </p:txBody>
      </p:sp>
      <p:sp>
        <p:nvSpPr>
          <p:cNvPr id="93187" name="Rectangle 3"/>
          <p:cNvSpPr>
            <a:spLocks noChangeArrowheads="1"/>
          </p:cNvSpPr>
          <p:nvPr/>
        </p:nvSpPr>
        <p:spPr bwMode="auto">
          <a:xfrm>
            <a:off x="533400" y="2895600"/>
            <a:ext cx="7467600" cy="1600200"/>
          </a:xfrm>
          <a:prstGeom prst="rect">
            <a:avLst/>
          </a:prstGeom>
          <a:noFill/>
          <a:ln w="9525">
            <a:noFill/>
            <a:miter lim="800000"/>
            <a:headEnd/>
            <a:tailEnd/>
          </a:ln>
          <a:effectLst/>
        </p:spPr>
        <p:txBody>
          <a:bodyPr anchor="ctr"/>
          <a:lstStyle/>
          <a:p>
            <a:pPr algn="ctr" eaLnBrk="1" hangingPunct="1"/>
            <a:endParaRPr lang="en-US" sz="3200">
              <a:effectLst>
                <a:outerShdw blurRad="38100" dist="38100" dir="2700000" algn="tl">
                  <a:srgbClr val="000000"/>
                </a:outerShdw>
              </a:effectLst>
              <a:latin typeface="Comic Sans MS" pitchFamily="66" charset="0"/>
            </a:endParaRPr>
          </a:p>
        </p:txBody>
      </p:sp>
      <p:pic>
        <p:nvPicPr>
          <p:cNvPr id="93188" name="Picture 4" descr="logo_small"/>
          <p:cNvPicPr>
            <a:picLocks noChangeAspect="1" noChangeArrowheads="1"/>
          </p:cNvPicPr>
          <p:nvPr/>
        </p:nvPicPr>
        <p:blipFill>
          <a:blip r:embed="rId2" cstate="print"/>
          <a:srcRect/>
          <a:stretch>
            <a:fillRect/>
          </a:stretch>
        </p:blipFill>
        <p:spPr bwMode="auto">
          <a:xfrm>
            <a:off x="914400" y="1219200"/>
            <a:ext cx="1079500" cy="1295400"/>
          </a:xfrm>
          <a:prstGeom prst="rect">
            <a:avLst/>
          </a:prstGeom>
          <a:noFill/>
        </p:spPr>
      </p:pic>
      <p:pic>
        <p:nvPicPr>
          <p:cNvPr id="93189" name="Picture 5"/>
          <p:cNvPicPr>
            <a:picLocks noChangeAspect="1" noChangeArrowheads="1"/>
          </p:cNvPicPr>
          <p:nvPr/>
        </p:nvPicPr>
        <p:blipFill>
          <a:blip r:embed="rId3" cstate="print"/>
          <a:srcRect/>
          <a:stretch>
            <a:fillRect/>
          </a:stretch>
        </p:blipFill>
        <p:spPr bwMode="auto">
          <a:xfrm>
            <a:off x="7010400" y="4953000"/>
            <a:ext cx="1143000" cy="941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4" name="Rectangle 4"/>
          <p:cNvSpPr>
            <a:spLocks noGrp="1" noChangeArrowheads="1"/>
          </p:cNvSpPr>
          <p:nvPr>
            <p:ph type="body" sz="half" idx="1"/>
          </p:nvPr>
        </p:nvSpPr>
        <p:spPr>
          <a:xfrm>
            <a:off x="457200" y="457200"/>
            <a:ext cx="8229600" cy="5638800"/>
          </a:xfrm>
        </p:spPr>
        <p:txBody>
          <a:bodyPr/>
          <a:lstStyle/>
          <a:p>
            <a:pPr marL="533400" indent="-533400">
              <a:buFont typeface="Wingdings" pitchFamily="2" charset="2"/>
              <a:buNone/>
            </a:pPr>
            <a:r>
              <a:rPr lang="en-US" sz="2400">
                <a:latin typeface="Comic Sans MS" pitchFamily="66" charset="0"/>
              </a:rPr>
              <a:t>Kelainan adalah ketakteraturan pd racana, sementara keteraturan masih merupakan bagian terbanyak.</a:t>
            </a:r>
          </a:p>
          <a:p>
            <a:pPr marL="533400" indent="-533400">
              <a:buFont typeface="Wingdings" pitchFamily="2" charset="2"/>
              <a:buNone/>
            </a:pPr>
            <a:r>
              <a:rPr lang="en-US" sz="2400">
                <a:latin typeface="Comic Sans MS" pitchFamily="66" charset="0"/>
              </a:rPr>
              <a:t>Contoh: kelainan disekitar kita : bunga diantara dedaunan, bulan ditengah – tengah malam berbintang rengkah pd dinding yg utuh dll.</a:t>
            </a:r>
          </a:p>
          <a:p>
            <a:pPr marL="533400" indent="-533400">
              <a:buFont typeface="Wingdings" pitchFamily="2" charset="2"/>
              <a:buNone/>
            </a:pPr>
            <a:r>
              <a:rPr lang="en-US" sz="2400">
                <a:latin typeface="Comic Sans MS" pitchFamily="66" charset="0"/>
              </a:rPr>
              <a:t>Pd rancang, penggunaan kelainanharuslah merupakan kebutuhan yg sejati. </a:t>
            </a:r>
          </a:p>
          <a:p>
            <a:pPr marL="533400" indent="-533400">
              <a:buFont typeface="Wingdings" pitchFamily="2" charset="2"/>
              <a:buNone/>
            </a:pPr>
            <a:r>
              <a:rPr lang="en-US" sz="2400">
                <a:latin typeface="Comic Sans MS" pitchFamily="66" charset="0"/>
              </a:rPr>
              <a:t>Kelainan hrs memiliki tujuan tertentu, mis: salah satu dr berikut:</a:t>
            </a:r>
          </a:p>
          <a:p>
            <a:pPr marL="533400" indent="-533400">
              <a:buFont typeface="Wingdings" pitchFamily="2" charset="2"/>
              <a:buAutoNum type="alphaLcPeriod"/>
            </a:pPr>
            <a:r>
              <a:rPr lang="en-US" sz="2400">
                <a:latin typeface="Comic Sans MS" pitchFamily="66" charset="0"/>
              </a:rPr>
              <a:t>Utk menarik perhatian</a:t>
            </a:r>
          </a:p>
          <a:p>
            <a:pPr marL="533400" indent="-533400">
              <a:buFont typeface="Wingdings" pitchFamily="2" charset="2"/>
              <a:buAutoNum type="alphaLcPeriod"/>
            </a:pPr>
            <a:r>
              <a:rPr lang="en-US" sz="2400">
                <a:latin typeface="Comic Sans MS" pitchFamily="66" charset="0"/>
              </a:rPr>
              <a:t>Menghilangkan kebosanan</a:t>
            </a:r>
          </a:p>
          <a:p>
            <a:pPr marL="533400" indent="-533400">
              <a:buFont typeface="Wingdings" pitchFamily="2" charset="2"/>
              <a:buAutoNum type="alphaLcPeriod"/>
            </a:pPr>
            <a:r>
              <a:rPr lang="en-US" sz="2400">
                <a:latin typeface="Comic Sans MS" pitchFamily="66" charset="0"/>
              </a:rPr>
              <a:t>Utk mengalihkan keteraturan</a:t>
            </a:r>
          </a:p>
          <a:p>
            <a:pPr marL="533400" indent="-533400">
              <a:buFont typeface="Wingdings" pitchFamily="2" charset="2"/>
              <a:buAutoNum type="alphaLcPeriod"/>
            </a:pPr>
            <a:r>
              <a:rPr lang="en-US" sz="2400">
                <a:latin typeface="Comic Sans MS" pitchFamily="66" charset="0"/>
              </a:rPr>
              <a:t>Utk memecah keteraturan</a:t>
            </a:r>
          </a:p>
          <a:p>
            <a:pPr marL="533400" indent="-533400">
              <a:buFont typeface="Wingdings" pitchFamily="2" charset="2"/>
              <a:buAutoNum type="alphaLcPeriod"/>
            </a:pPr>
            <a:endParaRPr lang="en-US" sz="2400">
              <a:latin typeface="Comic Sans MS" pitchFamily="66" charset="0"/>
            </a:endParaRPr>
          </a:p>
        </p:txBody>
      </p:sp>
      <p:sp>
        <p:nvSpPr>
          <p:cNvPr id="5125" name="Rectangle 5"/>
          <p:cNvSpPr>
            <a:spLocks noGrp="1" noChangeArrowheads="1"/>
          </p:cNvSpPr>
          <p:nvPr>
            <p:ph type="body" sz="half" idx="2"/>
          </p:nvPr>
        </p:nvSpPr>
        <p:spPr>
          <a:xfrm>
            <a:off x="4648200" y="2119313"/>
            <a:ext cx="4038600" cy="3976687"/>
          </a:xfrm>
        </p:spPr>
        <p:txBody>
          <a:bodyPr/>
          <a:lstStyle/>
          <a:p>
            <a:pPr marL="533400" indent="-533400">
              <a:buFont typeface="Wingdings" pitchFamily="2" charset="2"/>
              <a:buNone/>
            </a:pPr>
            <a:endParaRPr lang="en-US">
              <a:latin typeface="Comic Sans MS" pitchFamily="66" charset="0"/>
            </a:endParaRPr>
          </a:p>
        </p:txBody>
      </p:sp>
      <p:sp>
        <p:nvSpPr>
          <p:cNvPr id="5126" name="Text Box 6"/>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5127" name="AutoShape 7">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1813" y="412750"/>
            <a:ext cx="8002587" cy="1193800"/>
          </a:xfrm>
        </p:spPr>
        <p:txBody>
          <a:bodyPr/>
          <a:lstStyle/>
          <a:p>
            <a:r>
              <a:rPr lang="en-US" sz="2800">
                <a:latin typeface="Comic Sans MS" pitchFamily="66" charset="0"/>
              </a:rPr>
              <a:t>Kelainan diantara gatra </a:t>
            </a:r>
          </a:p>
        </p:txBody>
      </p:sp>
      <p:sp>
        <p:nvSpPr>
          <p:cNvPr id="73731" name="Rectangle 3"/>
          <p:cNvSpPr>
            <a:spLocks noGrp="1" noChangeArrowheads="1"/>
          </p:cNvSpPr>
          <p:nvPr>
            <p:ph type="body" idx="1"/>
          </p:nvPr>
        </p:nvSpPr>
        <p:spPr>
          <a:xfrm>
            <a:off x="304800" y="1905000"/>
            <a:ext cx="8382000" cy="4343400"/>
          </a:xfrm>
        </p:spPr>
        <p:txBody>
          <a:bodyPr/>
          <a:lstStyle/>
          <a:p>
            <a:pPr>
              <a:lnSpc>
                <a:spcPct val="80000"/>
              </a:lnSpc>
              <a:buFont typeface="Wingdings" pitchFamily="2" charset="2"/>
              <a:buNone/>
            </a:pPr>
            <a:r>
              <a:rPr lang="en-US" sz="2000">
                <a:latin typeface="Comic Sans MS" pitchFamily="66" charset="0"/>
              </a:rPr>
              <a:t>Keteraturan terdpt diantara gatra jika gatra itu berlainan dg dirinya dalam satu jenis adat, yakni perulangan, kemiripan atau roncetan.</a:t>
            </a:r>
          </a:p>
          <a:p>
            <a:pPr>
              <a:lnSpc>
                <a:spcPct val="80000"/>
              </a:lnSpc>
              <a:buFont typeface="Wingdings" pitchFamily="2" charset="2"/>
              <a:buNone/>
            </a:pPr>
            <a:r>
              <a:rPr lang="en-US" sz="2000">
                <a:latin typeface="Comic Sans MS" pitchFamily="66" charset="0"/>
              </a:rPr>
              <a:t>Gatra dpt berulang dlm segala segi tetapi dpt pula hanya berulang pd unsur tertentu dan roncet pd unsur sisanya.</a:t>
            </a:r>
          </a:p>
          <a:p>
            <a:pPr>
              <a:lnSpc>
                <a:spcPct val="80000"/>
              </a:lnSpc>
              <a:buFont typeface="Wingdings" pitchFamily="2" charset="2"/>
              <a:buNone/>
            </a:pPr>
            <a:r>
              <a:rPr lang="en-US" sz="2000">
                <a:latin typeface="Comic Sans MS" pitchFamily="66" charset="0"/>
              </a:rPr>
              <a:t>Jika kelainan dimasukkan diantara gatra, keaslian setiap unsur rupa dan unsur pertalian hendaknya diperiksa dg teliti.</a:t>
            </a:r>
          </a:p>
          <a:p>
            <a:pPr>
              <a:lnSpc>
                <a:spcPct val="80000"/>
              </a:lnSpc>
              <a:buFont typeface="Wingdings" pitchFamily="2" charset="2"/>
              <a:buNone/>
            </a:pPr>
            <a:r>
              <a:rPr lang="en-US" sz="2000">
                <a:latin typeface="Comic Sans MS" pitchFamily="66" charset="0"/>
              </a:rPr>
              <a:t>Gatra yg beda tidak perlu berbeda segalanya dg keteraturan yg umum.</a:t>
            </a:r>
          </a:p>
          <a:p>
            <a:pPr>
              <a:lnSpc>
                <a:spcPct val="80000"/>
              </a:lnSpc>
              <a:buFont typeface="Wingdings" pitchFamily="2" charset="2"/>
              <a:buNone/>
            </a:pPr>
            <a:r>
              <a:rPr lang="en-US" sz="2000">
                <a:latin typeface="Comic Sans MS" pitchFamily="66" charset="0"/>
              </a:rPr>
              <a:t>Gatra tsb dpt menyimpang pd 1 atau 2 unsur saja sedangkan semua unsur lain mengikuti keteraturan yg umum.</a:t>
            </a:r>
          </a:p>
          <a:p>
            <a:pPr>
              <a:lnSpc>
                <a:spcPct val="80000"/>
              </a:lnSpc>
              <a:buFont typeface="Wingdings" pitchFamily="2" charset="2"/>
              <a:buNone/>
            </a:pPr>
            <a:r>
              <a:rPr lang="en-US" sz="2000">
                <a:latin typeface="Comic Sans MS" pitchFamily="66" charset="0"/>
              </a:rPr>
              <a:t>Tingkat kelainan tidak sama.</a:t>
            </a:r>
          </a:p>
          <a:p>
            <a:pPr>
              <a:lnSpc>
                <a:spcPct val="80000"/>
              </a:lnSpc>
              <a:buFont typeface="Wingdings" pitchFamily="2" charset="2"/>
              <a:buNone/>
            </a:pPr>
            <a:r>
              <a:rPr lang="en-US" sz="2000">
                <a:latin typeface="Comic Sans MS" pitchFamily="66" charset="0"/>
              </a:rPr>
              <a:t>Kelainan gatra yg satu dpt lebih besar drpd yg lain.</a:t>
            </a:r>
          </a:p>
          <a:p>
            <a:pPr>
              <a:lnSpc>
                <a:spcPct val="80000"/>
              </a:lnSpc>
              <a:buFont typeface="Wingdings" pitchFamily="2" charset="2"/>
              <a:buNone/>
            </a:pPr>
            <a:r>
              <a:rPr lang="en-US" sz="2000">
                <a:latin typeface="Comic Sans MS" pitchFamily="66" charset="0"/>
              </a:rPr>
              <a:t>Kelainan dpt sangat lembut, hampir tak terlihat atau dpt pula sangat menonjol.</a:t>
            </a:r>
          </a:p>
          <a:p>
            <a:pPr>
              <a:lnSpc>
                <a:spcPct val="80000"/>
              </a:lnSpc>
              <a:buFont typeface="Wingdings" pitchFamily="2" charset="2"/>
              <a:buNone/>
            </a:pPr>
            <a:endParaRPr lang="en-US" sz="2000">
              <a:latin typeface="Comic Sans MS" pitchFamily="66" charset="0"/>
            </a:endParaRPr>
          </a:p>
        </p:txBody>
      </p:sp>
      <p:sp>
        <p:nvSpPr>
          <p:cNvPr id="73732" name="Text Box 4"/>
          <p:cNvSpPr txBox="1">
            <a:spLocks noChangeArrowheads="1"/>
          </p:cNvSpPr>
          <p:nvPr/>
        </p:nvSpPr>
        <p:spPr bwMode="auto">
          <a:xfrm>
            <a:off x="457200" y="6400800"/>
            <a:ext cx="3048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3" name="Text Box 5"/>
          <p:cNvSpPr txBox="1">
            <a:spLocks noChangeArrowheads="1"/>
          </p:cNvSpPr>
          <p:nvPr/>
        </p:nvSpPr>
        <p:spPr bwMode="auto">
          <a:xfrm>
            <a:off x="1066800" y="62484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4" name="Text Box 6"/>
          <p:cNvSpPr txBox="1">
            <a:spLocks noChangeArrowheads="1"/>
          </p:cNvSpPr>
          <p:nvPr/>
        </p:nvSpPr>
        <p:spPr bwMode="auto">
          <a:xfrm>
            <a:off x="64770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3735" name="Text Box 7"/>
          <p:cNvSpPr txBox="1">
            <a:spLocks noChangeArrowheads="1"/>
          </p:cNvSpPr>
          <p:nvPr/>
        </p:nvSpPr>
        <p:spPr bwMode="auto">
          <a:xfrm>
            <a:off x="84582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6"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en-US">
              <a:latin typeface="Comic Sans MS" pitchFamily="66" charset="0"/>
            </a:endParaRPr>
          </a:p>
        </p:txBody>
      </p:sp>
      <p:sp>
        <p:nvSpPr>
          <p:cNvPr id="74755" name="Rectangle 3"/>
          <p:cNvSpPr>
            <a:spLocks noGrp="1" noChangeArrowheads="1"/>
          </p:cNvSpPr>
          <p:nvPr>
            <p:ph type="body" idx="1"/>
          </p:nvPr>
        </p:nvSpPr>
        <p:spPr>
          <a:xfrm>
            <a:off x="457200" y="685800"/>
            <a:ext cx="8229600" cy="5410200"/>
          </a:xfrm>
        </p:spPr>
        <p:txBody>
          <a:bodyPr/>
          <a:lstStyle/>
          <a:p>
            <a:pPr marL="609600" indent="-609600">
              <a:buFont typeface="Wingdings" pitchFamily="2" charset="2"/>
              <a:buNone/>
            </a:pPr>
            <a:r>
              <a:rPr lang="en-US" sz="2000">
                <a:latin typeface="Comic Sans MS" pitchFamily="66" charset="0"/>
              </a:rPr>
              <a:t>Sejumlah gatra yg melain dpt memiliki keteraturan tertentu, atau berlainan sama sekali yg satu dg lainnya.</a:t>
            </a:r>
          </a:p>
          <a:p>
            <a:pPr marL="609600" indent="-609600">
              <a:buFont typeface="Wingdings" pitchFamily="2" charset="2"/>
              <a:buNone/>
            </a:pPr>
            <a:r>
              <a:rPr lang="en-US" sz="2000">
                <a:latin typeface="Comic Sans MS" pitchFamily="66" charset="0"/>
              </a:rPr>
              <a:t>Gatra melain dpt menarik perhatian dg satu atau beberapa cara berikut:</a:t>
            </a:r>
          </a:p>
          <a:p>
            <a:pPr marL="609600" indent="-609600">
              <a:buFont typeface="Wingdings" pitchFamily="2" charset="2"/>
              <a:buAutoNum type="alphaLcPeriod"/>
            </a:pPr>
            <a:r>
              <a:rPr lang="en-US" sz="2000">
                <a:latin typeface="Comic Sans MS" pitchFamily="66" charset="0"/>
              </a:rPr>
              <a:t>Kelainannya sangat mencolok</a:t>
            </a:r>
          </a:p>
          <a:p>
            <a:pPr marL="609600" indent="-609600">
              <a:buFont typeface="Wingdings" pitchFamily="2" charset="2"/>
              <a:buAutoNum type="alphaLcPeriod"/>
            </a:pPr>
            <a:r>
              <a:rPr lang="en-US" sz="2000">
                <a:latin typeface="Comic Sans MS" pitchFamily="66" charset="0"/>
              </a:rPr>
              <a:t>Semua gatra yg melain terdapat di satu daerah terbatas</a:t>
            </a:r>
          </a:p>
          <a:p>
            <a:pPr marL="609600" indent="-609600">
              <a:buFont typeface="Wingdings" pitchFamily="2" charset="2"/>
              <a:buAutoNum type="alphaLcPeriod"/>
            </a:pPr>
            <a:r>
              <a:rPr lang="en-US" sz="2000">
                <a:latin typeface="Comic Sans MS" pitchFamily="66" charset="0"/>
              </a:rPr>
              <a:t>Hanya sedikit gatra yg melain. Kelainan yg berkumpul rapat biasanya menjadi pusat perhatian dlm sebuah rancangan  (gb.56a)</a:t>
            </a:r>
          </a:p>
          <a:p>
            <a:pPr marL="609600" indent="-609600">
              <a:buFont typeface="Wingdings" pitchFamily="2" charset="2"/>
              <a:buNone/>
            </a:pPr>
            <a:r>
              <a:rPr lang="en-US" sz="2000">
                <a:latin typeface="Comic Sans MS" pitchFamily="66" charset="0"/>
              </a:rPr>
              <a:t>Kelainan akan menghapus kebosanan jika gatra yg melain itu sering muncul dan terpencar di daerah yg luas.</a:t>
            </a:r>
          </a:p>
          <a:p>
            <a:pPr marL="609600" indent="-609600">
              <a:buFont typeface="Wingdings" pitchFamily="2" charset="2"/>
              <a:buNone/>
            </a:pPr>
            <a:r>
              <a:rPr lang="en-US" sz="2000">
                <a:latin typeface="Comic Sans MS" pitchFamily="66" charset="0"/>
              </a:rPr>
              <a:t>Kelainan dpt lemah, berupa kepiuhan kecil, atau perubahan pd keteraturan gatra.</a:t>
            </a:r>
          </a:p>
          <a:p>
            <a:pPr marL="609600" indent="-609600">
              <a:buFont typeface="Wingdings" pitchFamily="2" charset="2"/>
              <a:buNone/>
            </a:pPr>
            <a:r>
              <a:rPr lang="en-US" sz="2000">
                <a:latin typeface="Comic Sans MS" pitchFamily="66" charset="0"/>
              </a:rPr>
              <a:t>Tempatnya dlm rancangan dpt teratur atau bebas, dan membangkitkan gerak serta menambah penegasan (gb.56b)</a:t>
            </a:r>
          </a:p>
          <a:p>
            <a:pPr marL="609600" indent="-609600">
              <a:buFont typeface="Wingdings" pitchFamily="2" charset="2"/>
              <a:buNone/>
            </a:pPr>
            <a:endParaRPr lang="en-US" sz="2000">
              <a:latin typeface="Comic Sans MS" pitchFamily="66" charset="0"/>
            </a:endParaRPr>
          </a:p>
        </p:txBody>
      </p:sp>
      <p:sp>
        <p:nvSpPr>
          <p:cNvPr id="74756" name="Text Box 4"/>
          <p:cNvSpPr txBox="1">
            <a:spLocks noChangeArrowheads="1"/>
          </p:cNvSpPr>
          <p:nvPr/>
        </p:nvSpPr>
        <p:spPr bwMode="auto">
          <a:xfrm>
            <a:off x="609600" y="6172200"/>
            <a:ext cx="3810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7" name="Text Box 5"/>
          <p:cNvSpPr txBox="1">
            <a:spLocks noChangeArrowheads="1"/>
          </p:cNvSpPr>
          <p:nvPr/>
        </p:nvSpPr>
        <p:spPr bwMode="auto">
          <a:xfrm>
            <a:off x="1066800" y="6316663"/>
            <a:ext cx="3810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8" name="Text Box 6"/>
          <p:cNvSpPr txBox="1">
            <a:spLocks noChangeArrowheads="1"/>
          </p:cNvSpPr>
          <p:nvPr/>
        </p:nvSpPr>
        <p:spPr bwMode="auto">
          <a:xfrm>
            <a:off x="649605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4759" name="Text Box 7"/>
          <p:cNvSpPr txBox="1">
            <a:spLocks noChangeArrowheads="1"/>
          </p:cNvSpPr>
          <p:nvPr/>
        </p:nvSpPr>
        <p:spPr bwMode="auto">
          <a:xfrm>
            <a:off x="8001000" y="6172200"/>
            <a:ext cx="609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60"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81000"/>
            <a:ext cx="8229600" cy="5334000"/>
          </a:xfrm>
        </p:spPr>
        <p:txBody>
          <a:bodyPr/>
          <a:lstStyle/>
          <a:p>
            <a:endParaRPr lang="en-US">
              <a:latin typeface="Comic Sans MS" pitchFamily="66" charset="0"/>
            </a:endParaRPr>
          </a:p>
        </p:txBody>
      </p:sp>
      <p:sp>
        <p:nvSpPr>
          <p:cNvPr id="75779" name="Rectangle 3"/>
          <p:cNvSpPr>
            <a:spLocks noGrp="1" noChangeArrowheads="1"/>
          </p:cNvSpPr>
          <p:nvPr>
            <p:ph type="body" idx="1"/>
          </p:nvPr>
        </p:nvSpPr>
        <p:spPr>
          <a:xfrm>
            <a:off x="457200" y="2133600"/>
            <a:ext cx="8229600" cy="762000"/>
          </a:xfrm>
        </p:spPr>
        <p:txBody>
          <a:bodyPr/>
          <a:lstStyle/>
          <a:p>
            <a:pPr>
              <a:buFont typeface="Wingdings" pitchFamily="2" charset="2"/>
              <a:buNone/>
            </a:pPr>
            <a:endParaRPr lang="en-US">
              <a:latin typeface="Comic Sans MS" pitchFamily="66" charset="0"/>
            </a:endParaRPr>
          </a:p>
        </p:txBody>
      </p:sp>
      <p:sp>
        <p:nvSpPr>
          <p:cNvPr id="75780" name="Rectangle 4"/>
          <p:cNvSpPr>
            <a:spLocks noChangeArrowheads="1"/>
          </p:cNvSpPr>
          <p:nvPr/>
        </p:nvSpPr>
        <p:spPr bwMode="auto">
          <a:xfrm>
            <a:off x="457200" y="533400"/>
            <a:ext cx="8153400" cy="53340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en-US" sz="2400">
                <a:effectLst>
                  <a:outerShdw blurRad="38100" dist="38100" dir="2700000" algn="tl">
                    <a:srgbClr val="000000"/>
                  </a:outerShdw>
                </a:effectLst>
                <a:latin typeface="Comic Sans MS" pitchFamily="66" charset="0"/>
              </a:rPr>
              <a:t>Keteraturan dpt ddialihkan dr satu jenis menjadi jenis yg lain jika gatra melain itu juga membentuk keteraturan diantara gatra yg melain.</a:t>
            </a:r>
          </a:p>
          <a:p>
            <a:pPr marL="342900" indent="-342900" algn="just" eaLnBrk="1" hangingPunct="1">
              <a:spcBef>
                <a:spcPct val="20000"/>
              </a:spcBef>
              <a:buClr>
                <a:schemeClr val="hlink"/>
              </a:buClr>
              <a:buSzPct val="65000"/>
              <a:buFont typeface="Wingdings" pitchFamily="2" charset="2"/>
              <a:buNone/>
            </a:pPr>
            <a:r>
              <a:rPr lang="en-US" sz="2400">
                <a:effectLst>
                  <a:outerShdw blurRad="38100" dist="38100" dir="2700000" algn="tl">
                    <a:srgbClr val="000000"/>
                  </a:outerShdw>
                </a:effectLst>
                <a:latin typeface="Comic Sans MS" pitchFamily="66" charset="0"/>
              </a:rPr>
              <a:t>Gatra melain spt itu tidak hanya bertalian dg dirinya scr teratur tetapi tersusun dg teratur.</a:t>
            </a:r>
          </a:p>
          <a:p>
            <a:pPr marL="342900" indent="-342900" algn="just" eaLnBrk="1" hangingPunct="1">
              <a:spcBef>
                <a:spcPct val="20000"/>
              </a:spcBef>
              <a:buClr>
                <a:schemeClr val="hlink"/>
              </a:buClr>
              <a:buSzPct val="65000"/>
              <a:buFont typeface="Wingdings" pitchFamily="2" charset="2"/>
              <a:buNone/>
            </a:pPr>
            <a:r>
              <a:rPr lang="en-US" sz="2400">
                <a:effectLst>
                  <a:outerShdw blurRad="38100" dist="38100" dir="2700000" algn="tl">
                    <a:srgbClr val="000000"/>
                  </a:outerShdw>
                </a:effectLst>
                <a:latin typeface="Comic Sans MS" pitchFamily="66" charset="0"/>
              </a:rPr>
              <a:t>Hal spt peleburan atau penyatuan 2 kelompok gatar eratur yg berbeda.</a:t>
            </a:r>
          </a:p>
          <a:p>
            <a:pPr marL="342900" indent="-342900" algn="just" eaLnBrk="1" hangingPunct="1">
              <a:spcBef>
                <a:spcPct val="20000"/>
              </a:spcBef>
              <a:buClr>
                <a:schemeClr val="hlink"/>
              </a:buClr>
              <a:buSzPct val="65000"/>
              <a:buFont typeface="Wingdings" pitchFamily="2" charset="2"/>
              <a:buNone/>
            </a:pPr>
            <a:r>
              <a:rPr lang="en-US" sz="2400">
                <a:effectLst>
                  <a:outerShdw blurRad="38100" dist="38100" dir="2700000" algn="tl">
                    <a:srgbClr val="000000"/>
                  </a:outerShdw>
                </a:effectLst>
                <a:latin typeface="Comic Sans MS" pitchFamily="66" charset="0"/>
              </a:rPr>
              <a:t>Kelompok kecil merupakan kelainan bagi kelompok besar tetapi kadang2 pengelompokan spt itu agak kabur (gb.56c)</a:t>
            </a:r>
          </a:p>
          <a:p>
            <a:pPr marL="342900" indent="-342900" algn="just" eaLnBrk="1" hangingPunct="1">
              <a:spcBef>
                <a:spcPct val="20000"/>
              </a:spcBef>
              <a:buClr>
                <a:schemeClr val="hlink"/>
              </a:buClr>
              <a:buSzPct val="65000"/>
              <a:buFont typeface="Wingdings" pitchFamily="2" charset="2"/>
              <a:buNone/>
            </a:pPr>
            <a:r>
              <a:rPr lang="en-US" sz="2400">
                <a:effectLst>
                  <a:outerShdw blurRad="38100" dist="38100" dir="2700000" algn="tl">
                    <a:srgbClr val="000000"/>
                  </a:outerShdw>
                </a:effectLst>
                <a:latin typeface="Comic Sans MS" pitchFamily="66" charset="0"/>
              </a:rPr>
              <a:t>Keteraturan dpt dirusak jika gatra disatu atau beberapa daerah disobek, dipecah, diputus atau diuraikan.</a:t>
            </a:r>
          </a:p>
          <a:p>
            <a:pPr marL="342900" indent="-342900" algn="just" eaLnBrk="1" hangingPunct="1">
              <a:spcBef>
                <a:spcPct val="20000"/>
              </a:spcBef>
              <a:buClr>
                <a:schemeClr val="hlink"/>
              </a:buClr>
              <a:buSzPct val="65000"/>
              <a:buFont typeface="Wingdings" pitchFamily="2" charset="2"/>
              <a:buNone/>
            </a:pPr>
            <a:r>
              <a:rPr lang="en-US" sz="2400">
                <a:effectLst>
                  <a:outerShdw blurRad="38100" dist="38100" dir="2700000" algn="tl">
                    <a:srgbClr val="000000"/>
                  </a:outerShdw>
                </a:effectLst>
                <a:latin typeface="Comic Sans MS" pitchFamily="66" charset="0"/>
              </a:rPr>
              <a:t>Perusakan akan lebih rumit jika racana juga terputus. (gb.56d)</a:t>
            </a:r>
            <a:r>
              <a:rPr lang="en-US" sz="3200">
                <a:effectLst>
                  <a:outerShdw blurRad="38100" dist="38100" dir="2700000" algn="tl">
                    <a:srgbClr val="000000"/>
                  </a:outerShdw>
                </a:effectLst>
                <a:latin typeface="Comic Sans MS" pitchFamily="66" charset="0"/>
              </a:rPr>
              <a:t>	</a:t>
            </a:r>
            <a:endParaRPr lang="en-US" sz="3200">
              <a:effectLst>
                <a:outerShdw blurRad="38100" dist="38100" dir="2700000" algn="tl">
                  <a:srgbClr val="000000"/>
                </a:outerShdw>
              </a:effectLst>
            </a:endParaRPr>
          </a:p>
        </p:txBody>
      </p:sp>
      <p:sp>
        <p:nvSpPr>
          <p:cNvPr id="75781" name="Text Box 5"/>
          <p:cNvSpPr txBox="1">
            <a:spLocks noChangeArrowheads="1"/>
          </p:cNvSpPr>
          <p:nvPr/>
        </p:nvSpPr>
        <p:spPr bwMode="auto">
          <a:xfrm>
            <a:off x="7315200" y="6392863"/>
            <a:ext cx="3810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5782" name="Text Box 6"/>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5783" name="Text Box 7"/>
          <p:cNvSpPr txBox="1">
            <a:spLocks noChangeArrowheads="1"/>
          </p:cNvSpPr>
          <p:nvPr/>
        </p:nvSpPr>
        <p:spPr bwMode="auto">
          <a:xfrm>
            <a:off x="8175625" y="6240463"/>
            <a:ext cx="18415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5784"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609600"/>
            <a:ext cx="8229600" cy="1143000"/>
          </a:xfrm>
        </p:spPr>
        <p:txBody>
          <a:bodyPr/>
          <a:lstStyle/>
          <a:p>
            <a:r>
              <a:rPr lang="en-US" sz="2800">
                <a:latin typeface="Comic Sans MS" pitchFamily="66" charset="0"/>
              </a:rPr>
              <a:t>Kelainan dlm racana</a:t>
            </a:r>
          </a:p>
        </p:txBody>
      </p:sp>
      <p:sp>
        <p:nvSpPr>
          <p:cNvPr id="76803" name="Rectangle 3"/>
          <p:cNvSpPr>
            <a:spLocks noGrp="1" noChangeArrowheads="1"/>
          </p:cNvSpPr>
          <p:nvPr>
            <p:ph type="body" idx="1"/>
          </p:nvPr>
        </p:nvSpPr>
        <p:spPr>
          <a:xfrm>
            <a:off x="457200" y="1600200"/>
            <a:ext cx="8229600" cy="4495800"/>
          </a:xfrm>
        </p:spPr>
        <p:txBody>
          <a:bodyPr/>
          <a:lstStyle/>
          <a:p>
            <a:pPr algn="just">
              <a:buFont typeface="Wingdings" pitchFamily="2" charset="2"/>
              <a:buNone/>
            </a:pPr>
            <a:r>
              <a:rPr lang="en-US" sz="2000">
                <a:latin typeface="Comic Sans MS" pitchFamily="66" charset="0"/>
              </a:rPr>
              <a:t>Racana perulangan,roncetan dan pancaran semuanya teratur.</a:t>
            </a:r>
          </a:p>
          <a:p>
            <a:pPr algn="just">
              <a:buFont typeface="Wingdings" pitchFamily="2" charset="2"/>
              <a:buNone/>
            </a:pPr>
            <a:r>
              <a:rPr lang="en-US" sz="2000">
                <a:latin typeface="Comic Sans MS" pitchFamily="66" charset="0"/>
              </a:rPr>
              <a:t>Racana kemiripan kurang teratur tetapi dlam bahas tertentu masih memiliki keteraturan.</a:t>
            </a:r>
          </a:p>
          <a:p>
            <a:pPr algn="just">
              <a:buFont typeface="Wingdings" pitchFamily="2" charset="2"/>
              <a:buNone/>
            </a:pPr>
            <a:r>
              <a:rPr lang="en-US" sz="2000">
                <a:latin typeface="Comic Sans MS" pitchFamily="66" charset="0"/>
              </a:rPr>
              <a:t>Kelainan dlm racana teratur terjadi jika bagian satu atau beberapa daerah rancangan berubah raut, ukuran, atau arahnya shg meyimpang dari tempatnya atau sama sekali menjadi tidak tersusun.</a:t>
            </a:r>
          </a:p>
          <a:p>
            <a:pPr algn="just">
              <a:buFont typeface="Wingdings" pitchFamily="2" charset="2"/>
              <a:buNone/>
            </a:pPr>
            <a:r>
              <a:rPr lang="en-US" sz="2000">
                <a:latin typeface="Comic Sans MS" pitchFamily="66" charset="0"/>
              </a:rPr>
              <a:t>Hal itu merupakan atertib tetapi racananya masih tetap tertib, terpisah dari daerah berkelainan.</a:t>
            </a:r>
          </a:p>
          <a:p>
            <a:pPr algn="just">
              <a:buFont typeface="Wingdings" pitchFamily="2" charset="2"/>
              <a:buNone/>
            </a:pPr>
            <a:r>
              <a:rPr lang="en-US" sz="2000">
                <a:latin typeface="Comic Sans MS" pitchFamily="66" charset="0"/>
              </a:rPr>
              <a:t>Jelas, gatra terkandung dlm racana spt itu. Didaerah tempat kelainan racana terjadi, gatra dpt dipengaruhi oleh satu atau beberapa cara berikut:</a:t>
            </a:r>
          </a:p>
        </p:txBody>
      </p:sp>
      <p:sp>
        <p:nvSpPr>
          <p:cNvPr id="76804" name="Rectangle 4"/>
          <p:cNvSpPr>
            <a:spLocks noChangeArrowheads="1"/>
          </p:cNvSpPr>
          <p:nvPr/>
        </p:nvSpPr>
        <p:spPr bwMode="auto">
          <a:xfrm>
            <a:off x="457200" y="4419600"/>
            <a:ext cx="8229600" cy="11430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latin typeface="Comic Sans MS" pitchFamily="66" charset="0"/>
              </a:rPr>
              <a:t>	</a:t>
            </a:r>
          </a:p>
        </p:txBody>
      </p:sp>
      <p:sp>
        <p:nvSpPr>
          <p:cNvPr id="76805" name="Text Box 5"/>
          <p:cNvSpPr txBox="1">
            <a:spLocks noChangeArrowheads="1"/>
          </p:cNvSpPr>
          <p:nvPr/>
        </p:nvSpPr>
        <p:spPr bwMode="auto">
          <a:xfrm>
            <a:off x="490538" y="5638800"/>
            <a:ext cx="8001000" cy="519113"/>
          </a:xfrm>
          <a:prstGeom prst="rect">
            <a:avLst/>
          </a:prstGeom>
          <a:noFill/>
          <a:ln w="9525">
            <a:noFill/>
            <a:miter lim="800000"/>
            <a:headEnd/>
            <a:tailEnd/>
          </a:ln>
          <a:effectLst/>
        </p:spPr>
        <p:txBody>
          <a:bodyPr>
            <a:spAutoFit/>
          </a:bodyPr>
          <a:lstStyle/>
          <a:p>
            <a:pPr algn="ctr" eaLnBrk="1" hangingPunct="1">
              <a:spcBef>
                <a:spcPct val="20000"/>
              </a:spcBef>
              <a:buClr>
                <a:schemeClr val="hlink"/>
              </a:buClr>
              <a:buFont typeface="Wingdings" pitchFamily="2" charset="2"/>
              <a:buNone/>
            </a:pPr>
            <a:r>
              <a:rPr lang="en-US" sz="2800">
                <a:effectLst>
                  <a:outerShdw blurRad="38100" dist="38100" dir="2700000" algn="tl">
                    <a:srgbClr val="000000"/>
                  </a:outerShdw>
                </a:effectLst>
                <a:latin typeface="Comic Sans MS" pitchFamily="66" charset="0"/>
              </a:rPr>
              <a:t> </a:t>
            </a:r>
            <a:endParaRPr lang="en-US" sz="2800">
              <a:latin typeface="Comic Sans MS" pitchFamily="66" charset="0"/>
            </a:endParaRPr>
          </a:p>
        </p:txBody>
      </p:sp>
      <p:sp>
        <p:nvSpPr>
          <p:cNvPr id="76806" name="Text Box 6"/>
          <p:cNvSpPr txBox="1">
            <a:spLocks noChangeArrowheads="1"/>
          </p:cNvSpPr>
          <p:nvPr/>
        </p:nvSpPr>
        <p:spPr bwMode="auto">
          <a:xfrm>
            <a:off x="82296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7" name="Text Box 7"/>
          <p:cNvSpPr txBox="1">
            <a:spLocks noChangeArrowheads="1"/>
          </p:cNvSpPr>
          <p:nvPr/>
        </p:nvSpPr>
        <p:spPr bwMode="auto">
          <a:xfrm>
            <a:off x="6705600" y="6316663"/>
            <a:ext cx="3048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8" name="Text Box 8"/>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6809" name="AutoShape 9">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
        <p:nvSpPr>
          <p:cNvPr id="76810" name="Rectangle 10"/>
          <p:cNvSpPr>
            <a:spLocks noChangeArrowheads="1"/>
          </p:cNvSpPr>
          <p:nvPr/>
        </p:nvSpPr>
        <p:spPr bwMode="auto">
          <a:xfrm>
            <a:off x="457200" y="2819400"/>
            <a:ext cx="8382000" cy="1455738"/>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sv-SE" sz="3200">
                <a:effectLst>
                  <a:outerShdw blurRad="38100" dist="38100" dir="2700000" algn="tl">
                    <a:srgbClr val="000000"/>
                  </a:outerShdw>
                </a:effectLst>
                <a:latin typeface="Comic Sans MS" pitchFamily="66"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29699" name="Rectangle 3"/>
          <p:cNvSpPr>
            <a:spLocks noGrp="1" noChangeArrowheads="1"/>
          </p:cNvSpPr>
          <p:nvPr>
            <p:ph type="body" idx="1"/>
          </p:nvPr>
        </p:nvSpPr>
        <p:spPr>
          <a:xfrm>
            <a:off x="457200" y="762000"/>
            <a:ext cx="8229600" cy="5334000"/>
          </a:xfrm>
        </p:spPr>
        <p:txBody>
          <a:bodyPr/>
          <a:lstStyle/>
          <a:p>
            <a:pPr marL="609600" indent="-609600" algn="just">
              <a:buFont typeface="Wingdings" pitchFamily="2" charset="2"/>
              <a:buAutoNum type="alphaLcPeriod"/>
            </a:pPr>
            <a:r>
              <a:rPr lang="sv-SE" sz="2400">
                <a:latin typeface="Comic Sans MS" pitchFamily="66" charset="0"/>
              </a:rPr>
              <a:t>Unsur rupa tetap tak terpengaruhi, tetapi gatra dpt dipaksa beringsut dr kedudukan atau arahnya, barangkali melintasi baian racana atau gatra yg berdekatan.</a:t>
            </a:r>
          </a:p>
          <a:p>
            <a:pPr marL="609600" indent="-609600" algn="just">
              <a:buFont typeface="Wingdings" pitchFamily="2" charset="2"/>
              <a:buAutoNum type="alphaLcPeriod"/>
            </a:pPr>
            <a:r>
              <a:rPr lang="sv-SE" sz="2400">
                <a:latin typeface="Comic Sans MS" pitchFamily="66" charset="0"/>
              </a:rPr>
              <a:t>Unsur rupa tetap tak terpengaruhi, tetapi garis racana yg  melain, yg dlm hal ini giat, mungkin memangkas beberapa bagian gatra yg tidak seluruhnya terkurung dlm bagian masing2.</a:t>
            </a:r>
          </a:p>
          <a:p>
            <a:pPr marL="609600" indent="-609600" algn="just">
              <a:buFont typeface="Wingdings" pitchFamily="2" charset="2"/>
              <a:buAutoNum type="alphaLcPeriod"/>
            </a:pPr>
            <a:r>
              <a:rPr lang="sv-SE" sz="2400">
                <a:latin typeface="Comic Sans MS" pitchFamily="66" charset="0"/>
              </a:rPr>
              <a:t>Gatra mungkin piuh spt halnya bagian strnya, tetapi pertaliannya dg bagian str tetap taat asas.</a:t>
            </a:r>
          </a:p>
          <a:p>
            <a:pPr marL="609600" indent="-609600" algn="just">
              <a:buFont typeface="Wingdings" pitchFamily="2" charset="2"/>
              <a:buAutoNum type="alphaLcPeriod"/>
            </a:pPr>
            <a:r>
              <a:rPr lang="sv-SE" sz="2400">
                <a:latin typeface="Comic Sans MS" pitchFamily="66" charset="0"/>
              </a:rPr>
              <a:t>Gatra mungkin melain sambil mempertahankan sejenis keteraturan diantara sesamanya.</a:t>
            </a:r>
          </a:p>
          <a:p>
            <a:pPr marL="609600" indent="-609600" algn="just">
              <a:buFont typeface="Wingdings" pitchFamily="2" charset="2"/>
              <a:buAutoNum type="alphaLcPeriod"/>
            </a:pPr>
            <a:r>
              <a:rPr lang="sv-SE" sz="2400">
                <a:latin typeface="Comic Sans MS" pitchFamily="66" charset="0"/>
              </a:rPr>
              <a:t>Gatra mungkin melain dg beraneka ragam.</a:t>
            </a:r>
          </a:p>
        </p:txBody>
      </p:sp>
      <p:sp>
        <p:nvSpPr>
          <p:cNvPr id="29700"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29701"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endParaRPr lang="en-US"/>
          </a:p>
        </p:txBody>
      </p:sp>
      <p:sp>
        <p:nvSpPr>
          <p:cNvPr id="114691" name="Rectangle 3"/>
          <p:cNvSpPr>
            <a:spLocks noGrp="1" noChangeArrowheads="1"/>
          </p:cNvSpPr>
          <p:nvPr>
            <p:ph type="body" idx="1"/>
          </p:nvPr>
        </p:nvSpPr>
        <p:spPr>
          <a:xfrm>
            <a:off x="457200" y="533400"/>
            <a:ext cx="8229600" cy="5562600"/>
          </a:xfrm>
        </p:spPr>
        <p:txBody>
          <a:bodyPr/>
          <a:lstStyle/>
          <a:p>
            <a:pPr>
              <a:buFont typeface="Wingdings" pitchFamily="2" charset="2"/>
              <a:buNone/>
            </a:pPr>
            <a:r>
              <a:rPr lang="en-US" sz="2400"/>
              <a:t>Kelainan gatra dpt menarik perhatian jika terjadi dg sangat jelas dlm daerah terbatas.</a:t>
            </a:r>
          </a:p>
          <a:p>
            <a:pPr>
              <a:buFont typeface="Wingdings" pitchFamily="2" charset="2"/>
              <a:buNone/>
            </a:pPr>
            <a:r>
              <a:rPr lang="en-US" sz="2400"/>
              <a:t>Sekalipun semua unsur rupa gatra tdk berubah, kelainan racana akan merentang atau memeras ruang shg musnah memikat mata (gb.57a)</a:t>
            </a:r>
          </a:p>
          <a:p>
            <a:pPr>
              <a:buFont typeface="Wingdings" pitchFamily="2" charset="2"/>
              <a:buNone/>
            </a:pPr>
            <a:r>
              <a:rPr lang="en-US" sz="2400"/>
              <a:t>Kebosanan krn keteraturan yg mutlak dpt diatasi oleh sering terjadinya bagian str melain yg tersebar, dg teratur atau tdk, diseluruh rancangan. Timbulnya keragaman ruang kosong dan kedudukan gatra yg menarik, yg mungkin mempengaruhi atau tdk mempengaruhi raut/atau ukurannya (gb.57b)</a:t>
            </a:r>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179</TotalTime>
  <Words>713</Words>
  <Application>Microsoft Office PowerPoint</Application>
  <PresentationFormat>On-screen Show (4:3)</PresentationFormat>
  <Paragraphs>62</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Textured</vt:lpstr>
      <vt:lpstr>KELAINAN</vt:lpstr>
      <vt:lpstr>Slide 2</vt:lpstr>
      <vt:lpstr>Kelainan diantara gatra </vt:lpstr>
      <vt:lpstr>Slide 4</vt:lpstr>
      <vt:lpstr>Slide 5</vt:lpstr>
      <vt:lpstr>Kelainan dlm racana</vt:lpstr>
      <vt:lpstr>Slide 7</vt:lpstr>
      <vt:lpstr>Slide 8</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FILSAFAT</dc:title>
  <dc:creator>mulyo</dc:creator>
  <cp:lastModifiedBy>univ_indonusa</cp:lastModifiedBy>
  <cp:revision>26</cp:revision>
  <dcterms:created xsi:type="dcterms:W3CDTF">2000-12-31T18:20:32Z</dcterms:created>
  <dcterms:modified xsi:type="dcterms:W3CDTF">2016-07-03T06:47:36Z</dcterms:modified>
</cp:coreProperties>
</file>