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handoutMasterIdLst>
    <p:handoutMasterId r:id="rId13"/>
  </p:handoutMasterIdLst>
  <p:sldIdLst>
    <p:sldId id="282" r:id="rId2"/>
    <p:sldId id="275" r:id="rId3"/>
    <p:sldId id="276" r:id="rId4"/>
    <p:sldId id="278" r:id="rId5"/>
    <p:sldId id="267" r:id="rId6"/>
    <p:sldId id="268" r:id="rId7"/>
    <p:sldId id="269" r:id="rId8"/>
    <p:sldId id="270" r:id="rId9"/>
    <p:sldId id="283" r:id="rId10"/>
    <p:sldId id="28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notesViewPr>
    <p:cSldViewPr>
      <p:cViewPr varScale="1">
        <p:scale>
          <a:sx n="33" d="100"/>
          <a:sy n="33" d="100"/>
        </p:scale>
        <p:origin x="-106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6477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71B1708F-141C-4959-B0D5-AF107F877D4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1D05506-E4AD-4AF0-B032-BCCCD946C48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D1467-19CF-49EB-B335-5014683E9D0F}" type="slidenum">
              <a:rPr lang="en-US"/>
              <a:pPr/>
              <a:t>2</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8B21B-85A0-4B98-8F9C-4A9460ACA4DA}" type="slidenum">
              <a:rPr lang="en-US"/>
              <a:pPr/>
              <a:t>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C8D34D-A47B-4133-857C-901B975729C1}" type="slidenum">
              <a:rPr lang="en-US"/>
              <a:pPr/>
              <a:t>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4A06D-679E-4F2F-AFAF-DEADA0F97D32}" type="slidenum">
              <a:rPr lang="en-US"/>
              <a:pPr/>
              <a:t>5</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F55ED0-90DF-4FD4-8CF4-4B5AC2D81C24}" type="slidenum">
              <a:rPr lang="en-US"/>
              <a:pPr/>
              <a:t>6</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90F94-7313-427B-A190-E5CB2E1C92C4}" type="slidenum">
              <a:rPr lang="en-US"/>
              <a:pPr/>
              <a:t>7</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B31B6-099E-4842-8E9D-45DC0E5A3419}" type="slidenum">
              <a:rPr lang="en-US"/>
              <a:pPr/>
              <a:t>8</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36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36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3668" name="Rectangle 4"/>
          <p:cNvSpPr>
            <a:spLocks noGrp="1" noChangeArrowheads="1"/>
          </p:cNvSpPr>
          <p:nvPr>
            <p:ph type="dt" sz="quarter" idx="2"/>
          </p:nvPr>
        </p:nvSpPr>
        <p:spPr/>
        <p:txBody>
          <a:bodyPr/>
          <a:lstStyle>
            <a:lvl1pPr>
              <a:defRPr/>
            </a:lvl1pPr>
          </a:lstStyle>
          <a:p>
            <a:endParaRPr lang="en-US"/>
          </a:p>
        </p:txBody>
      </p:sp>
      <p:sp>
        <p:nvSpPr>
          <p:cNvPr id="113669" name="Rectangle 5"/>
          <p:cNvSpPr>
            <a:spLocks noGrp="1" noChangeArrowheads="1"/>
          </p:cNvSpPr>
          <p:nvPr>
            <p:ph type="ftr" sz="quarter" idx="3"/>
          </p:nvPr>
        </p:nvSpPr>
        <p:spPr/>
        <p:txBody>
          <a:bodyPr/>
          <a:lstStyle>
            <a:lvl1pPr>
              <a:defRPr/>
            </a:lvl1pPr>
          </a:lstStyle>
          <a:p>
            <a:endParaRPr lang="en-US"/>
          </a:p>
        </p:txBody>
      </p:sp>
      <p:sp>
        <p:nvSpPr>
          <p:cNvPr id="113670" name="Rectangle 6"/>
          <p:cNvSpPr>
            <a:spLocks noGrp="1" noChangeArrowheads="1"/>
          </p:cNvSpPr>
          <p:nvPr>
            <p:ph type="sldNum" sz="quarter" idx="4"/>
          </p:nvPr>
        </p:nvSpPr>
        <p:spPr/>
        <p:txBody>
          <a:bodyPr/>
          <a:lstStyle>
            <a:lvl1pPr>
              <a:defRPr/>
            </a:lvl1pPr>
          </a:lstStyle>
          <a:p>
            <a:fld id="{CBC45894-B0D3-4368-BBB4-4408BA695F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1F4150-5D65-4B32-BE9E-F719A0F1CE3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300471-31AC-457A-B024-BEA825A3E55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4D0537-3213-443E-A563-6B864AAC6E1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3374E-FC7D-49F9-A116-2EC295EB002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E14CCB-3EA9-48AA-BBFE-659975AA8A1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EE5F78-A2BD-4888-984A-657558796E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DB6EE3-FF59-4774-8D8E-930EB0F34CD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47E1D13-0166-49EB-A001-98D0BD55FC4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19F643-5D3F-4752-8627-C4E89DFDF21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FFA905-866D-4732-9111-9F475C44583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3534FFB5-ACF7-4886-BBB8-658D3552BE6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3"/>
          </p:nvPr>
        </p:nvSpPr>
        <p:spPr/>
        <p:txBody>
          <a:bodyPr/>
          <a:lstStyle/>
          <a:p>
            <a:r>
              <a:rPr lang="en-US"/>
              <a:t>Revisi (Tgl) : 0 (22 Des 2007)</a:t>
            </a:r>
          </a:p>
        </p:txBody>
      </p:sp>
      <p:sp>
        <p:nvSpPr>
          <p:cNvPr id="93186" name="Rectangle 2"/>
          <p:cNvSpPr>
            <a:spLocks noGrp="1" noChangeArrowheads="1"/>
          </p:cNvSpPr>
          <p:nvPr>
            <p:ph type="ctrTitle"/>
          </p:nvPr>
        </p:nvSpPr>
        <p:spPr>
          <a:xfrm>
            <a:off x="2286000" y="1066800"/>
            <a:ext cx="5029200" cy="1676400"/>
          </a:xfrm>
        </p:spPr>
        <p:txBody>
          <a:bodyPr/>
          <a:lstStyle/>
          <a:p>
            <a:r>
              <a:rPr lang="en-US">
                <a:latin typeface="Comic Sans MS" pitchFamily="66" charset="0"/>
              </a:rPr>
              <a:t>KECENGKAHAN/KONTRAS</a:t>
            </a:r>
          </a:p>
        </p:txBody>
      </p:sp>
      <p:sp>
        <p:nvSpPr>
          <p:cNvPr id="93187" name="Rectangle 3"/>
          <p:cNvSpPr>
            <a:spLocks noChangeArrowheads="1"/>
          </p:cNvSpPr>
          <p:nvPr/>
        </p:nvSpPr>
        <p:spPr bwMode="auto">
          <a:xfrm>
            <a:off x="533400" y="2895600"/>
            <a:ext cx="7467600" cy="1600200"/>
          </a:xfrm>
          <a:prstGeom prst="rect">
            <a:avLst/>
          </a:prstGeom>
          <a:noFill/>
          <a:ln w="9525">
            <a:noFill/>
            <a:miter lim="800000"/>
            <a:headEnd/>
            <a:tailEnd/>
          </a:ln>
          <a:effectLst/>
        </p:spPr>
        <p:txBody>
          <a:bodyPr anchor="ctr"/>
          <a:lstStyle/>
          <a:p>
            <a:pPr algn="ctr" eaLnBrk="1" hangingPunct="1"/>
            <a:endParaRPr lang="en-US" sz="3200">
              <a:effectLst>
                <a:outerShdw blurRad="38100" dist="38100" dir="2700000" algn="tl">
                  <a:srgbClr val="000000"/>
                </a:outerShdw>
              </a:effectLst>
              <a:latin typeface="Comic Sans MS" pitchFamily="66" charset="0"/>
            </a:endParaRPr>
          </a:p>
        </p:txBody>
      </p:sp>
      <p:pic>
        <p:nvPicPr>
          <p:cNvPr id="93188" name="Picture 4" descr="logo_small"/>
          <p:cNvPicPr>
            <a:picLocks noChangeAspect="1" noChangeArrowheads="1"/>
          </p:cNvPicPr>
          <p:nvPr/>
        </p:nvPicPr>
        <p:blipFill>
          <a:blip r:embed="rId2" cstate="print"/>
          <a:srcRect/>
          <a:stretch>
            <a:fillRect/>
          </a:stretch>
        </p:blipFill>
        <p:spPr bwMode="auto">
          <a:xfrm>
            <a:off x="914400" y="1219200"/>
            <a:ext cx="1079500" cy="1295400"/>
          </a:xfrm>
          <a:prstGeom prst="rect">
            <a:avLst/>
          </a:prstGeom>
          <a:noFill/>
        </p:spPr>
      </p:pic>
      <p:pic>
        <p:nvPicPr>
          <p:cNvPr id="93189" name="Picture 5"/>
          <p:cNvPicPr>
            <a:picLocks noChangeAspect="1" noChangeArrowheads="1"/>
          </p:cNvPicPr>
          <p:nvPr/>
        </p:nvPicPr>
        <p:blipFill>
          <a:blip r:embed="rId3" cstate="print"/>
          <a:srcRect/>
          <a:stretch>
            <a:fillRect/>
          </a:stretch>
        </p:blipFill>
        <p:spPr bwMode="auto">
          <a:xfrm>
            <a:off x="7010400" y="4953000"/>
            <a:ext cx="1143000" cy="94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en-US"/>
          </a:p>
        </p:txBody>
      </p:sp>
      <p:sp>
        <p:nvSpPr>
          <p:cNvPr id="115715" name="Rectangle 3"/>
          <p:cNvSpPr>
            <a:spLocks noGrp="1" noChangeArrowheads="1"/>
          </p:cNvSpPr>
          <p:nvPr>
            <p:ph type="body" idx="1"/>
          </p:nvPr>
        </p:nvSpPr>
        <p:spPr>
          <a:xfrm>
            <a:off x="457200" y="533400"/>
            <a:ext cx="8229600" cy="5562600"/>
          </a:xfrm>
        </p:spPr>
        <p:txBody>
          <a:bodyPr/>
          <a:lstStyle/>
          <a:p>
            <a:pPr>
              <a:lnSpc>
                <a:spcPct val="90000"/>
              </a:lnSpc>
              <a:buFont typeface="Wingdings" pitchFamily="2" charset="2"/>
              <a:buNone/>
            </a:pPr>
            <a:r>
              <a:rPr lang="en-US" sz="2400"/>
              <a:t>2. Ketegasan gatra terkecil: keseragaman gatra terbesar tdk perlu membuat gatra terkecil dilupakan. Sebaliknya gatra terkecil sering menjadi tegas dan menuntut banyak perhatian. Hal itu spt suatu kelainan, yg lebih mudah terlihat.</a:t>
            </a:r>
          </a:p>
          <a:p>
            <a:pPr>
              <a:lnSpc>
                <a:spcPct val="90000"/>
              </a:lnSpc>
              <a:buFont typeface="Wingdings" pitchFamily="2" charset="2"/>
              <a:buNone/>
            </a:pPr>
            <a:endParaRPr lang="en-US" sz="2400"/>
          </a:p>
          <a:p>
            <a:pPr>
              <a:lnSpc>
                <a:spcPct val="90000"/>
              </a:lnSpc>
              <a:buFont typeface="Wingdings" pitchFamily="2" charset="2"/>
              <a:buNone/>
            </a:pPr>
            <a:r>
              <a:rPr lang="en-US" sz="2400"/>
              <a:t>Keseragaman gatra terbesar dan ketegasan gatra terkecil biasanya bekerja sama dlm racana kecengkahan.</a:t>
            </a:r>
          </a:p>
          <a:p>
            <a:pPr>
              <a:lnSpc>
                <a:spcPct val="90000"/>
              </a:lnSpc>
              <a:buFont typeface="Wingdings" pitchFamily="2" charset="2"/>
              <a:buNone/>
            </a:pPr>
            <a:r>
              <a:rPr lang="en-US" sz="2400"/>
              <a:t>Sekalipun hanya ada1 jenis gatra dlm sebuah rancangan, berbagai unsur pertalian dpt digarap utk menciptakan keseragaman dan ketegasan.</a:t>
            </a:r>
          </a:p>
          <a:p>
            <a:pPr>
              <a:lnSpc>
                <a:spcPct val="90000"/>
              </a:lnSpc>
              <a:buFont typeface="Wingdings" pitchFamily="2" charset="2"/>
              <a:buNone/>
            </a:pPr>
            <a:r>
              <a:rPr lang="en-US" sz="2400"/>
              <a:t>Keseragaman gatra terbesar spt bobot yg besar, lbh dekat pd titik tumpu, dan ketegasan gatra terkecil spt bobot yg kecil, terletak jauh dr titik tumpu, keduanya menghasilkan keseimbangan yg dilukiskan pd gb 61b.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1813" y="412750"/>
            <a:ext cx="8002587" cy="1193800"/>
          </a:xfrm>
        </p:spPr>
        <p:txBody>
          <a:bodyPr/>
          <a:lstStyle/>
          <a:p>
            <a:endParaRPr lang="en-US">
              <a:latin typeface="Comic Sans MS" pitchFamily="66" charset="0"/>
            </a:endParaRPr>
          </a:p>
        </p:txBody>
      </p:sp>
      <p:sp>
        <p:nvSpPr>
          <p:cNvPr id="73731" name="Rectangle 3"/>
          <p:cNvSpPr>
            <a:spLocks noGrp="1" noChangeArrowheads="1"/>
          </p:cNvSpPr>
          <p:nvPr>
            <p:ph type="body" idx="1"/>
          </p:nvPr>
        </p:nvSpPr>
        <p:spPr>
          <a:xfrm>
            <a:off x="304800" y="2057400"/>
            <a:ext cx="8382000" cy="4191000"/>
          </a:xfrm>
        </p:spPr>
        <p:txBody>
          <a:bodyPr/>
          <a:lstStyle/>
          <a:p>
            <a:pPr>
              <a:buFont typeface="Wingdings" pitchFamily="2" charset="2"/>
              <a:buNone/>
            </a:pPr>
            <a:r>
              <a:rPr lang="en-US" sz="2400">
                <a:latin typeface="Comic Sans MS" pitchFamily="66" charset="0"/>
              </a:rPr>
              <a:t>Kecengkahan atau kontras terjadi setiap waktu walaupun kehadirannya mungkin diabaikan.</a:t>
            </a:r>
          </a:p>
          <a:p>
            <a:pPr>
              <a:buFont typeface="Wingdings" pitchFamily="2" charset="2"/>
              <a:buNone/>
            </a:pPr>
            <a:r>
              <a:rPr lang="en-US" sz="2400">
                <a:latin typeface="Comic Sans MS" pitchFamily="66" charset="0"/>
              </a:rPr>
              <a:t>Contoh: sepotong garis lurus yg bertemu dg garis lengkung, bentuk yg lebih besar drpd bentuk yg lain, pd arah tegak yg berdampingan dg arah datar.</a:t>
            </a:r>
          </a:p>
          <a:p>
            <a:pPr>
              <a:buFont typeface="Wingdings" pitchFamily="2" charset="2"/>
              <a:buNone/>
            </a:pPr>
            <a:r>
              <a:rPr lang="en-US" sz="2400">
                <a:latin typeface="Comic Sans MS" pitchFamily="66" charset="0"/>
              </a:rPr>
              <a:t>Kecengkahan adalah perbandingan yg membuat perbedaan menjadi jelas.</a:t>
            </a:r>
          </a:p>
          <a:p>
            <a:pPr>
              <a:buFont typeface="Wingdings" pitchFamily="2" charset="2"/>
              <a:buNone/>
            </a:pPr>
            <a:endParaRPr lang="en-US" sz="2400">
              <a:latin typeface="Comic Sans MS" pitchFamily="66" charset="0"/>
            </a:endParaRPr>
          </a:p>
        </p:txBody>
      </p:sp>
      <p:sp>
        <p:nvSpPr>
          <p:cNvPr id="73732" name="Text Box 4"/>
          <p:cNvSpPr txBox="1">
            <a:spLocks noChangeArrowheads="1"/>
          </p:cNvSpPr>
          <p:nvPr/>
        </p:nvSpPr>
        <p:spPr bwMode="auto">
          <a:xfrm>
            <a:off x="457200" y="6400800"/>
            <a:ext cx="3048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3" name="Text Box 5"/>
          <p:cNvSpPr txBox="1">
            <a:spLocks noChangeArrowheads="1"/>
          </p:cNvSpPr>
          <p:nvPr/>
        </p:nvSpPr>
        <p:spPr bwMode="auto">
          <a:xfrm>
            <a:off x="1066800" y="62484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4" name="Text Box 6"/>
          <p:cNvSpPr txBox="1">
            <a:spLocks noChangeArrowheads="1"/>
          </p:cNvSpPr>
          <p:nvPr/>
        </p:nvSpPr>
        <p:spPr bwMode="auto">
          <a:xfrm>
            <a:off x="64770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3735" name="Text Box 7"/>
          <p:cNvSpPr txBox="1">
            <a:spLocks noChangeArrowheads="1"/>
          </p:cNvSpPr>
          <p:nvPr/>
        </p:nvSpPr>
        <p:spPr bwMode="auto">
          <a:xfrm>
            <a:off x="84582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6"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838200"/>
            <a:ext cx="8229600" cy="914400"/>
          </a:xfrm>
        </p:spPr>
        <p:txBody>
          <a:bodyPr/>
          <a:lstStyle/>
          <a:p>
            <a:r>
              <a:rPr lang="en-US" sz="2800">
                <a:latin typeface="Comic Sans MS" pitchFamily="66" charset="0"/>
              </a:rPr>
              <a:t>Kecengkahan, keteraturan dan kelainan</a:t>
            </a:r>
          </a:p>
        </p:txBody>
      </p:sp>
      <p:sp>
        <p:nvSpPr>
          <p:cNvPr id="74755" name="Rectangle 3"/>
          <p:cNvSpPr>
            <a:spLocks noGrp="1" noChangeArrowheads="1"/>
          </p:cNvSpPr>
          <p:nvPr>
            <p:ph type="body" idx="1"/>
          </p:nvPr>
        </p:nvSpPr>
        <p:spPr>
          <a:xfrm>
            <a:off x="457200" y="2209800"/>
            <a:ext cx="8229600" cy="2362200"/>
          </a:xfrm>
        </p:spPr>
        <p:txBody>
          <a:bodyPr/>
          <a:lstStyle/>
          <a:p>
            <a:pPr>
              <a:buFont typeface="Wingdings" pitchFamily="2" charset="2"/>
              <a:buNone/>
            </a:pPr>
            <a:r>
              <a:rPr lang="en-US" sz="2400">
                <a:latin typeface="Comic Sans MS" pitchFamily="66" charset="0"/>
              </a:rPr>
              <a:t>Kelainan ada dlm keteraturan sbg unsur yg teratur</a:t>
            </a:r>
          </a:p>
          <a:p>
            <a:pPr>
              <a:buFont typeface="Wingdings" pitchFamily="2" charset="2"/>
              <a:buNone/>
            </a:pPr>
            <a:r>
              <a:rPr lang="en-US" sz="2400">
                <a:latin typeface="Comic Sans MS" pitchFamily="66" charset="0"/>
              </a:rPr>
              <a:t>Diantara kelainan dan keteraturan terdpt kecengkahan krn keteraturan mematuhi adat, sedangkan kelainan menolaknya, tetapi kecengkahan terdpt juga dlm keteraturan itu sendiri.</a:t>
            </a:r>
          </a:p>
          <a:p>
            <a:pPr>
              <a:buFont typeface="Wingdings" pitchFamily="2" charset="2"/>
              <a:buNone/>
            </a:pPr>
            <a:endParaRPr lang="en-US" sz="2400">
              <a:latin typeface="Comic Sans MS" pitchFamily="66" charset="0"/>
            </a:endParaRPr>
          </a:p>
        </p:txBody>
      </p:sp>
      <p:sp>
        <p:nvSpPr>
          <p:cNvPr id="74756" name="Text Box 4"/>
          <p:cNvSpPr txBox="1">
            <a:spLocks noChangeArrowheads="1"/>
          </p:cNvSpPr>
          <p:nvPr/>
        </p:nvSpPr>
        <p:spPr bwMode="auto">
          <a:xfrm>
            <a:off x="609600" y="6172200"/>
            <a:ext cx="381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7" name="Text Box 5"/>
          <p:cNvSpPr txBox="1">
            <a:spLocks noChangeArrowheads="1"/>
          </p:cNvSpPr>
          <p:nvPr/>
        </p:nvSpPr>
        <p:spPr bwMode="auto">
          <a:xfrm>
            <a:off x="1066800" y="63166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8" name="Text Box 6"/>
          <p:cNvSpPr txBox="1">
            <a:spLocks noChangeArrowheads="1"/>
          </p:cNvSpPr>
          <p:nvPr/>
        </p:nvSpPr>
        <p:spPr bwMode="auto">
          <a:xfrm>
            <a:off x="649605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4759" name="Text Box 7"/>
          <p:cNvSpPr txBox="1">
            <a:spLocks noChangeArrowheads="1"/>
          </p:cNvSpPr>
          <p:nvPr/>
        </p:nvSpPr>
        <p:spPr bwMode="auto">
          <a:xfrm>
            <a:off x="8001000" y="6172200"/>
            <a:ext cx="609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60"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09600"/>
            <a:ext cx="8229600" cy="1143000"/>
          </a:xfrm>
        </p:spPr>
        <p:txBody>
          <a:bodyPr/>
          <a:lstStyle/>
          <a:p>
            <a:r>
              <a:rPr lang="en-US" sz="2800">
                <a:latin typeface="Comic Sans MS" pitchFamily="66" charset="0"/>
              </a:rPr>
              <a:t>Kecengkahan unsur rupa dan pertalian</a:t>
            </a:r>
          </a:p>
        </p:txBody>
      </p:sp>
      <p:sp>
        <p:nvSpPr>
          <p:cNvPr id="76803" name="Rectangle 3"/>
          <p:cNvSpPr>
            <a:spLocks noGrp="1" noChangeArrowheads="1"/>
          </p:cNvSpPr>
          <p:nvPr>
            <p:ph type="body" idx="1"/>
          </p:nvPr>
        </p:nvSpPr>
        <p:spPr>
          <a:xfrm>
            <a:off x="457200" y="1981200"/>
            <a:ext cx="8229600" cy="3733800"/>
          </a:xfrm>
        </p:spPr>
        <p:txBody>
          <a:bodyPr/>
          <a:lstStyle/>
          <a:p>
            <a:pPr marL="609600" indent="-609600" algn="just">
              <a:buFont typeface="Wingdings" pitchFamily="2" charset="2"/>
              <a:buNone/>
            </a:pPr>
            <a:r>
              <a:rPr lang="en-US" sz="2000">
                <a:latin typeface="Comic Sans MS" pitchFamily="66" charset="0"/>
              </a:rPr>
              <a:t>Penggunaan kecengkahan dlm kaitannya dg unsur rupa dan pertalian:</a:t>
            </a:r>
          </a:p>
          <a:p>
            <a:pPr marL="609600" indent="-609600" algn="just">
              <a:buFont typeface="Wingdings" pitchFamily="2" charset="2"/>
              <a:buAutoNum type="alphaLcPeriod"/>
            </a:pPr>
            <a:r>
              <a:rPr lang="en-US" sz="2000">
                <a:latin typeface="Comic Sans MS" pitchFamily="66" charset="0"/>
              </a:rPr>
              <a:t>Kecengkahan raut (gb.59a)</a:t>
            </a:r>
          </a:p>
          <a:p>
            <a:pPr marL="609600" indent="-609600" algn="just">
              <a:buFont typeface="Wingdings" pitchFamily="2" charset="2"/>
              <a:buAutoNum type="alphaLcPeriod"/>
            </a:pPr>
            <a:r>
              <a:rPr lang="en-US" sz="2000">
                <a:latin typeface="Comic Sans MS" pitchFamily="66" charset="0"/>
              </a:rPr>
              <a:t>Kecengkahan ukuran (gb.59b)</a:t>
            </a:r>
          </a:p>
          <a:p>
            <a:pPr marL="609600" indent="-609600" algn="just">
              <a:buFont typeface="Wingdings" pitchFamily="2" charset="2"/>
              <a:buAutoNum type="alphaLcPeriod"/>
            </a:pPr>
            <a:r>
              <a:rPr lang="en-US" sz="2000">
                <a:latin typeface="Comic Sans MS" pitchFamily="66" charset="0"/>
              </a:rPr>
              <a:t>Kecengkahan warna (gb.59c)</a:t>
            </a:r>
          </a:p>
          <a:p>
            <a:pPr marL="609600" indent="-609600" algn="just">
              <a:buFont typeface="Wingdings" pitchFamily="2" charset="2"/>
              <a:buAutoNum type="alphaLcPeriod"/>
            </a:pPr>
            <a:r>
              <a:rPr lang="en-US" sz="2000">
                <a:latin typeface="Comic Sans MS" pitchFamily="66" charset="0"/>
              </a:rPr>
              <a:t>Kecengkahan barik (gb.59d)</a:t>
            </a:r>
          </a:p>
          <a:p>
            <a:pPr marL="609600" indent="-609600" algn="just">
              <a:buFont typeface="Wingdings" pitchFamily="2" charset="2"/>
              <a:buAutoNum type="alphaLcPeriod"/>
            </a:pPr>
            <a:r>
              <a:rPr lang="en-US" sz="2000">
                <a:latin typeface="Comic Sans MS" pitchFamily="66" charset="0"/>
              </a:rPr>
              <a:t>Kecengkahan arah (gb.59e)</a:t>
            </a:r>
          </a:p>
          <a:p>
            <a:pPr marL="609600" indent="-609600" algn="just">
              <a:buFont typeface="Wingdings" pitchFamily="2" charset="2"/>
              <a:buAutoNum type="alphaLcPeriod"/>
            </a:pPr>
            <a:r>
              <a:rPr lang="en-US" sz="2000">
                <a:latin typeface="Comic Sans MS" pitchFamily="66" charset="0"/>
              </a:rPr>
              <a:t>Kecengkahan kedudukan (gb.59f)</a:t>
            </a:r>
          </a:p>
          <a:p>
            <a:pPr marL="609600" indent="-609600" algn="just">
              <a:buFont typeface="Wingdings" pitchFamily="2" charset="2"/>
              <a:buAutoNum type="alphaLcPeriod"/>
            </a:pPr>
            <a:r>
              <a:rPr lang="en-US" sz="2000">
                <a:latin typeface="Comic Sans MS" pitchFamily="66" charset="0"/>
              </a:rPr>
              <a:t>Kecengkahan ruang (gb.59g)</a:t>
            </a:r>
          </a:p>
          <a:p>
            <a:pPr marL="609600" indent="-609600" algn="just">
              <a:buFont typeface="Wingdings" pitchFamily="2" charset="2"/>
              <a:buAutoNum type="alphaLcPeriod"/>
            </a:pPr>
            <a:r>
              <a:rPr lang="en-US" sz="2000">
                <a:latin typeface="Comic Sans MS" pitchFamily="66" charset="0"/>
              </a:rPr>
              <a:t>Kecengkahan gaya berat (gb.59h)</a:t>
            </a:r>
          </a:p>
        </p:txBody>
      </p:sp>
      <p:sp>
        <p:nvSpPr>
          <p:cNvPr id="76804" name="Rectangle 4"/>
          <p:cNvSpPr>
            <a:spLocks noChangeArrowheads="1"/>
          </p:cNvSpPr>
          <p:nvPr/>
        </p:nvSpPr>
        <p:spPr bwMode="auto">
          <a:xfrm>
            <a:off x="457200" y="4419600"/>
            <a:ext cx="8229600" cy="11430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endParaRPr lang="en-US" sz="3200">
              <a:effectLst>
                <a:outerShdw blurRad="38100" dist="38100" dir="2700000" algn="tl">
                  <a:srgbClr val="000000"/>
                </a:outerShdw>
              </a:effectLst>
              <a:latin typeface="Comic Sans MS" pitchFamily="66" charset="0"/>
            </a:endParaRPr>
          </a:p>
        </p:txBody>
      </p:sp>
      <p:sp>
        <p:nvSpPr>
          <p:cNvPr id="76805" name="Text Box 5"/>
          <p:cNvSpPr txBox="1">
            <a:spLocks noChangeArrowheads="1"/>
          </p:cNvSpPr>
          <p:nvPr/>
        </p:nvSpPr>
        <p:spPr bwMode="auto">
          <a:xfrm>
            <a:off x="490538" y="5638800"/>
            <a:ext cx="8001000" cy="519113"/>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None/>
            </a:pPr>
            <a:r>
              <a:rPr lang="en-US" sz="2800">
                <a:effectLst>
                  <a:outerShdw blurRad="38100" dist="38100" dir="2700000" algn="tl">
                    <a:srgbClr val="000000"/>
                  </a:outerShdw>
                </a:effectLst>
                <a:latin typeface="Comic Sans MS" pitchFamily="66" charset="0"/>
              </a:rPr>
              <a:t> </a:t>
            </a:r>
            <a:endParaRPr lang="en-US" sz="2800">
              <a:latin typeface="Comic Sans MS" pitchFamily="66" charset="0"/>
            </a:endParaRPr>
          </a:p>
        </p:txBody>
      </p:sp>
      <p:sp>
        <p:nvSpPr>
          <p:cNvPr id="76806" name="Text Box 6"/>
          <p:cNvSpPr txBox="1">
            <a:spLocks noChangeArrowheads="1"/>
          </p:cNvSpPr>
          <p:nvPr/>
        </p:nvSpPr>
        <p:spPr bwMode="auto">
          <a:xfrm>
            <a:off x="82296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7" name="Text Box 7"/>
          <p:cNvSpPr txBox="1">
            <a:spLocks noChangeArrowheads="1"/>
          </p:cNvSpPr>
          <p:nvPr/>
        </p:nvSpPr>
        <p:spPr bwMode="auto">
          <a:xfrm>
            <a:off x="6705600" y="6316663"/>
            <a:ext cx="3048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8" name="Text Box 8"/>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6809" name="AutoShape 9">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
        <p:nvSpPr>
          <p:cNvPr id="76810" name="Rectangle 10"/>
          <p:cNvSpPr>
            <a:spLocks noChangeArrowheads="1"/>
          </p:cNvSpPr>
          <p:nvPr/>
        </p:nvSpPr>
        <p:spPr bwMode="auto">
          <a:xfrm>
            <a:off x="457200" y="2819400"/>
            <a:ext cx="8382000" cy="1455738"/>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sv-SE"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8675" name="Rectangle 3"/>
          <p:cNvSpPr>
            <a:spLocks noGrp="1" noChangeArrowheads="1"/>
          </p:cNvSpPr>
          <p:nvPr>
            <p:ph type="body" idx="1"/>
          </p:nvPr>
        </p:nvSpPr>
        <p:spPr>
          <a:xfrm>
            <a:off x="457200" y="2327275"/>
            <a:ext cx="8229600" cy="3768725"/>
          </a:xfrm>
        </p:spPr>
        <p:txBody>
          <a:bodyPr/>
          <a:lstStyle/>
          <a:p>
            <a:pPr marL="609600" indent="-609600" algn="just">
              <a:buFont typeface="Wingdings" pitchFamily="2" charset="2"/>
              <a:buNone/>
            </a:pPr>
            <a:r>
              <a:rPr lang="sv-SE" sz="2400">
                <a:latin typeface="Comic Sans MS" pitchFamily="66" charset="0"/>
              </a:rPr>
              <a:t>Satu2 bentuk gatra sudah biasa mengandung unsur yg cengkah hingga tampak lebih menarik.</a:t>
            </a:r>
          </a:p>
          <a:p>
            <a:pPr marL="609600" indent="-609600" algn="just">
              <a:buFont typeface="Wingdings" pitchFamily="2" charset="2"/>
              <a:buNone/>
            </a:pPr>
            <a:r>
              <a:rPr lang="sv-SE" sz="2400">
                <a:latin typeface="Comic Sans MS" pitchFamily="66" charset="0"/>
              </a:rPr>
              <a:t>Untuk mempertajam kesadaran akan kecengkahan dlm bentuk, kita akan mengambil 4 btk :</a:t>
            </a:r>
          </a:p>
          <a:p>
            <a:pPr marL="609600" indent="-609600" algn="just">
              <a:buFont typeface="Wingdings" pitchFamily="2" charset="2"/>
              <a:buAutoNum type="alphaLcPeriod"/>
            </a:pPr>
            <a:r>
              <a:rPr lang="sv-SE" sz="2400">
                <a:latin typeface="Comic Sans MS" pitchFamily="66" charset="0"/>
              </a:rPr>
              <a:t>Gb.60a</a:t>
            </a:r>
          </a:p>
          <a:p>
            <a:pPr marL="609600" indent="-609600" algn="just">
              <a:buFont typeface="Wingdings" pitchFamily="2" charset="2"/>
              <a:buAutoNum type="alphaLcPeriod"/>
            </a:pPr>
            <a:r>
              <a:rPr lang="sv-SE" sz="2400">
                <a:latin typeface="Comic Sans MS" pitchFamily="66" charset="0"/>
              </a:rPr>
              <a:t>Gb.60b</a:t>
            </a:r>
          </a:p>
          <a:p>
            <a:pPr marL="609600" indent="-609600" algn="just">
              <a:buFont typeface="Wingdings" pitchFamily="2" charset="2"/>
              <a:buAutoNum type="alphaLcPeriod"/>
            </a:pPr>
            <a:r>
              <a:rPr lang="sv-SE" sz="2400">
                <a:latin typeface="Comic Sans MS" pitchFamily="66" charset="0"/>
              </a:rPr>
              <a:t>Gb.60c</a:t>
            </a:r>
          </a:p>
          <a:p>
            <a:pPr marL="609600" indent="-609600" algn="just">
              <a:buFont typeface="Wingdings" pitchFamily="2" charset="2"/>
              <a:buAutoNum type="alphaLcPeriod"/>
            </a:pPr>
            <a:r>
              <a:rPr lang="sv-SE" sz="2400">
                <a:latin typeface="Comic Sans MS" pitchFamily="66" charset="0"/>
              </a:rPr>
              <a:t>Gb.60d </a:t>
            </a:r>
          </a:p>
        </p:txBody>
      </p:sp>
      <p:sp>
        <p:nvSpPr>
          <p:cNvPr id="28676"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8677"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84200"/>
            <a:ext cx="8077200" cy="1095375"/>
          </a:xfrm>
        </p:spPr>
        <p:txBody>
          <a:bodyPr/>
          <a:lstStyle/>
          <a:p>
            <a:r>
              <a:rPr lang="en-US" sz="2800">
                <a:latin typeface="Comic Sans MS" pitchFamily="66" charset="0"/>
              </a:rPr>
              <a:t>Racana Kecengkahan</a:t>
            </a:r>
          </a:p>
        </p:txBody>
      </p:sp>
      <p:sp>
        <p:nvSpPr>
          <p:cNvPr id="29699" name="Rectangle 3"/>
          <p:cNvSpPr>
            <a:spLocks noGrp="1" noChangeArrowheads="1"/>
          </p:cNvSpPr>
          <p:nvPr>
            <p:ph type="body" idx="1"/>
          </p:nvPr>
        </p:nvSpPr>
        <p:spPr>
          <a:xfrm>
            <a:off x="457200" y="1676400"/>
            <a:ext cx="8229600" cy="4419600"/>
          </a:xfrm>
        </p:spPr>
        <p:txBody>
          <a:bodyPr/>
          <a:lstStyle/>
          <a:p>
            <a:pPr algn="just">
              <a:buFont typeface="Wingdings" pitchFamily="2" charset="2"/>
              <a:buNone/>
            </a:pPr>
            <a:r>
              <a:rPr lang="sv-SE" sz="2400">
                <a:latin typeface="Comic Sans MS" pitchFamily="66" charset="0"/>
              </a:rPr>
              <a:t>Dg mencengkahkan unsur pertalian dpt dibentuk racana kecengkahan.</a:t>
            </a:r>
          </a:p>
          <a:p>
            <a:pPr algn="just">
              <a:buFont typeface="Wingdings" pitchFamily="2" charset="2"/>
              <a:buNone/>
            </a:pPr>
            <a:r>
              <a:rPr lang="sv-SE" sz="2400">
                <a:latin typeface="Comic Sans MS" pitchFamily="66" charset="0"/>
              </a:rPr>
              <a:t>Racana spt itu atertib krn sangat mengesampingkan keberaturan yg ketat.</a:t>
            </a:r>
          </a:p>
          <a:p>
            <a:pPr algn="just">
              <a:buFont typeface="Wingdings" pitchFamily="2" charset="2"/>
              <a:buNone/>
            </a:pPr>
            <a:r>
              <a:rPr lang="sv-SE" sz="2400">
                <a:latin typeface="Comic Sans MS" pitchFamily="66" charset="0"/>
              </a:rPr>
              <a:t>Racana atertib tdk memiliki garis racana dan kedudukan gatranya bebas.</a:t>
            </a:r>
          </a:p>
          <a:p>
            <a:pPr algn="just">
              <a:buFont typeface="Wingdings" pitchFamily="2" charset="2"/>
              <a:buNone/>
            </a:pPr>
            <a:r>
              <a:rPr lang="sv-SE" sz="2400">
                <a:latin typeface="Comic Sans MS" pitchFamily="66" charset="0"/>
              </a:rPr>
              <a:t>Pd kedua hal itu keseimbangan hrs tetap ada tetapi jenisnya berbeda.</a:t>
            </a:r>
          </a:p>
          <a:p>
            <a:pPr algn="just">
              <a:buFont typeface="Wingdings" pitchFamily="2" charset="2"/>
              <a:buNone/>
            </a:pPr>
            <a:r>
              <a:rPr lang="sv-SE" sz="2400">
                <a:latin typeface="Comic Sans MS" pitchFamily="66" charset="0"/>
              </a:rPr>
              <a:t>Utk menjelaskannya, keseimbangan pd racana tertib sama spt keadaan 2 bobot yg sama, yg ditempatkan pd jarak yg sama dr titik tumpu (gb.61a)</a:t>
            </a:r>
          </a:p>
        </p:txBody>
      </p:sp>
      <p:sp>
        <p:nvSpPr>
          <p:cNvPr id="29700"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9701"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84200"/>
            <a:ext cx="8077200" cy="863600"/>
          </a:xfrm>
        </p:spPr>
        <p:txBody>
          <a:bodyPr/>
          <a:lstStyle/>
          <a:p>
            <a:endParaRPr lang="en-US" sz="2800">
              <a:latin typeface="Comic Sans MS" pitchFamily="66" charset="0"/>
            </a:endParaRPr>
          </a:p>
        </p:txBody>
      </p:sp>
      <p:sp>
        <p:nvSpPr>
          <p:cNvPr id="67587" name="Rectangle 3"/>
          <p:cNvSpPr>
            <a:spLocks noGrp="1" noChangeArrowheads="1"/>
          </p:cNvSpPr>
          <p:nvPr>
            <p:ph type="body" idx="1"/>
          </p:nvPr>
        </p:nvSpPr>
        <p:spPr>
          <a:xfrm>
            <a:off x="457200" y="762000"/>
            <a:ext cx="8229600" cy="5334000"/>
          </a:xfrm>
        </p:spPr>
        <p:txBody>
          <a:bodyPr/>
          <a:lstStyle/>
          <a:p>
            <a:pPr algn="just">
              <a:buFont typeface="Wingdings" pitchFamily="2" charset="2"/>
              <a:buNone/>
            </a:pPr>
            <a:r>
              <a:rPr lang="sv-SE" sz="2400">
                <a:latin typeface="Comic Sans MS" pitchFamily="66" charset="0"/>
              </a:rPr>
              <a:t>Keseimbangan pd racana atertib sama spt keadaan 2 bobot yg tak sama, yg ditempatkan pd jarak yg tak sama dr titik tumpu yaitu bobot yg lebih ringan lebih jauh dan yg lebih berat lbh dekat, dg penempatan yg cermat (gb.61b)</a:t>
            </a:r>
          </a:p>
          <a:p>
            <a:pPr algn="just">
              <a:buFont typeface="Wingdings" pitchFamily="2" charset="2"/>
              <a:buNone/>
            </a:pPr>
            <a:r>
              <a:rPr lang="sv-SE" sz="2400">
                <a:latin typeface="Comic Sans MS" pitchFamily="66" charset="0"/>
              </a:rPr>
              <a:t>Pd racana kecengkahan, raut dan ukuran gatra jarang berulang, tetapi memiliki pertalian kemiripan yg longgar.</a:t>
            </a:r>
          </a:p>
          <a:p>
            <a:pPr algn="just">
              <a:buFont typeface="Wingdings" pitchFamily="2" charset="2"/>
              <a:buNone/>
            </a:pPr>
            <a:r>
              <a:rPr lang="sv-SE" sz="2400">
                <a:latin typeface="Comic Sans MS" pitchFamily="66" charset="0"/>
              </a:rPr>
              <a:t>Jenis gatra dpt lebih dr 1 tetapi biasanya ada 1 yg menonjol.</a:t>
            </a:r>
          </a:p>
          <a:p>
            <a:pPr algn="just">
              <a:buFont typeface="Wingdings" pitchFamily="2" charset="2"/>
              <a:buNone/>
            </a:pPr>
            <a:r>
              <a:rPr lang="sv-SE" sz="2400">
                <a:latin typeface="Comic Sans MS" pitchFamily="66" charset="0"/>
              </a:rPr>
              <a:t>Diantara 2 jenis gatra atau lebih mungkin terdapat kecengkahan raut, ukuran dan / atau warna.</a:t>
            </a:r>
          </a:p>
          <a:p>
            <a:pPr algn="just">
              <a:buFont typeface="Wingdings" pitchFamily="2" charset="2"/>
              <a:buNone/>
            </a:pPr>
            <a:r>
              <a:rPr lang="sv-SE" sz="2400">
                <a:latin typeface="Comic Sans MS" pitchFamily="66" charset="0"/>
              </a:rPr>
              <a:t>Pd susunan racana kecengkahan tdk ada aturan yg tentu.</a:t>
            </a:r>
          </a:p>
        </p:txBody>
      </p:sp>
      <p:sp>
        <p:nvSpPr>
          <p:cNvPr id="67588"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7589"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68611" name="Rectangle 3"/>
          <p:cNvSpPr>
            <a:spLocks noGrp="1" noChangeArrowheads="1"/>
          </p:cNvSpPr>
          <p:nvPr>
            <p:ph type="body" idx="1"/>
          </p:nvPr>
        </p:nvSpPr>
        <p:spPr>
          <a:xfrm>
            <a:off x="457200" y="1524000"/>
            <a:ext cx="8229600" cy="4572000"/>
          </a:xfrm>
        </p:spPr>
        <p:txBody>
          <a:bodyPr/>
          <a:lstStyle/>
          <a:p>
            <a:pPr marL="609600" indent="-609600" algn="just">
              <a:buFont typeface="Wingdings" pitchFamily="2" charset="2"/>
              <a:buNone/>
            </a:pPr>
            <a:r>
              <a:rPr lang="sv-SE" sz="2400">
                <a:latin typeface="Comic Sans MS" pitchFamily="66" charset="0"/>
              </a:rPr>
              <a:t>Raut dan ukuran gatra disesuaikan dg keperluan.</a:t>
            </a:r>
          </a:p>
          <a:p>
            <a:pPr marL="609600" indent="-609600" algn="just">
              <a:buFont typeface="Wingdings" pitchFamily="2" charset="2"/>
              <a:buNone/>
            </a:pPr>
            <a:r>
              <a:rPr lang="sv-SE" sz="2400">
                <a:latin typeface="Comic Sans MS" pitchFamily="66" charset="0"/>
              </a:rPr>
              <a:t>Keserupaan dicari tdk hanya diantara unsur rupa, tetapi juga diantara unsur pertalian utk memelihara kesatuan; sekali2 terdpt kecengkahan yg membangkitkan rupa.</a:t>
            </a:r>
          </a:p>
          <a:p>
            <a:pPr marL="609600" indent="-609600" algn="just">
              <a:buFont typeface="Wingdings" pitchFamily="2" charset="2"/>
              <a:buNone/>
            </a:pPr>
            <a:r>
              <a:rPr lang="sv-SE" sz="2400">
                <a:latin typeface="Comic Sans MS" pitchFamily="66" charset="0"/>
              </a:rPr>
              <a:t>Cara unsur pertalian diolah dlm racana kecengkahan</a:t>
            </a:r>
          </a:p>
          <a:p>
            <a:pPr marL="609600" indent="-609600" algn="just">
              <a:buFont typeface="Wingdings" pitchFamily="2" charset="2"/>
              <a:buAutoNum type="alphaLcPeriod"/>
            </a:pPr>
            <a:r>
              <a:rPr lang="sv-SE" sz="2400">
                <a:latin typeface="Comic Sans MS" pitchFamily="66" charset="0"/>
              </a:rPr>
              <a:t>Arah (gb.62a)</a:t>
            </a:r>
          </a:p>
          <a:p>
            <a:pPr marL="609600" indent="-609600" algn="just">
              <a:buFont typeface="Wingdings" pitchFamily="2" charset="2"/>
              <a:buAutoNum type="alphaLcPeriod"/>
            </a:pPr>
            <a:r>
              <a:rPr lang="sv-SE" sz="2400">
                <a:latin typeface="Comic Sans MS" pitchFamily="66" charset="0"/>
              </a:rPr>
              <a:t>Kedudukan (gb.62b)</a:t>
            </a:r>
          </a:p>
          <a:p>
            <a:pPr marL="609600" indent="-609600" algn="just">
              <a:buFont typeface="Wingdings" pitchFamily="2" charset="2"/>
              <a:buAutoNum type="alphaLcPeriod"/>
            </a:pPr>
            <a:r>
              <a:rPr lang="sv-SE" sz="2400">
                <a:latin typeface="Comic Sans MS" pitchFamily="66" charset="0"/>
              </a:rPr>
              <a:t>Ruang (gb.62c)</a:t>
            </a:r>
          </a:p>
          <a:p>
            <a:pPr marL="609600" indent="-609600" algn="just">
              <a:buFont typeface="Wingdings" pitchFamily="2" charset="2"/>
              <a:buAutoNum type="alphaLcPeriod"/>
            </a:pPr>
            <a:r>
              <a:rPr lang="sv-SE" sz="2400">
                <a:latin typeface="Comic Sans MS" pitchFamily="66" charset="0"/>
              </a:rPr>
              <a:t>Gaya berat (gb.62c)</a:t>
            </a:r>
          </a:p>
          <a:p>
            <a:pPr marL="609600" indent="-609600" algn="just">
              <a:buFont typeface="Wingdings" pitchFamily="2" charset="2"/>
              <a:buNone/>
            </a:pPr>
            <a:endParaRPr lang="sv-SE" sz="2400">
              <a:latin typeface="Comic Sans MS" pitchFamily="66" charset="0"/>
            </a:endParaRPr>
          </a:p>
        </p:txBody>
      </p:sp>
      <p:sp>
        <p:nvSpPr>
          <p:cNvPr id="68612"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8613"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2800"/>
              <a:t>Keseragaman dan ketegasan</a:t>
            </a:r>
          </a:p>
        </p:txBody>
      </p:sp>
      <p:sp>
        <p:nvSpPr>
          <p:cNvPr id="114691" name="Rectangle 3"/>
          <p:cNvSpPr>
            <a:spLocks noGrp="1" noChangeArrowheads="1"/>
          </p:cNvSpPr>
          <p:nvPr>
            <p:ph type="body" idx="1"/>
          </p:nvPr>
        </p:nvSpPr>
        <p:spPr/>
        <p:txBody>
          <a:bodyPr/>
          <a:lstStyle/>
          <a:p>
            <a:pPr>
              <a:buFont typeface="Wingdings" pitchFamily="2" charset="2"/>
              <a:buNone/>
            </a:pPr>
            <a:r>
              <a:rPr lang="en-US" sz="2400"/>
              <a:t>Ada dua segi yg perlu diperhatikan pd racana cengkah:</a:t>
            </a:r>
          </a:p>
          <a:p>
            <a:pPr>
              <a:buFont typeface="Wingdings" pitchFamily="2" charset="2"/>
              <a:buNone/>
            </a:pPr>
            <a:r>
              <a:rPr lang="en-US" sz="2400"/>
              <a:t>1.Keseragaman gatra terbesar: diperoleh jika dlm racang 1 jenis gatra menduduki lbh banyak ruang drpd gatra yg lain. Gatra ini dg gatra lain berbeda raut, ukuran, warna,barik,arah kedudukan,ruang,dan /atau gaya beratnya merupakan gatra terbesar krn menyebar didaerah yg lebih luas.Keseragaman  gatra terbesar membantu pembentukan rancang menjadi satu keseluruhan yg utuh.</a:t>
            </a:r>
          </a:p>
          <a:p>
            <a:pPr>
              <a:buFont typeface="Wingdings" pitchFamily="2" charset="2"/>
              <a:buNone/>
            </a:pPr>
            <a:endParaRPr lang="en-US" sz="2400"/>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194</TotalTime>
  <Words>638</Words>
  <Application>Microsoft Office PowerPoint</Application>
  <PresentationFormat>On-screen Show (4:3)</PresentationFormat>
  <Paragraphs>66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Textured</vt:lpstr>
      <vt:lpstr>KECENGKAHAN/KONTRAS</vt:lpstr>
      <vt:lpstr>Slide 2</vt:lpstr>
      <vt:lpstr>Kecengkahan, keteraturan dan kelainan</vt:lpstr>
      <vt:lpstr>Kecengkahan unsur rupa dan pertalian</vt:lpstr>
      <vt:lpstr>Slide 5</vt:lpstr>
      <vt:lpstr>Racana Kecengkahan</vt:lpstr>
      <vt:lpstr>Slide 7</vt:lpstr>
      <vt:lpstr>Slide 8</vt:lpstr>
      <vt:lpstr>Keseragaman dan ketegasan</vt:lpstr>
      <vt:lpstr>Slide 10</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FILSAFAT</dc:title>
  <dc:creator>mulyo</dc:creator>
  <cp:lastModifiedBy>univ_indonusa</cp:lastModifiedBy>
  <cp:revision>28</cp:revision>
  <dcterms:created xsi:type="dcterms:W3CDTF">2000-12-31T18:20:32Z</dcterms:created>
  <dcterms:modified xsi:type="dcterms:W3CDTF">2016-07-03T06:49:50Z</dcterms:modified>
</cp:coreProperties>
</file>