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4"/>
  </p:notesMasterIdLst>
  <p:handoutMasterIdLst>
    <p:handoutMasterId r:id="rId15"/>
  </p:handoutMasterIdLst>
  <p:sldIdLst>
    <p:sldId id="282" r:id="rId2"/>
    <p:sldId id="275" r:id="rId3"/>
    <p:sldId id="276" r:id="rId4"/>
    <p:sldId id="277" r:id="rId5"/>
    <p:sldId id="278" r:id="rId6"/>
    <p:sldId id="267" r:id="rId7"/>
    <p:sldId id="268" r:id="rId8"/>
    <p:sldId id="269" r:id="rId9"/>
    <p:sldId id="270" r:id="rId10"/>
    <p:sldId id="285" r:id="rId11"/>
    <p:sldId id="286" r:id="rId12"/>
    <p:sldId id="287"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notesViewPr>
    <p:cSldViewPr>
      <p:cViewPr varScale="1">
        <p:scale>
          <a:sx n="33" d="100"/>
          <a:sy n="33" d="100"/>
        </p:scale>
        <p:origin x="-106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30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3077" name="Rectangle 5"/>
          <p:cNvSpPr>
            <a:spLocks noGrp="1" noChangeArrowheads="1"/>
          </p:cNvSpPr>
          <p:nvPr>
            <p:ph type="sldNum" sz="quarter" idx="3"/>
          </p:nvPr>
        </p:nvSpPr>
        <p:spPr bwMode="auto">
          <a:xfrm>
            <a:off x="6477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38E6A7DC-B99A-409D-B87A-6EF12CBC6657}" type="slidenum">
              <a:rPr lang="en-US"/>
              <a:pPr/>
              <a:t>‹#›</a:t>
            </a:fld>
            <a:endParaRPr lang="en-US"/>
          </a:p>
        </p:txBody>
      </p:sp>
    </p:spTree>
    <p:extLst>
      <p:ext uri="{BB962C8B-B14F-4D97-AF65-F5344CB8AC3E}">
        <p14:creationId xmlns:p14="http://schemas.microsoft.com/office/powerpoint/2010/main" val="2915595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6279F6B6-43BC-4D7C-A618-4E0ADB0F00F9}" type="slidenum">
              <a:rPr lang="en-US"/>
              <a:pPr/>
              <a:t>‹#›</a:t>
            </a:fld>
            <a:endParaRPr lang="en-US"/>
          </a:p>
        </p:txBody>
      </p:sp>
    </p:spTree>
    <p:extLst>
      <p:ext uri="{BB962C8B-B14F-4D97-AF65-F5344CB8AC3E}">
        <p14:creationId xmlns:p14="http://schemas.microsoft.com/office/powerpoint/2010/main" val="36507597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AAE7A2-7147-4065-AD93-4F9BD3266C69}" type="slidenum">
              <a:rPr lang="en-US"/>
              <a:pPr/>
              <a:t>2</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B42F81-E1BC-47DD-9EDB-1B58314ED9C6}" type="slidenum">
              <a:rPr lang="en-US"/>
              <a:pPr/>
              <a:t>3</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3DA466-EDBC-4C96-B541-901B85ABF91C}" type="slidenum">
              <a:rPr lang="en-US"/>
              <a:pPr/>
              <a:t>4</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748AAE-1193-4EB8-ABE6-8E3546E26466}" type="slidenum">
              <a:rPr lang="en-US"/>
              <a:pPr/>
              <a:t>5</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BAB9B0-471C-49DD-A013-769C6C65137A}" type="slidenum">
              <a:rPr lang="en-US"/>
              <a:pPr/>
              <a:t>6</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B212F9-5584-47FD-9E27-DF2D31BBA866}" type="slidenum">
              <a:rPr lang="en-US"/>
              <a:pPr/>
              <a:t>7</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9CBBBB-ED2D-4AD8-AE1F-510FBD864DD1}" type="slidenum">
              <a:rPr lang="en-US"/>
              <a:pPr/>
              <a:t>8</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43E706-46E0-4808-AF16-0F9BEC976D09}" type="slidenum">
              <a:rPr lang="en-US"/>
              <a:pPr/>
              <a:t>9</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3666"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13667"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13668" name="Rectangle 4"/>
          <p:cNvSpPr>
            <a:spLocks noGrp="1" noChangeArrowheads="1"/>
          </p:cNvSpPr>
          <p:nvPr>
            <p:ph type="dt" sz="quarter" idx="2"/>
          </p:nvPr>
        </p:nvSpPr>
        <p:spPr/>
        <p:txBody>
          <a:bodyPr/>
          <a:lstStyle>
            <a:lvl1pPr>
              <a:defRPr/>
            </a:lvl1pPr>
          </a:lstStyle>
          <a:p>
            <a:endParaRPr lang="en-US"/>
          </a:p>
        </p:txBody>
      </p:sp>
      <p:sp>
        <p:nvSpPr>
          <p:cNvPr id="113669" name="Rectangle 5"/>
          <p:cNvSpPr>
            <a:spLocks noGrp="1" noChangeArrowheads="1"/>
          </p:cNvSpPr>
          <p:nvPr>
            <p:ph type="ftr" sz="quarter" idx="3"/>
          </p:nvPr>
        </p:nvSpPr>
        <p:spPr/>
        <p:txBody>
          <a:bodyPr/>
          <a:lstStyle>
            <a:lvl1pPr>
              <a:defRPr/>
            </a:lvl1pPr>
          </a:lstStyle>
          <a:p>
            <a:endParaRPr lang="en-US"/>
          </a:p>
        </p:txBody>
      </p:sp>
      <p:sp>
        <p:nvSpPr>
          <p:cNvPr id="113670" name="Rectangle 6"/>
          <p:cNvSpPr>
            <a:spLocks noGrp="1" noChangeArrowheads="1"/>
          </p:cNvSpPr>
          <p:nvPr>
            <p:ph type="sldNum" sz="quarter" idx="4"/>
          </p:nvPr>
        </p:nvSpPr>
        <p:spPr/>
        <p:txBody>
          <a:bodyPr/>
          <a:lstStyle>
            <a:lvl1pPr>
              <a:defRPr/>
            </a:lvl1pPr>
          </a:lstStyle>
          <a:p>
            <a:fld id="{7FC8985E-DDEF-4BC8-A0CA-EE0F6BCAAF9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0025C5-F034-40C9-80F7-520E28D8E40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DEE2CA-F388-4067-B28A-0E8BC4FB0C9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C791808-E26C-41BE-A034-20CDD002D0D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15654E-8F7E-4183-8FE8-19A1D0793C5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331869D-4E23-41E0-9EDD-BE304F90423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308CC35-220A-48C0-B943-831B650BCCE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B45268E-9930-4C94-99E4-6EC33D53E8E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85DF846-3EC0-4656-9871-4E2D3BD6F28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9C978C5-C7E8-444C-B24C-D6F6ADF4D25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9582FCB-ED45-4CB2-A605-98CC2BF4D83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43"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6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endParaRPr lang="en-US"/>
          </a:p>
        </p:txBody>
      </p:sp>
      <p:sp>
        <p:nvSpPr>
          <p:cNvPr id="1126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endParaRPr lang="en-US"/>
          </a:p>
        </p:txBody>
      </p:sp>
      <p:sp>
        <p:nvSpPr>
          <p:cNvPr id="1126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E3C663B7-F3BB-4987-B74A-359C33DAEDD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ftr" sz="quarter" idx="3"/>
          </p:nvPr>
        </p:nvSpPr>
        <p:spPr/>
        <p:txBody>
          <a:bodyPr/>
          <a:lstStyle/>
          <a:p>
            <a:r>
              <a:rPr lang="en-US"/>
              <a:t>Revisi (Tgl) : 0 (22 Des 2007)</a:t>
            </a:r>
          </a:p>
        </p:txBody>
      </p:sp>
      <p:sp>
        <p:nvSpPr>
          <p:cNvPr id="93186" name="Rectangle 2"/>
          <p:cNvSpPr>
            <a:spLocks noGrp="1" noChangeArrowheads="1"/>
          </p:cNvSpPr>
          <p:nvPr>
            <p:ph type="ctrTitle"/>
          </p:nvPr>
        </p:nvSpPr>
        <p:spPr>
          <a:xfrm>
            <a:off x="2286000" y="1066800"/>
            <a:ext cx="5029200" cy="1676400"/>
          </a:xfrm>
        </p:spPr>
        <p:txBody>
          <a:bodyPr/>
          <a:lstStyle/>
          <a:p>
            <a:endParaRPr lang="en-US">
              <a:latin typeface="Comic Sans MS" pitchFamily="66" charset="0"/>
            </a:endParaRPr>
          </a:p>
        </p:txBody>
      </p:sp>
      <p:sp>
        <p:nvSpPr>
          <p:cNvPr id="93187" name="Rectangle 3"/>
          <p:cNvSpPr>
            <a:spLocks noChangeArrowheads="1"/>
          </p:cNvSpPr>
          <p:nvPr/>
        </p:nvSpPr>
        <p:spPr bwMode="auto">
          <a:xfrm>
            <a:off x="533400" y="2895600"/>
            <a:ext cx="7467600" cy="1600200"/>
          </a:xfrm>
          <a:prstGeom prst="rect">
            <a:avLst/>
          </a:prstGeom>
          <a:noFill/>
          <a:ln w="9525">
            <a:noFill/>
            <a:miter lim="800000"/>
            <a:headEnd/>
            <a:tailEnd/>
          </a:ln>
          <a:effectLst/>
        </p:spPr>
        <p:txBody>
          <a:bodyPr anchor="ctr"/>
          <a:lstStyle/>
          <a:p>
            <a:pPr algn="ctr" eaLnBrk="1" hangingPunct="1"/>
            <a:r>
              <a:rPr lang="en-US" sz="3200">
                <a:effectLst>
                  <a:outerShdw blurRad="38100" dist="38100" dir="2700000" algn="tl">
                    <a:srgbClr val="000000"/>
                  </a:outerShdw>
                </a:effectLst>
                <a:latin typeface="Comic Sans MS" pitchFamily="66" charset="0"/>
              </a:rPr>
              <a:t>GARIS HUBUNG</a:t>
            </a:r>
          </a:p>
        </p:txBody>
      </p:sp>
      <p:pic>
        <p:nvPicPr>
          <p:cNvPr id="93188" name="Picture 4" descr="logo_small"/>
          <p:cNvPicPr>
            <a:picLocks noChangeAspect="1" noChangeArrowheads="1"/>
          </p:cNvPicPr>
          <p:nvPr/>
        </p:nvPicPr>
        <p:blipFill>
          <a:blip r:embed="rId2"/>
          <a:srcRect/>
          <a:stretch>
            <a:fillRect/>
          </a:stretch>
        </p:blipFill>
        <p:spPr bwMode="auto">
          <a:xfrm>
            <a:off x="914400" y="1219200"/>
            <a:ext cx="1079500" cy="1295400"/>
          </a:xfrm>
          <a:prstGeom prst="rect">
            <a:avLst/>
          </a:prstGeom>
          <a:noFill/>
        </p:spPr>
      </p:pic>
      <p:pic>
        <p:nvPicPr>
          <p:cNvPr id="93189" name="Picture 5"/>
          <p:cNvPicPr>
            <a:picLocks noChangeAspect="1" noChangeArrowheads="1"/>
          </p:cNvPicPr>
          <p:nvPr/>
        </p:nvPicPr>
        <p:blipFill>
          <a:blip r:embed="rId3"/>
          <a:srcRect/>
          <a:stretch>
            <a:fillRect/>
          </a:stretch>
        </p:blipFill>
        <p:spPr bwMode="auto">
          <a:xfrm>
            <a:off x="7010400" y="4953000"/>
            <a:ext cx="1143000" cy="941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381000"/>
            <a:ext cx="8229600" cy="762000"/>
          </a:xfrm>
        </p:spPr>
        <p:txBody>
          <a:bodyPr/>
          <a:lstStyle/>
          <a:p>
            <a:r>
              <a:rPr lang="en-US" sz="3600"/>
              <a:t>Garis hubung dlm kubus bening</a:t>
            </a:r>
          </a:p>
        </p:txBody>
      </p:sp>
      <p:sp>
        <p:nvSpPr>
          <p:cNvPr id="114691" name="Rectangle 3"/>
          <p:cNvSpPr>
            <a:spLocks noGrp="1" noChangeArrowheads="1"/>
          </p:cNvSpPr>
          <p:nvPr>
            <p:ph type="body" idx="1"/>
          </p:nvPr>
        </p:nvSpPr>
        <p:spPr>
          <a:xfrm>
            <a:off x="457200" y="1295400"/>
            <a:ext cx="8229600" cy="4800600"/>
          </a:xfrm>
        </p:spPr>
        <p:txBody>
          <a:bodyPr/>
          <a:lstStyle/>
          <a:p>
            <a:pPr>
              <a:buFont typeface="Wingdings" pitchFamily="2" charset="2"/>
              <a:buNone/>
            </a:pPr>
            <a:r>
              <a:rPr lang="en-US" sz="2400"/>
              <a:t>Berbagai kemungkinan raut permukaan lengkung yg dibentuk oleh seperangkat grs hub tanpa banyak mengalami gangguan rangka, dpt digunakan 6 lbr akrilik bujur sangkar utk membangun kubus (gb.354)</a:t>
            </a:r>
          </a:p>
          <a:p>
            <a:pPr>
              <a:buFont typeface="Wingdings" pitchFamily="2" charset="2"/>
              <a:buNone/>
            </a:pPr>
            <a:r>
              <a:rPr lang="en-US" sz="2400"/>
              <a:t>Pd sisi bid dibuat beberapa lubang kecil yg sama jrknya dan membentuk lingkaran.</a:t>
            </a:r>
          </a:p>
          <a:p>
            <a:pPr>
              <a:buFont typeface="Wingdings" pitchFamily="2" charset="2"/>
              <a:buNone/>
            </a:pPr>
            <a:r>
              <a:rPr lang="en-US" sz="2400"/>
              <a:t>Lubang serupa jg dibuat pd sisi telapak (gb.355).</a:t>
            </a:r>
          </a:p>
          <a:p>
            <a:pPr>
              <a:buFont typeface="Wingdings" pitchFamily="2" charset="2"/>
              <a:buNone/>
            </a:pPr>
            <a:r>
              <a:rPr lang="en-US" sz="2400"/>
              <a:t>Utk meragang grs hub dg benang nilon atau kapas antara atas dan telapak.</a:t>
            </a:r>
          </a:p>
          <a:p>
            <a:pPr>
              <a:buFont typeface="Wingdings" pitchFamily="2" charset="2"/>
              <a:buNone/>
            </a:pPr>
            <a:r>
              <a:rPr lang="en-US" sz="2400"/>
              <a:t>Grs hub yg tegak dan sejajar menghslkan raut silinder (gb.356)</a:t>
            </a:r>
          </a:p>
          <a:p>
            <a:pPr>
              <a:buFont typeface="Wingdings" pitchFamily="2" charset="2"/>
              <a:buNone/>
            </a:pPr>
            <a:r>
              <a:rPr lang="en-US" sz="2400"/>
              <a:t>Grs hub yg miring dan tdk sejajar menghslkan hiperboloid dg permukaan yg lengkung dan jujuh (gb.357)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endParaRPr lang="en-US"/>
          </a:p>
        </p:txBody>
      </p:sp>
      <p:sp>
        <p:nvSpPr>
          <p:cNvPr id="115715" name="Rectangle 3"/>
          <p:cNvSpPr>
            <a:spLocks noGrp="1" noChangeArrowheads="1"/>
          </p:cNvSpPr>
          <p:nvPr>
            <p:ph type="body" idx="1"/>
          </p:nvPr>
        </p:nvSpPr>
        <p:spPr>
          <a:xfrm>
            <a:off x="457200" y="533400"/>
            <a:ext cx="8229600" cy="5562600"/>
          </a:xfrm>
        </p:spPr>
        <p:txBody>
          <a:bodyPr/>
          <a:lstStyle/>
          <a:p>
            <a:pPr>
              <a:lnSpc>
                <a:spcPct val="90000"/>
              </a:lnSpc>
              <a:buFont typeface="Wingdings" pitchFamily="2" charset="2"/>
              <a:buNone/>
            </a:pPr>
            <a:r>
              <a:rPr lang="en-US" sz="2800"/>
              <a:t>Hasil yg lbh rumit dan menarik dpt diperoleh dg mengubah rancang menurut 1 cara atau lbh dibwh ini:</a:t>
            </a:r>
          </a:p>
          <a:p>
            <a:pPr>
              <a:lnSpc>
                <a:spcPct val="90000"/>
              </a:lnSpc>
              <a:buFont typeface="Wingdings" pitchFamily="2" charset="2"/>
              <a:buNone/>
            </a:pPr>
            <a:r>
              <a:rPr lang="en-US" sz="2800"/>
              <a:t>a.Kedudukan raut bundar dipindahkan dr tengah ke tepi atau ke pojok atas dan telapak (gb.358)</a:t>
            </a:r>
          </a:p>
          <a:p>
            <a:pPr>
              <a:lnSpc>
                <a:spcPct val="90000"/>
              </a:lnSpc>
              <a:buFont typeface="Wingdings" pitchFamily="2" charset="2"/>
              <a:buNone/>
            </a:pPr>
            <a:r>
              <a:rPr lang="en-US" sz="2800"/>
              <a:t>b.Salah satu atau kedua raut bundar dipindahkan ke lambung kubus (gb.359)</a:t>
            </a:r>
          </a:p>
          <a:p>
            <a:pPr>
              <a:lnSpc>
                <a:spcPct val="90000"/>
              </a:lnSpc>
              <a:buFont typeface="Wingdings" pitchFamily="2" charset="2"/>
              <a:buNone/>
            </a:pPr>
            <a:r>
              <a:rPr lang="en-US" sz="2800"/>
              <a:t>c.Ukuran kedua raut berbeda (gb.360)</a:t>
            </a:r>
          </a:p>
          <a:p>
            <a:pPr>
              <a:lnSpc>
                <a:spcPct val="90000"/>
              </a:lnSpc>
              <a:buFont typeface="Wingdings" pitchFamily="2" charset="2"/>
              <a:buNone/>
            </a:pPr>
            <a:r>
              <a:rPr lang="en-US" sz="2800"/>
              <a:t>d.Raut yg satu berbeda dg yg lain.Jika dikehendaki, keduanya tdk bundar (gb.361)</a:t>
            </a:r>
          </a:p>
          <a:p>
            <a:pPr>
              <a:lnSpc>
                <a:spcPct val="90000"/>
              </a:lnSpc>
              <a:buFont typeface="Wingdings" pitchFamily="2" charset="2"/>
              <a:buNone/>
            </a:pPr>
            <a:r>
              <a:rPr lang="en-US" sz="2800"/>
              <a:t>e.Beberapa perangkat grs hub diragang dlm sebuah kubus beninng (gb.362)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endParaRPr lang="en-US"/>
          </a:p>
        </p:txBody>
      </p:sp>
      <p:sp>
        <p:nvSpPr>
          <p:cNvPr id="116739" name="Rectangle 3"/>
          <p:cNvSpPr>
            <a:spLocks noGrp="1" noChangeArrowheads="1"/>
          </p:cNvSpPr>
          <p:nvPr>
            <p:ph type="body" idx="1"/>
          </p:nvPr>
        </p:nvSpPr>
        <p:spPr/>
        <p:txBody>
          <a:bodyPr/>
          <a:lstStyle/>
          <a:p>
            <a:pPr>
              <a:lnSpc>
                <a:spcPct val="90000"/>
              </a:lnSpc>
              <a:buFont typeface="Wingdings" pitchFamily="2" charset="2"/>
              <a:buNone/>
            </a:pPr>
            <a:r>
              <a:rPr lang="en-US" sz="2800"/>
              <a:t>Gb.363 sampai 368 dg penggunaan tulang kayu kaku</a:t>
            </a:r>
          </a:p>
          <a:p>
            <a:pPr>
              <a:lnSpc>
                <a:spcPct val="90000"/>
              </a:lnSpc>
              <a:buFont typeface="Wingdings" pitchFamily="2" charset="2"/>
              <a:buNone/>
            </a:pPr>
            <a:r>
              <a:rPr lang="en-US" sz="2800"/>
              <a:t>Sbg ragang grs hub gb.369 sampai 374 memperlihatkan grs hub dg bhn lemas</a:t>
            </a:r>
          </a:p>
          <a:p>
            <a:pPr>
              <a:lnSpc>
                <a:spcPct val="90000"/>
              </a:lnSpc>
              <a:buFont typeface="Wingdings" pitchFamily="2" charset="2"/>
              <a:buNone/>
            </a:pPr>
            <a:r>
              <a:rPr lang="en-US" sz="2800"/>
              <a:t>Gb.363-grs hub yg kaku diragang dlm rangka kubus keempat tulang rangka penyangganya dibuang</a:t>
            </a:r>
          </a:p>
          <a:p>
            <a:pPr>
              <a:lnSpc>
                <a:spcPct val="90000"/>
              </a:lnSpc>
              <a:buFont typeface="Wingdings" pitchFamily="2" charset="2"/>
              <a:buNone/>
            </a:pPr>
            <a:r>
              <a:rPr lang="en-US" sz="2800"/>
              <a:t>Gb.364-raut pilin berasal dr bid.papar,lalu diangkat dan diturunkan serta disangga oleh grs hub</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531813" y="412750"/>
            <a:ext cx="8002587" cy="806450"/>
          </a:xfrm>
        </p:spPr>
        <p:txBody>
          <a:bodyPr/>
          <a:lstStyle/>
          <a:p>
            <a:r>
              <a:rPr lang="en-US" sz="3600">
                <a:latin typeface="Comic Sans MS" pitchFamily="66" charset="0"/>
              </a:rPr>
              <a:t>Garis hubung pd bid. papar</a:t>
            </a:r>
          </a:p>
        </p:txBody>
      </p:sp>
      <p:sp>
        <p:nvSpPr>
          <p:cNvPr id="73731" name="Rectangle 3"/>
          <p:cNvSpPr>
            <a:spLocks noGrp="1" noChangeArrowheads="1"/>
          </p:cNvSpPr>
          <p:nvPr>
            <p:ph type="body" idx="1"/>
          </p:nvPr>
        </p:nvSpPr>
        <p:spPr>
          <a:xfrm>
            <a:off x="304800" y="1447800"/>
            <a:ext cx="8382000" cy="4800600"/>
          </a:xfrm>
        </p:spPr>
        <p:txBody>
          <a:bodyPr/>
          <a:lstStyle/>
          <a:p>
            <a:pPr>
              <a:buFont typeface="Wingdings" pitchFamily="2" charset="2"/>
              <a:buNone/>
            </a:pPr>
            <a:r>
              <a:rPr lang="en-US" sz="2400">
                <a:latin typeface="Comic Sans MS" pitchFamily="66" charset="0"/>
              </a:rPr>
              <a:t>Tarik sepasang grs lurus sama panjang pd sebuah bidang papar.</a:t>
            </a:r>
          </a:p>
          <a:p>
            <a:pPr>
              <a:buFont typeface="Wingdings" pitchFamily="2" charset="2"/>
              <a:buNone/>
            </a:pPr>
            <a:r>
              <a:rPr lang="en-US" sz="2400">
                <a:latin typeface="Comic Sans MS" pitchFamily="66" charset="0"/>
              </a:rPr>
              <a:t>Tentukan pdnya 7 titik pd jrk yg sama (gb.339)</a:t>
            </a:r>
          </a:p>
          <a:p>
            <a:pPr>
              <a:buFont typeface="Wingdings" pitchFamily="2" charset="2"/>
              <a:buNone/>
            </a:pPr>
            <a:r>
              <a:rPr lang="en-US" sz="2400">
                <a:latin typeface="Comic Sans MS" pitchFamily="66" charset="0"/>
              </a:rPr>
              <a:t>Setiap titik pd grs yg satu dihub dg 1 titik pd grs yg lain.</a:t>
            </a:r>
          </a:p>
          <a:p>
            <a:pPr>
              <a:buFont typeface="Wingdings" pitchFamily="2" charset="2"/>
              <a:buNone/>
            </a:pPr>
            <a:r>
              <a:rPr lang="en-US" sz="2400">
                <a:latin typeface="Comic Sans MS" pitchFamily="66" charset="0"/>
              </a:rPr>
              <a:t>Bila pasangan grs itu sejajar sesamanya dan semua titiknya dihub sepasang2 menurut urutannya, akan diperoleh deret grs hubung yg sejajar.</a:t>
            </a:r>
          </a:p>
          <a:p>
            <a:pPr>
              <a:buFont typeface="Wingdings" pitchFamily="2" charset="2"/>
              <a:buNone/>
            </a:pPr>
            <a:r>
              <a:rPr lang="en-US" sz="2400">
                <a:latin typeface="Comic Sans MS" pitchFamily="66" charset="0"/>
              </a:rPr>
              <a:t>Bila pasangan titik yg dihub itu berlawanan urtannya, akan diperoleh sejumlah grs yg berpotongan pd satu titik, tepat di tengah diantara pasangan garis itu (gb.340)</a:t>
            </a:r>
          </a:p>
        </p:txBody>
      </p:sp>
      <p:sp>
        <p:nvSpPr>
          <p:cNvPr id="73732" name="Text Box 4"/>
          <p:cNvSpPr txBox="1">
            <a:spLocks noChangeArrowheads="1"/>
          </p:cNvSpPr>
          <p:nvPr/>
        </p:nvSpPr>
        <p:spPr bwMode="auto">
          <a:xfrm>
            <a:off x="457200" y="6400800"/>
            <a:ext cx="3048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3733" name="Text Box 5"/>
          <p:cNvSpPr txBox="1">
            <a:spLocks noChangeArrowheads="1"/>
          </p:cNvSpPr>
          <p:nvPr/>
        </p:nvSpPr>
        <p:spPr bwMode="auto">
          <a:xfrm>
            <a:off x="1066800" y="6248400"/>
            <a:ext cx="228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3734" name="Text Box 6"/>
          <p:cNvSpPr txBox="1">
            <a:spLocks noChangeArrowheads="1"/>
          </p:cNvSpPr>
          <p:nvPr/>
        </p:nvSpPr>
        <p:spPr bwMode="auto">
          <a:xfrm>
            <a:off x="64770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73735" name="Text Box 7"/>
          <p:cNvSpPr txBox="1">
            <a:spLocks noChangeArrowheads="1"/>
          </p:cNvSpPr>
          <p:nvPr/>
        </p:nvSpPr>
        <p:spPr bwMode="auto">
          <a:xfrm>
            <a:off x="8458200" y="6400800"/>
            <a:ext cx="228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3736" name="AutoShape 8">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endParaRPr lang="en-US">
              <a:latin typeface="Comic Sans MS" pitchFamily="66" charset="0"/>
            </a:endParaRPr>
          </a:p>
        </p:txBody>
      </p:sp>
      <p:sp>
        <p:nvSpPr>
          <p:cNvPr id="74755" name="Rectangle 3"/>
          <p:cNvSpPr>
            <a:spLocks noGrp="1" noChangeArrowheads="1"/>
          </p:cNvSpPr>
          <p:nvPr>
            <p:ph type="body" idx="1"/>
          </p:nvPr>
        </p:nvSpPr>
        <p:spPr>
          <a:xfrm>
            <a:off x="457200" y="609600"/>
            <a:ext cx="8229600" cy="5486400"/>
          </a:xfrm>
        </p:spPr>
        <p:txBody>
          <a:bodyPr/>
          <a:lstStyle/>
          <a:p>
            <a:pPr>
              <a:buFont typeface="Wingdings" pitchFamily="2" charset="2"/>
              <a:buNone/>
            </a:pPr>
            <a:r>
              <a:rPr lang="en-US" sz="2800">
                <a:latin typeface="Comic Sans MS" pitchFamily="66" charset="0"/>
              </a:rPr>
              <a:t>Bila pasangan garis itu tdk sejajar, grs hub dpt sejajar atau  arahnya roncet, atau berpotongan pd banyak titik.</a:t>
            </a:r>
          </a:p>
          <a:p>
            <a:pPr>
              <a:buFont typeface="Wingdings" pitchFamily="2" charset="2"/>
              <a:buNone/>
            </a:pPr>
            <a:r>
              <a:rPr lang="en-US" sz="2800">
                <a:latin typeface="Comic Sans MS" pitchFamily="66" charset="0"/>
              </a:rPr>
              <a:t>Dalam hal yg terakhir timbul pinggir yg melengkung walaupun semua grs hubung itu lurus2 (gb.341)</a:t>
            </a:r>
          </a:p>
          <a:p>
            <a:pPr>
              <a:buFont typeface="Wingdings" pitchFamily="2" charset="2"/>
              <a:buNone/>
            </a:pPr>
            <a:r>
              <a:rPr lang="en-US" sz="2800">
                <a:latin typeface="Comic Sans MS" pitchFamily="66" charset="0"/>
              </a:rPr>
              <a:t>Bila pasangan grs lurus itu membentuk sebuah sudut, semua grs hub dpt sejajar atau berpotongan pd banyak titik.</a:t>
            </a:r>
          </a:p>
          <a:p>
            <a:pPr>
              <a:buFont typeface="Wingdings" pitchFamily="2" charset="2"/>
              <a:buNone/>
            </a:pPr>
            <a:r>
              <a:rPr lang="en-US" sz="2800">
                <a:latin typeface="Comic Sans MS" pitchFamily="66" charset="0"/>
              </a:rPr>
              <a:t>Dlm hal terakhir timbul pinggir yg melelngkung (gb.342) </a:t>
            </a:r>
          </a:p>
        </p:txBody>
      </p:sp>
      <p:sp>
        <p:nvSpPr>
          <p:cNvPr id="74756" name="Text Box 4"/>
          <p:cNvSpPr txBox="1">
            <a:spLocks noChangeArrowheads="1"/>
          </p:cNvSpPr>
          <p:nvPr/>
        </p:nvSpPr>
        <p:spPr bwMode="auto">
          <a:xfrm>
            <a:off x="609600" y="6172200"/>
            <a:ext cx="3810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4757" name="Text Box 5"/>
          <p:cNvSpPr txBox="1">
            <a:spLocks noChangeArrowheads="1"/>
          </p:cNvSpPr>
          <p:nvPr/>
        </p:nvSpPr>
        <p:spPr bwMode="auto">
          <a:xfrm>
            <a:off x="1066800" y="6316663"/>
            <a:ext cx="381000" cy="366712"/>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4758" name="Text Box 6"/>
          <p:cNvSpPr txBox="1">
            <a:spLocks noChangeArrowheads="1"/>
          </p:cNvSpPr>
          <p:nvPr/>
        </p:nvSpPr>
        <p:spPr bwMode="auto">
          <a:xfrm>
            <a:off x="649605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74759" name="Text Box 7"/>
          <p:cNvSpPr txBox="1">
            <a:spLocks noChangeArrowheads="1"/>
          </p:cNvSpPr>
          <p:nvPr/>
        </p:nvSpPr>
        <p:spPr bwMode="auto">
          <a:xfrm>
            <a:off x="8001000" y="6172200"/>
            <a:ext cx="609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4760" name="AutoShape 8">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endParaRPr lang="en-US">
              <a:latin typeface="Comic Sans MS" pitchFamily="66" charset="0"/>
            </a:endParaRPr>
          </a:p>
        </p:txBody>
      </p:sp>
      <p:sp>
        <p:nvSpPr>
          <p:cNvPr id="75779" name="Rectangle 3"/>
          <p:cNvSpPr>
            <a:spLocks noGrp="1" noChangeArrowheads="1"/>
          </p:cNvSpPr>
          <p:nvPr>
            <p:ph type="body" idx="1"/>
          </p:nvPr>
        </p:nvSpPr>
        <p:spPr>
          <a:xfrm>
            <a:off x="457200" y="685800"/>
            <a:ext cx="8229600" cy="5715000"/>
          </a:xfrm>
        </p:spPr>
        <p:txBody>
          <a:bodyPr/>
          <a:lstStyle/>
          <a:p>
            <a:pPr>
              <a:buFont typeface="Wingdings" pitchFamily="2" charset="2"/>
              <a:buNone/>
            </a:pPr>
            <a:r>
              <a:rPr lang="en-US" sz="2800">
                <a:latin typeface="Comic Sans MS" pitchFamily="66" charset="0"/>
              </a:rPr>
              <a:t>Bila sejumlah titik yg sama jrknya kita tentukan bukan pd grs lurus, melainkan pd busur lingkaran, grs hub yg megnhub semua titik tsb sepasang2, dpt sejajar atau berpotongan.</a:t>
            </a:r>
          </a:p>
          <a:p>
            <a:pPr>
              <a:buFont typeface="Wingdings" pitchFamily="2" charset="2"/>
              <a:buNone/>
            </a:pPr>
            <a:r>
              <a:rPr lang="en-US" sz="2800">
                <a:latin typeface="Comic Sans MS" pitchFamily="66" charset="0"/>
              </a:rPr>
              <a:t>Dlm hal yg terakhir timbul pinggir yg melengkung spt pd contoh diatas (gb.343)</a:t>
            </a:r>
          </a:p>
        </p:txBody>
      </p:sp>
      <p:sp>
        <p:nvSpPr>
          <p:cNvPr id="75780" name="Rectangle 4"/>
          <p:cNvSpPr>
            <a:spLocks noChangeArrowheads="1"/>
          </p:cNvSpPr>
          <p:nvPr/>
        </p:nvSpPr>
        <p:spPr bwMode="auto">
          <a:xfrm>
            <a:off x="457200" y="3048000"/>
            <a:ext cx="8153400" cy="2133600"/>
          </a:xfrm>
          <a:prstGeom prst="rect">
            <a:avLst/>
          </a:prstGeom>
          <a:noFill/>
          <a:ln w="9525">
            <a:noFill/>
            <a:miter lim="800000"/>
            <a:headEnd/>
            <a:tailEnd/>
          </a:ln>
          <a:effectLst/>
        </p:spPr>
        <p:txBody>
          <a:bodyPr/>
          <a:lstStyle/>
          <a:p>
            <a:pPr marL="342900" indent="-342900" algn="just" eaLnBrk="1" hangingPunct="1">
              <a:spcBef>
                <a:spcPct val="20000"/>
              </a:spcBef>
              <a:buClr>
                <a:schemeClr val="hlink"/>
              </a:buClr>
              <a:buSzPct val="65000"/>
              <a:buFont typeface="Wingdings" pitchFamily="2" charset="2"/>
              <a:buNone/>
            </a:pPr>
            <a:r>
              <a:rPr lang="en-US" sz="3200">
                <a:effectLst>
                  <a:outerShdw blurRad="38100" dist="38100" dir="2700000" algn="tl">
                    <a:srgbClr val="000000"/>
                  </a:outerShdw>
                </a:effectLst>
                <a:latin typeface="Comic Sans MS" pitchFamily="66" charset="0"/>
              </a:rPr>
              <a:t>	</a:t>
            </a:r>
            <a:endParaRPr lang="en-US" sz="3200">
              <a:effectLst>
                <a:outerShdw blurRad="38100" dist="38100" dir="2700000" algn="tl">
                  <a:srgbClr val="000000"/>
                </a:outerShdw>
              </a:effectLst>
            </a:endParaRPr>
          </a:p>
        </p:txBody>
      </p:sp>
      <p:sp>
        <p:nvSpPr>
          <p:cNvPr id="75781" name="Text Box 5"/>
          <p:cNvSpPr txBox="1">
            <a:spLocks noChangeArrowheads="1"/>
          </p:cNvSpPr>
          <p:nvPr/>
        </p:nvSpPr>
        <p:spPr bwMode="auto">
          <a:xfrm>
            <a:off x="7315200" y="6392863"/>
            <a:ext cx="381000" cy="366712"/>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5782" name="Text Box 6"/>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75783" name="Text Box 7"/>
          <p:cNvSpPr txBox="1">
            <a:spLocks noChangeArrowheads="1"/>
          </p:cNvSpPr>
          <p:nvPr/>
        </p:nvSpPr>
        <p:spPr bwMode="auto">
          <a:xfrm>
            <a:off x="8175625" y="6240463"/>
            <a:ext cx="184150" cy="366712"/>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5784" name="AutoShape 8">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609600"/>
            <a:ext cx="8229600" cy="762000"/>
          </a:xfrm>
        </p:spPr>
        <p:txBody>
          <a:bodyPr/>
          <a:lstStyle/>
          <a:p>
            <a:r>
              <a:rPr lang="en-US" sz="3600">
                <a:latin typeface="Comic Sans MS" pitchFamily="66" charset="0"/>
              </a:rPr>
              <a:t>Garis hubung dlm ruang</a:t>
            </a:r>
          </a:p>
        </p:txBody>
      </p:sp>
      <p:sp>
        <p:nvSpPr>
          <p:cNvPr id="76803" name="Rectangle 3"/>
          <p:cNvSpPr>
            <a:spLocks noGrp="1" noChangeArrowheads="1"/>
          </p:cNvSpPr>
          <p:nvPr>
            <p:ph type="body" idx="1"/>
          </p:nvPr>
        </p:nvSpPr>
        <p:spPr>
          <a:xfrm>
            <a:off x="457200" y="1371600"/>
            <a:ext cx="8229600" cy="4495800"/>
          </a:xfrm>
        </p:spPr>
        <p:txBody>
          <a:bodyPr/>
          <a:lstStyle/>
          <a:p>
            <a:pPr algn="just">
              <a:buFont typeface="Wingdings" pitchFamily="2" charset="2"/>
              <a:buNone/>
            </a:pPr>
            <a:r>
              <a:rPr lang="en-US" sz="2400">
                <a:latin typeface="Comic Sans MS" pitchFamily="66" charset="0"/>
              </a:rPr>
              <a:t>Utk menyusun grs hubung dlm ruang, kita gunakan rangka lanjar beraut kubus dg puncak A,B,C,D,E,F,G dan H.</a:t>
            </a:r>
          </a:p>
          <a:p>
            <a:pPr algn="just">
              <a:buFont typeface="Wingdings" pitchFamily="2" charset="2"/>
              <a:buNone/>
            </a:pPr>
            <a:r>
              <a:rPr lang="en-US" sz="2400">
                <a:latin typeface="Comic Sans MS" pitchFamily="66" charset="0"/>
              </a:rPr>
              <a:t>Pd setiap tulang rangka dibuat 7 titik pd jrk yg sama (gb.344)</a:t>
            </a:r>
          </a:p>
          <a:p>
            <a:pPr algn="just">
              <a:buFont typeface="Wingdings" pitchFamily="2" charset="2"/>
              <a:buNone/>
            </a:pPr>
            <a:r>
              <a:rPr lang="en-US" sz="2400">
                <a:latin typeface="Comic Sans MS" pitchFamily="66" charset="0"/>
              </a:rPr>
              <a:t>AB,CD,EF dan GH sejajar.</a:t>
            </a:r>
          </a:p>
          <a:p>
            <a:pPr algn="just">
              <a:buFont typeface="Wingdings" pitchFamily="2" charset="2"/>
              <a:buNone/>
            </a:pPr>
            <a:r>
              <a:rPr lang="en-US" sz="2400">
                <a:latin typeface="Comic Sans MS" pitchFamily="66" charset="0"/>
              </a:rPr>
              <a:t>Grs hub menghub titik pd sepasang tulang yg sejajar menghasilkan susunan yg sama spt pd bid.papar pd gb.340.</a:t>
            </a:r>
          </a:p>
          <a:p>
            <a:pPr algn="just">
              <a:buFont typeface="Wingdings" pitchFamily="2" charset="2"/>
              <a:buNone/>
            </a:pPr>
            <a:r>
              <a:rPr lang="en-US" sz="2400">
                <a:latin typeface="Comic Sans MS" pitchFamily="66" charset="0"/>
              </a:rPr>
              <a:t>Artinya semua grs hub itu sejajar atau berpotongan pd 1 titik (gb.345)</a:t>
            </a:r>
          </a:p>
        </p:txBody>
      </p:sp>
      <p:sp>
        <p:nvSpPr>
          <p:cNvPr id="76804" name="Rectangle 4"/>
          <p:cNvSpPr>
            <a:spLocks noChangeArrowheads="1"/>
          </p:cNvSpPr>
          <p:nvPr/>
        </p:nvSpPr>
        <p:spPr bwMode="auto">
          <a:xfrm>
            <a:off x="457200" y="4419600"/>
            <a:ext cx="8229600" cy="1143000"/>
          </a:xfrm>
          <a:prstGeom prst="rect">
            <a:avLst/>
          </a:prstGeom>
          <a:noFill/>
          <a:ln w="9525">
            <a:noFill/>
            <a:miter lim="800000"/>
            <a:headEnd/>
            <a:tailEnd/>
          </a:ln>
          <a:effectLst/>
        </p:spPr>
        <p:txBody>
          <a:bodyPr/>
          <a:lstStyle/>
          <a:p>
            <a:pPr marL="342900" indent="-342900" algn="just" eaLnBrk="1" hangingPunct="1">
              <a:spcBef>
                <a:spcPct val="20000"/>
              </a:spcBef>
              <a:buClr>
                <a:schemeClr val="hlink"/>
              </a:buClr>
              <a:buSzPct val="65000"/>
              <a:buFont typeface="Wingdings" pitchFamily="2" charset="2"/>
              <a:buNone/>
            </a:pPr>
            <a:r>
              <a:rPr lang="en-US" sz="3200">
                <a:effectLst>
                  <a:outerShdw blurRad="38100" dist="38100" dir="2700000" algn="tl">
                    <a:srgbClr val="000000"/>
                  </a:outerShdw>
                </a:effectLst>
                <a:latin typeface="Comic Sans MS" pitchFamily="66" charset="0"/>
              </a:rPr>
              <a:t>	</a:t>
            </a:r>
          </a:p>
        </p:txBody>
      </p:sp>
      <p:sp>
        <p:nvSpPr>
          <p:cNvPr id="76805" name="Text Box 5"/>
          <p:cNvSpPr txBox="1">
            <a:spLocks noChangeArrowheads="1"/>
          </p:cNvSpPr>
          <p:nvPr/>
        </p:nvSpPr>
        <p:spPr bwMode="auto">
          <a:xfrm>
            <a:off x="490538" y="5638800"/>
            <a:ext cx="8001000" cy="519113"/>
          </a:xfrm>
          <a:prstGeom prst="rect">
            <a:avLst/>
          </a:prstGeom>
          <a:noFill/>
          <a:ln w="9525">
            <a:noFill/>
            <a:miter lim="800000"/>
            <a:headEnd/>
            <a:tailEnd/>
          </a:ln>
          <a:effectLst/>
        </p:spPr>
        <p:txBody>
          <a:bodyPr>
            <a:spAutoFit/>
          </a:bodyPr>
          <a:lstStyle/>
          <a:p>
            <a:pPr algn="ctr" eaLnBrk="1" hangingPunct="1">
              <a:spcBef>
                <a:spcPct val="20000"/>
              </a:spcBef>
              <a:buClr>
                <a:schemeClr val="hlink"/>
              </a:buClr>
              <a:buFont typeface="Wingdings" pitchFamily="2" charset="2"/>
              <a:buNone/>
            </a:pPr>
            <a:r>
              <a:rPr lang="en-US" sz="2800">
                <a:effectLst>
                  <a:outerShdw blurRad="38100" dist="38100" dir="2700000" algn="tl">
                    <a:srgbClr val="000000"/>
                  </a:outerShdw>
                </a:effectLst>
                <a:latin typeface="Comic Sans MS" pitchFamily="66" charset="0"/>
              </a:rPr>
              <a:t> </a:t>
            </a:r>
            <a:endParaRPr lang="en-US" sz="2800">
              <a:latin typeface="Comic Sans MS" pitchFamily="66" charset="0"/>
            </a:endParaRPr>
          </a:p>
        </p:txBody>
      </p:sp>
      <p:sp>
        <p:nvSpPr>
          <p:cNvPr id="76806" name="Text Box 6"/>
          <p:cNvSpPr txBox="1">
            <a:spLocks noChangeArrowheads="1"/>
          </p:cNvSpPr>
          <p:nvPr/>
        </p:nvSpPr>
        <p:spPr bwMode="auto">
          <a:xfrm>
            <a:off x="8229600" y="6400800"/>
            <a:ext cx="228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6807" name="Text Box 7"/>
          <p:cNvSpPr txBox="1">
            <a:spLocks noChangeArrowheads="1"/>
          </p:cNvSpPr>
          <p:nvPr/>
        </p:nvSpPr>
        <p:spPr bwMode="auto">
          <a:xfrm>
            <a:off x="6705600" y="6316663"/>
            <a:ext cx="304800" cy="366712"/>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6808" name="Text Box 8"/>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76809" name="AutoShape 9">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
        <p:nvSpPr>
          <p:cNvPr id="76810" name="Rectangle 10"/>
          <p:cNvSpPr>
            <a:spLocks noChangeArrowheads="1"/>
          </p:cNvSpPr>
          <p:nvPr/>
        </p:nvSpPr>
        <p:spPr bwMode="auto">
          <a:xfrm>
            <a:off x="457200" y="2819400"/>
            <a:ext cx="8382000" cy="1455738"/>
          </a:xfrm>
          <a:prstGeom prst="rect">
            <a:avLst/>
          </a:prstGeom>
          <a:noFill/>
          <a:ln w="9525">
            <a:noFill/>
            <a:miter lim="800000"/>
            <a:headEnd/>
            <a:tailEnd/>
          </a:ln>
          <a:effectLst/>
        </p:spPr>
        <p:txBody>
          <a:bodyPr/>
          <a:lstStyle/>
          <a:p>
            <a:pPr marL="342900" indent="-342900" algn="just" eaLnBrk="1" hangingPunct="1">
              <a:spcBef>
                <a:spcPct val="20000"/>
              </a:spcBef>
              <a:buClr>
                <a:schemeClr val="hlink"/>
              </a:buClr>
              <a:buSzPct val="65000"/>
              <a:buFont typeface="Wingdings" pitchFamily="2" charset="2"/>
              <a:buNone/>
            </a:pPr>
            <a:r>
              <a:rPr lang="sv-SE" sz="3200">
                <a:effectLst>
                  <a:outerShdw blurRad="38100" dist="38100" dir="2700000" algn="tl">
                    <a:srgbClr val="000000"/>
                  </a:outerShdw>
                </a:effectLst>
                <a:latin typeface="Comic Sans MS" pitchFamily="66" charset="0"/>
              </a:rPr>
              <a:t>	</a:t>
            </a:r>
            <a:endParaRPr lang="en-US" sz="3200">
              <a:effectLst>
                <a:outerShdw blurRad="38100" dist="38100" dir="2700000" algn="tl">
                  <a:srgbClr val="000000"/>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584200"/>
            <a:ext cx="8077200" cy="1095375"/>
          </a:xfrm>
        </p:spPr>
        <p:txBody>
          <a:bodyPr/>
          <a:lstStyle/>
          <a:p>
            <a:endParaRPr lang="en-US" sz="4000">
              <a:latin typeface="Comic Sans MS" pitchFamily="66" charset="0"/>
            </a:endParaRPr>
          </a:p>
        </p:txBody>
      </p:sp>
      <p:sp>
        <p:nvSpPr>
          <p:cNvPr id="28675" name="Rectangle 3"/>
          <p:cNvSpPr>
            <a:spLocks noGrp="1" noChangeArrowheads="1"/>
          </p:cNvSpPr>
          <p:nvPr>
            <p:ph type="body" idx="1"/>
          </p:nvPr>
        </p:nvSpPr>
        <p:spPr>
          <a:xfrm>
            <a:off x="457200" y="381000"/>
            <a:ext cx="8229600" cy="5715000"/>
          </a:xfrm>
        </p:spPr>
        <p:txBody>
          <a:bodyPr/>
          <a:lstStyle/>
          <a:p>
            <a:pPr algn="just">
              <a:buFont typeface="Wingdings" pitchFamily="2" charset="2"/>
              <a:buNone/>
            </a:pPr>
            <a:r>
              <a:rPr lang="sv-SE" sz="2800">
                <a:latin typeface="Comic Sans MS" pitchFamily="66" charset="0"/>
              </a:rPr>
              <a:t>AB,BC,CD,dan DA terdpt pd 1 bid.</a:t>
            </a:r>
          </a:p>
          <a:p>
            <a:pPr algn="just">
              <a:buFont typeface="Wingdings" pitchFamily="2" charset="2"/>
              <a:buNone/>
            </a:pPr>
            <a:r>
              <a:rPr lang="sv-SE" sz="2800">
                <a:latin typeface="Comic Sans MS" pitchFamily="66" charset="0"/>
              </a:rPr>
              <a:t>Demikian juga DA,AE,HE dan DH atau AB,BF,EF dan AE atau CD,DH,GH dan CG atau EF,FG,GH dan HE atau BC,CG,FG dan BF.</a:t>
            </a:r>
          </a:p>
          <a:p>
            <a:pPr algn="just">
              <a:buFont typeface="Wingdings" pitchFamily="2" charset="2"/>
              <a:buNone/>
            </a:pPr>
            <a:r>
              <a:rPr lang="sv-SE" sz="2800">
                <a:latin typeface="Comic Sans MS" pitchFamily="66" charset="0"/>
              </a:rPr>
              <a:t>Setiap 2 tulang yg bersebelahan pd kel tsb dpt menghaslkan grs hub spt pd gb 342 (gb.346)</a:t>
            </a:r>
          </a:p>
          <a:p>
            <a:pPr algn="just">
              <a:buFont typeface="Wingdings" pitchFamily="2" charset="2"/>
              <a:buNone/>
            </a:pPr>
            <a:r>
              <a:rPr lang="sv-SE" sz="2800">
                <a:latin typeface="Comic Sans MS" pitchFamily="66" charset="0"/>
              </a:rPr>
              <a:t>Bila dilihat, tulang yg sejajar atau terletak pd 1 bid menghslkan susunan grs hub yg khuluknya dwimatra.</a:t>
            </a:r>
          </a:p>
          <a:p>
            <a:pPr algn="just">
              <a:buFont typeface="Wingdings" pitchFamily="2" charset="2"/>
              <a:buNone/>
            </a:pPr>
            <a:r>
              <a:rPr lang="sv-SE" sz="2800">
                <a:latin typeface="Comic Sans MS" pitchFamily="66" charset="0"/>
              </a:rPr>
              <a:t>Susunan triamatra akan diperoleh hanya bila tulang tdk sejajar dan terdpt pd bid yg berbeda.</a:t>
            </a:r>
          </a:p>
        </p:txBody>
      </p:sp>
      <p:sp>
        <p:nvSpPr>
          <p:cNvPr id="28676" name="Text Box 4"/>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28677" name="AutoShape 5">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584200"/>
            <a:ext cx="8077200" cy="1095375"/>
          </a:xfrm>
        </p:spPr>
        <p:txBody>
          <a:bodyPr/>
          <a:lstStyle/>
          <a:p>
            <a:endParaRPr lang="en-US" sz="4000">
              <a:latin typeface="Comic Sans MS" pitchFamily="66" charset="0"/>
            </a:endParaRPr>
          </a:p>
        </p:txBody>
      </p:sp>
      <p:sp>
        <p:nvSpPr>
          <p:cNvPr id="29699" name="Rectangle 3"/>
          <p:cNvSpPr>
            <a:spLocks noGrp="1" noChangeArrowheads="1"/>
          </p:cNvSpPr>
          <p:nvPr>
            <p:ph type="body" idx="1"/>
          </p:nvPr>
        </p:nvSpPr>
        <p:spPr>
          <a:xfrm>
            <a:off x="457200" y="838200"/>
            <a:ext cx="8229600" cy="5257800"/>
          </a:xfrm>
        </p:spPr>
        <p:txBody>
          <a:bodyPr/>
          <a:lstStyle/>
          <a:p>
            <a:pPr algn="just">
              <a:lnSpc>
                <a:spcPct val="90000"/>
              </a:lnSpc>
              <a:buFont typeface="Wingdings" pitchFamily="2" charset="2"/>
              <a:buNone/>
            </a:pPr>
            <a:r>
              <a:rPr lang="sv-SE" sz="2400">
                <a:latin typeface="Comic Sans MS" pitchFamily="66" charset="0"/>
              </a:rPr>
              <a:t>Mis: btg AB dan FG pd gb.344 tdk sejajar dan terletak pd bid yg berbeda.</a:t>
            </a:r>
          </a:p>
          <a:p>
            <a:pPr algn="just">
              <a:lnSpc>
                <a:spcPct val="90000"/>
              </a:lnSpc>
              <a:buFont typeface="Wingdings" pitchFamily="2" charset="2"/>
              <a:buNone/>
            </a:pPr>
            <a:r>
              <a:rPr lang="sv-SE" sz="2400">
                <a:latin typeface="Comic Sans MS" pitchFamily="66" charset="0"/>
              </a:rPr>
              <a:t>Grs hub diperoleh dg jalan menghub A dan F dan B dg G, atau A dg G dan Bdg F (gb.347)</a:t>
            </a:r>
          </a:p>
          <a:p>
            <a:pPr algn="just">
              <a:lnSpc>
                <a:spcPct val="90000"/>
              </a:lnSpc>
              <a:buFont typeface="Wingdings" pitchFamily="2" charset="2"/>
              <a:buNone/>
            </a:pPr>
            <a:r>
              <a:rPr lang="sv-SE" sz="2400">
                <a:latin typeface="Comic Sans MS" pitchFamily="66" charset="0"/>
              </a:rPr>
              <a:t>Bila kita menghub A dg F dan Bdg G, grs hub akan membentuk permukaan yg agak melengkung (gb.348).</a:t>
            </a:r>
          </a:p>
          <a:p>
            <a:pPr algn="just">
              <a:lnSpc>
                <a:spcPct val="90000"/>
              </a:lnSpc>
              <a:buFont typeface="Wingdings" pitchFamily="2" charset="2"/>
              <a:buNone/>
            </a:pPr>
            <a:r>
              <a:rPr lang="sv-SE" sz="2400">
                <a:latin typeface="Comic Sans MS" pitchFamily="66" charset="0"/>
              </a:rPr>
              <a:t>Bila kita menghub A dg G dan B dg F, permukaan lengkung yg terbentuk akan lbh menonjol lagi.</a:t>
            </a:r>
          </a:p>
          <a:p>
            <a:pPr algn="just">
              <a:lnSpc>
                <a:spcPct val="90000"/>
              </a:lnSpc>
              <a:buFont typeface="Wingdings" pitchFamily="2" charset="2"/>
              <a:buNone/>
            </a:pPr>
            <a:r>
              <a:rPr lang="sv-SE" sz="2400">
                <a:latin typeface="Comic Sans MS" pitchFamily="66" charset="0"/>
              </a:rPr>
              <a:t>Bidang ini tdk saja lengkung tp terpilin (gb.349)</a:t>
            </a:r>
          </a:p>
          <a:p>
            <a:pPr algn="just">
              <a:lnSpc>
                <a:spcPct val="90000"/>
              </a:lnSpc>
              <a:buFont typeface="Wingdings" pitchFamily="2" charset="2"/>
              <a:buNone/>
            </a:pPr>
            <a:r>
              <a:rPr lang="sv-SE" sz="2400">
                <a:latin typeface="Comic Sans MS" pitchFamily="66" charset="0"/>
              </a:rPr>
              <a:t>Pasangan tulang lain yg menghslkan susunan yg sama adl AB dan HE,AB dan DH, AB dan CG, BC dan EF BC dan GH, BC dan AE, BC dan DH,CD dan HE, CD dan FG, CD dan AE, CD dan BF, DA dan BF, DA dan CG, DA dan EF, DA dan GH.</a:t>
            </a:r>
          </a:p>
        </p:txBody>
      </p:sp>
      <p:sp>
        <p:nvSpPr>
          <p:cNvPr id="29700" name="Text Box 4"/>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29701" name="AutoShape 5">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584200"/>
            <a:ext cx="8077200" cy="863600"/>
          </a:xfrm>
        </p:spPr>
        <p:txBody>
          <a:bodyPr/>
          <a:lstStyle/>
          <a:p>
            <a:r>
              <a:rPr lang="en-US" sz="3600">
                <a:latin typeface="Comic Sans MS" pitchFamily="66" charset="0"/>
              </a:rPr>
              <a:t>Bahan dan ragang</a:t>
            </a:r>
          </a:p>
        </p:txBody>
      </p:sp>
      <p:sp>
        <p:nvSpPr>
          <p:cNvPr id="67587" name="Rectangle 3"/>
          <p:cNvSpPr>
            <a:spLocks noGrp="1" noChangeArrowheads="1"/>
          </p:cNvSpPr>
          <p:nvPr>
            <p:ph type="body" idx="1"/>
          </p:nvPr>
        </p:nvSpPr>
        <p:spPr>
          <a:xfrm>
            <a:off x="457200" y="1447800"/>
            <a:ext cx="8229600" cy="4648200"/>
          </a:xfrm>
        </p:spPr>
        <p:txBody>
          <a:bodyPr/>
          <a:lstStyle/>
          <a:p>
            <a:pPr algn="just">
              <a:lnSpc>
                <a:spcPct val="90000"/>
              </a:lnSpc>
              <a:buFont typeface="Wingdings" pitchFamily="2" charset="2"/>
              <a:buNone/>
            </a:pPr>
            <a:r>
              <a:rPr lang="sv-SE" sz="2400">
                <a:latin typeface="Comic Sans MS" pitchFamily="66" charset="0"/>
              </a:rPr>
              <a:t>Rangka lanjar hrs terbuat dr bahan yg kaku spt kayu agar dpt berdiri kokoh dan mampu menopang grs hub dg kuat (gb.350)</a:t>
            </a:r>
          </a:p>
          <a:p>
            <a:pPr algn="just">
              <a:lnSpc>
                <a:spcPct val="90000"/>
              </a:lnSpc>
              <a:buFont typeface="Wingdings" pitchFamily="2" charset="2"/>
              <a:buNone/>
            </a:pPr>
            <a:r>
              <a:rPr lang="sv-SE" sz="2400">
                <a:latin typeface="Comic Sans MS" pitchFamily="66" charset="0"/>
              </a:rPr>
              <a:t>Rangka lanjar yg kuat kita dpt membuat grs hub dr bhn yg kaku atau lemas.</a:t>
            </a:r>
          </a:p>
          <a:p>
            <a:pPr algn="just">
              <a:lnSpc>
                <a:spcPct val="90000"/>
              </a:lnSpc>
              <a:buFont typeface="Wingdings" pitchFamily="2" charset="2"/>
              <a:buNone/>
            </a:pPr>
            <a:r>
              <a:rPr lang="sv-SE" sz="2400">
                <a:latin typeface="Comic Sans MS" pitchFamily="66" charset="0"/>
              </a:rPr>
              <a:t>Grs hub kaku sdh cukup jika direkat pd sisi tulang rangka. Ujungnya biasanya diraut agar bid persentuhannya meguatkan perekatan scr maksimum (gb.351)</a:t>
            </a:r>
          </a:p>
          <a:p>
            <a:pPr algn="just">
              <a:lnSpc>
                <a:spcPct val="90000"/>
              </a:lnSpc>
              <a:buFont typeface="Wingdings" pitchFamily="2" charset="2"/>
              <a:buNone/>
            </a:pPr>
            <a:r>
              <a:rPr lang="sv-SE" sz="2400">
                <a:latin typeface="Comic Sans MS" pitchFamily="66" charset="0"/>
              </a:rPr>
              <a:t>Grs hub dr bhn lemas, spt benang kapas, nilon atau bhn lain dpt diikatkan atau dipancangkan dg berbagai cara pd tulang rangka (gb.352)</a:t>
            </a:r>
          </a:p>
        </p:txBody>
      </p:sp>
      <p:sp>
        <p:nvSpPr>
          <p:cNvPr id="67588" name="Text Box 4"/>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67589" name="AutoShape 5">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584200"/>
            <a:ext cx="8077200" cy="1095375"/>
          </a:xfrm>
        </p:spPr>
        <p:txBody>
          <a:bodyPr/>
          <a:lstStyle/>
          <a:p>
            <a:endParaRPr lang="en-US" sz="4000">
              <a:latin typeface="Comic Sans MS" pitchFamily="66" charset="0"/>
            </a:endParaRPr>
          </a:p>
        </p:txBody>
      </p:sp>
      <p:sp>
        <p:nvSpPr>
          <p:cNvPr id="68611" name="Rectangle 3"/>
          <p:cNvSpPr>
            <a:spLocks noGrp="1" noChangeArrowheads="1"/>
          </p:cNvSpPr>
          <p:nvPr>
            <p:ph type="body" idx="1"/>
          </p:nvPr>
        </p:nvSpPr>
        <p:spPr>
          <a:xfrm>
            <a:off x="457200" y="762000"/>
            <a:ext cx="8229600" cy="5334000"/>
          </a:xfrm>
        </p:spPr>
        <p:txBody>
          <a:bodyPr/>
          <a:lstStyle/>
          <a:p>
            <a:pPr algn="just">
              <a:lnSpc>
                <a:spcPct val="90000"/>
              </a:lnSpc>
              <a:buFont typeface="Wingdings" pitchFamily="2" charset="2"/>
              <a:buNone/>
            </a:pPr>
            <a:r>
              <a:rPr lang="sv-SE" sz="2400">
                <a:latin typeface="Comic Sans MS" pitchFamily="66" charset="0"/>
              </a:rPr>
              <a:t>Grs hub yg lemas hrs direntang kencang2 diantara kedua titik pancang sampai cukup tegang. Rangka hrs cukup kuat utk menahan kekuatan tegangan (gb.353)</a:t>
            </a:r>
          </a:p>
          <a:p>
            <a:pPr algn="just">
              <a:lnSpc>
                <a:spcPct val="90000"/>
              </a:lnSpc>
              <a:buFont typeface="Wingdings" pitchFamily="2" charset="2"/>
              <a:buNone/>
            </a:pPr>
            <a:endParaRPr lang="sv-SE" sz="2400">
              <a:latin typeface="Comic Sans MS" pitchFamily="66" charset="0"/>
            </a:endParaRPr>
          </a:p>
          <a:p>
            <a:pPr algn="just">
              <a:lnSpc>
                <a:spcPct val="90000"/>
              </a:lnSpc>
              <a:buFont typeface="Wingdings" pitchFamily="2" charset="2"/>
              <a:buNone/>
            </a:pPr>
            <a:r>
              <a:rPr lang="sv-SE" sz="2400">
                <a:latin typeface="Comic Sans MS" pitchFamily="66" charset="0"/>
              </a:rPr>
              <a:t>Ragang bid.papar utk grs hub</a:t>
            </a:r>
          </a:p>
          <a:p>
            <a:pPr algn="just">
              <a:lnSpc>
                <a:spcPct val="90000"/>
              </a:lnSpc>
              <a:buFont typeface="Wingdings" pitchFamily="2" charset="2"/>
              <a:buNone/>
            </a:pPr>
            <a:r>
              <a:rPr lang="sv-SE" sz="2400">
                <a:latin typeface="Comic Sans MS" pitchFamily="66" charset="0"/>
              </a:rPr>
              <a:t>Selain rangka lanjar, dpt juga digunakan raut bid.papar sbg ragang bagi pemasangan grs hub.</a:t>
            </a:r>
          </a:p>
          <a:p>
            <a:pPr algn="just">
              <a:lnSpc>
                <a:spcPct val="90000"/>
              </a:lnSpc>
              <a:buFont typeface="Wingdings" pitchFamily="2" charset="2"/>
              <a:buNone/>
            </a:pPr>
            <a:r>
              <a:rPr lang="sv-SE" sz="2400">
                <a:latin typeface="Comic Sans MS" pitchFamily="66" charset="0"/>
              </a:rPr>
              <a:t>Ragang bid.papar dpt lbh kuat drpd rangka lanjar bila bhn cukup tebal dan kekar.</a:t>
            </a:r>
          </a:p>
          <a:p>
            <a:pPr algn="just">
              <a:lnSpc>
                <a:spcPct val="90000"/>
              </a:lnSpc>
              <a:buFont typeface="Wingdings" pitchFamily="2" charset="2"/>
              <a:buNone/>
            </a:pPr>
            <a:r>
              <a:rPr lang="sv-SE" sz="2400">
                <a:latin typeface="Comic Sans MS" pitchFamily="66" charset="0"/>
              </a:rPr>
              <a:t>Lembar akrilik yg jernih sangat cocok utk maksud ini krn kebeningannya dpt memperlihatkan seluruh kerumitan grs hub.</a:t>
            </a:r>
          </a:p>
          <a:p>
            <a:pPr algn="just">
              <a:lnSpc>
                <a:spcPct val="90000"/>
              </a:lnSpc>
              <a:buFont typeface="Wingdings" pitchFamily="2" charset="2"/>
              <a:buNone/>
            </a:pPr>
            <a:r>
              <a:rPr lang="sv-SE" sz="2400">
                <a:latin typeface="Comic Sans MS" pitchFamily="66" charset="0"/>
              </a:rPr>
              <a:t>Bahan kedap cenderung terlalu menonjol sbg bentuk dan menghalangi permainan grs hub.</a:t>
            </a:r>
          </a:p>
        </p:txBody>
      </p:sp>
      <p:sp>
        <p:nvSpPr>
          <p:cNvPr id="68612" name="Text Box 4"/>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68613" name="AutoShape 5">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237</TotalTime>
  <Words>1006</Words>
  <Application>Microsoft Office PowerPoint</Application>
  <PresentationFormat>On-screen Show (4:3)</PresentationFormat>
  <Paragraphs>80</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Textured</vt:lpstr>
      <vt:lpstr>PowerPoint Presentation</vt:lpstr>
      <vt:lpstr>Garis hubung pd bid. papar</vt:lpstr>
      <vt:lpstr>PowerPoint Presentation</vt:lpstr>
      <vt:lpstr>PowerPoint Presentation</vt:lpstr>
      <vt:lpstr>Garis hubung dlm ruang</vt:lpstr>
      <vt:lpstr>PowerPoint Presentation</vt:lpstr>
      <vt:lpstr>PowerPoint Presentation</vt:lpstr>
      <vt:lpstr>Bahan dan ragang</vt:lpstr>
      <vt:lpstr>PowerPoint Presentation</vt:lpstr>
      <vt:lpstr>Garis hubung dlm kubus bening</vt:lpstr>
      <vt:lpstr>PowerPoint Presentation</vt:lpstr>
      <vt:lpstr>PowerPoint Presentation</vt:lpstr>
    </vt:vector>
  </TitlesOfParts>
  <Company>uieu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FILSAFAT</dc:title>
  <dc:creator>mulyo</dc:creator>
  <cp:lastModifiedBy>May</cp:lastModifiedBy>
  <cp:revision>27</cp:revision>
  <dcterms:created xsi:type="dcterms:W3CDTF">2000-12-31T18:20:32Z</dcterms:created>
  <dcterms:modified xsi:type="dcterms:W3CDTF">2015-02-20T04:52:06Z</dcterms:modified>
</cp:coreProperties>
</file>