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5"/>
  </p:notesMasterIdLst>
  <p:handoutMasterIdLst>
    <p:handoutMasterId r:id="rId16"/>
  </p:handoutMasterIdLst>
  <p:sldIdLst>
    <p:sldId id="282" r:id="rId2"/>
    <p:sldId id="257" r:id="rId3"/>
    <p:sldId id="275" r:id="rId4"/>
    <p:sldId id="276" r:id="rId5"/>
    <p:sldId id="277" r:id="rId6"/>
    <p:sldId id="278" r:id="rId7"/>
    <p:sldId id="267" r:id="rId8"/>
    <p:sldId id="268" r:id="rId9"/>
    <p:sldId id="269" r:id="rId10"/>
    <p:sldId id="270" r:id="rId11"/>
    <p:sldId id="285" r:id="rId12"/>
    <p:sldId id="286" r:id="rId13"/>
    <p:sldId id="287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3" d="100"/>
          <a:sy n="33" d="100"/>
        </p:scale>
        <p:origin x="-106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477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218112F2-905E-4320-9217-5BF7EF644D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45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2419EF0A-12C0-4550-8C54-27582CC4B1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142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1B6D9-621C-484A-B293-9A3CCD43BB15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B8915D-DFCE-4C73-BC31-12C2E24660DE}" type="slidenum">
              <a:rPr lang="en-US"/>
              <a:pPr/>
              <a:t>3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83CC36-7717-49B3-A2EE-537998F5EC42}" type="slidenum">
              <a:rPr lang="en-US"/>
              <a:pPr/>
              <a:t>4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54AEA8-0BEE-4092-B2CF-22ADA16AFF88}" type="slidenum">
              <a:rPr lang="en-US"/>
              <a:pPr/>
              <a:t>5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023A3A-F56E-4E5A-823C-A8CE4DFF5CEF}" type="slidenum">
              <a:rPr lang="en-US"/>
              <a:pPr/>
              <a:t>6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C2DAEC-6F7E-4EF7-A971-E17BD4C0E126}" type="slidenum">
              <a:rPr lang="en-US"/>
              <a:pPr/>
              <a:t>7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85C267-0CA7-48D8-A6B7-6FF110F87004}" type="slidenum">
              <a:rPr lang="en-US"/>
              <a:pPr/>
              <a:t>8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7B5511-1732-4A6D-8AF9-9A7B652A043E}" type="slidenum">
              <a:rPr lang="en-US"/>
              <a:pPr/>
              <a:t>9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55B8A5-E705-4B50-88B0-D666B6BDDAA2}" type="slidenum">
              <a:rPr lang="en-US"/>
              <a:pPr/>
              <a:t>10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A08509C-C34A-4FC9-9F78-670EF5DD17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3EB39-3660-46A9-AD1B-8376D4A995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97C5F-AD8E-4A7A-B73D-E218884A1A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55868-1CDA-4A71-91D7-6D050361FC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90C7E-1247-43A2-903B-4B67DA7C58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C7AC1F-B537-4B8C-BA81-3657F57636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59A7C-4AE2-4BE7-B579-40281A4AEB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BE631-BFFC-4C45-A88F-2631FA37A2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DCFC7-A061-4C7C-9CDA-12541C73EF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D5C0D-45B7-40D9-9EAC-B885D556A8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2F085-8D10-4FB2-9457-299BE6228A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FFDD9B9C-C98D-40F3-9FD0-A08B7034034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Revisi (Tgl) : 0 (22 Des 2007)</a:t>
            </a:r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1066800"/>
            <a:ext cx="5029200" cy="1676400"/>
          </a:xfrm>
        </p:spPr>
        <p:txBody>
          <a:bodyPr/>
          <a:lstStyle/>
          <a:p>
            <a:r>
              <a:rPr lang="en-US">
                <a:latin typeface="Comic Sans MS" pitchFamily="66" charset="0"/>
              </a:rPr>
              <a:t> </a:t>
            </a:r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533400" y="2895600"/>
            <a:ext cx="7467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Bab 5</a:t>
            </a:r>
            <a:b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PERULANGAN</a:t>
            </a:r>
          </a:p>
        </p:txBody>
      </p:sp>
      <p:pic>
        <p:nvPicPr>
          <p:cNvPr id="93188" name="Picture 4" descr="logo_sm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219200"/>
            <a:ext cx="1079500" cy="1295400"/>
          </a:xfrm>
          <a:prstGeom prst="rect">
            <a:avLst/>
          </a:prstGeom>
          <a:noFill/>
        </p:spPr>
      </p:pic>
      <p:pic>
        <p:nvPicPr>
          <p:cNvPr id="9318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4953000"/>
            <a:ext cx="1143000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4200"/>
            <a:ext cx="8077200" cy="863600"/>
          </a:xfrm>
        </p:spPr>
        <p:txBody>
          <a:bodyPr/>
          <a:lstStyle/>
          <a:p>
            <a:r>
              <a:rPr lang="en-US" sz="3600">
                <a:latin typeface="Comic Sans MS" pitchFamily="66" charset="0"/>
              </a:rPr>
              <a:t>Prisma bujur sangkar sbg gatra atau petak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sv-SE" sz="2400">
                <a:latin typeface="Comic Sans MS" pitchFamily="66" charset="0"/>
              </a:rPr>
              <a:t>Racana menjadi lbh rumit jika gatra atau petak ruang yg mewadahi bukan kubus.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sv-SE" sz="2400">
                <a:latin typeface="Comic Sans MS" pitchFamily="66" charset="0"/>
              </a:rPr>
              <a:t>Utk melihat dg beberapa cara kita dpt mengabung 2 atau tiga gatra, menggunakan prisma bujur sangkar sbg contoh: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sv-SE" sz="2400">
                <a:latin typeface="Comic Sans MS" pitchFamily="66" charset="0"/>
              </a:rPr>
              <a:t>Ditumpuk satu diatas yg lain dg persentuhan sisi (gb.185)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sv-SE" sz="2400">
                <a:latin typeface="Comic Sans MS" pitchFamily="66" charset="0"/>
              </a:rPr>
              <a:t>Ditumpuk satu diatas yg lain tanpa sandingnya berimpit (gb.186)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sv-SE" sz="2400">
                <a:latin typeface="Comic Sans MS" pitchFamily="66" charset="0"/>
              </a:rPr>
              <a:t>Dua prisma dpt diletakkan dg arah berbeda (gb.187)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sv-SE" sz="2400">
                <a:latin typeface="Comic Sans MS" pitchFamily="66" charset="0"/>
              </a:rPr>
              <a:t>Dua prisma dpt disusun dg mempersentuhkan sandingnya (gb.188)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sv-SE" sz="2400">
              <a:latin typeface="Comic Sans MS" pitchFamily="66" charset="0"/>
            </a:endParaRP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6565900" y="6248400"/>
            <a:ext cx="1676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b="1">
                <a:latin typeface="Arial" charset="0"/>
              </a:rPr>
              <a:t>Klik di sini untuk melanjutkan</a:t>
            </a:r>
            <a:endParaRPr lang="en-US" sz="800">
              <a:latin typeface="Arial" charset="0"/>
            </a:endParaRPr>
          </a:p>
        </p:txBody>
      </p:sp>
      <p:sp>
        <p:nvSpPr>
          <p:cNvPr id="68613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78813" y="6248400"/>
            <a:ext cx="381000" cy="2286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38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Tiga prisma dpt membentuk raut yg bertambah rumit (gb.189)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Empat prisma memberi kemungkinan yg lebih luas utk digabung scr menarik (gb.190)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Bila hub 2 prisma atau lbh telah ditetapkan, raut baru ini dpt diulangi pd racana perulangan.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/>
          <a:lstStyle/>
          <a:p>
            <a:r>
              <a:rPr lang="en-US" sz="3600"/>
              <a:t>Gatra atau petak beraut L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Prisma bujur sangkar dasar yg kita gunakan diatas dpt dibuat dr 2 kubus.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3 kubus dpt membentuk raut L dasar dg tekukan siku2 dan kedua kakinya menunjuk arah yg berbeda.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Dg gatra atau petak beraut L ini dpt dibentuk ragang yg beraneka ragam (gb.191)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Raut L papar utk melihat cara raut L atau lbh berpadu membentuk raut baru (gb.192)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2 atau lbh raut L trimatra utk menciptakan raut baru yg bersifat trimatra (gb.193)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r>
              <a:rPr lang="en-US" sz="3600"/>
              <a:t>Gatra dlm racana perulangan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Kebanyakan gatra jauh lbh rumit drpd kubus biasa, prisma bujur sangkar atau bahkan raut L.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Dlm penyusunan gatra menjadi racana perulangan gatra menjadi racana perulangan, yg hrs diperhatikan: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/>
              <a:t>Gatra tdk dpt mengapung di udara, ttp hrs dipancangkan dg baik. Pengaruh gaya berat tdk dpt diabaikan.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/>
              <a:t>Kekuatan racana hrs diperhitungkan.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/>
              <a:t>Tampak depan tdk blh ditekankan dg mengabaikan tampak lain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/>
              <a:t>Gatra dpt berpautan atau tembus menembus. Rangga diantara gatra pd 1 lap dpt diisi dg gatra pd lap berikutnya. Kecembungan dan kecekungan dpt saling mengisi (gb.194)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Comic Sans MS" pitchFamily="66" charset="0"/>
              </a:rPr>
              <a:t>PERULANGAN GATRA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305800" cy="4572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Comic Sans MS" pitchFamily="66" charset="0"/>
              </a:rPr>
              <a:t>Perulangan gatra tlh dikemukakan pd bab 1.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Comic Sans MS" pitchFamily="66" charset="0"/>
              </a:rPr>
              <a:t>Dlm arti yg paling sempit, perulangan gatra berarti bahwa semua unsur rupa gatra  (raut, ukuran, warna, barik) hrs sama (gb.164)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Comic Sans MS" pitchFamily="66" charset="0"/>
              </a:rPr>
              <a:t>Dlm arti luas, warna atau barik yg sama pd gatra dpt menghasilkan perulangan. Tentu saja semua gatra hrs dipertalikan juga oleh raut yg sama atau yg roncet; bila tidak, semua tdk dpt digolongkan sbg gatra (gb.165)</a:t>
            </a:r>
          </a:p>
          <a:p>
            <a:pPr>
              <a:buFont typeface="Wingdings" pitchFamily="2" charset="2"/>
              <a:buNone/>
            </a:pPr>
            <a:endParaRPr lang="en-US">
              <a:latin typeface="Comic Sans MS" pitchFamily="66" charset="0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119313"/>
            <a:ext cx="4038600" cy="3976687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endParaRPr lang="en-US">
              <a:latin typeface="Comic Sans MS" pitchFamily="66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565900" y="6248400"/>
            <a:ext cx="1676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b="1">
                <a:latin typeface="Arial" charset="0"/>
              </a:rPr>
              <a:t>Klik di sini untuk melanjutkan</a:t>
            </a:r>
            <a:endParaRPr lang="en-US" sz="800">
              <a:latin typeface="Arial" charset="0"/>
            </a:endParaRPr>
          </a:p>
        </p:txBody>
      </p:sp>
      <p:sp>
        <p:nvSpPr>
          <p:cNvPr id="5127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78813" y="6248400"/>
            <a:ext cx="381000" cy="2286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1813" y="412750"/>
            <a:ext cx="8002587" cy="1193800"/>
          </a:xfrm>
        </p:spPr>
        <p:txBody>
          <a:bodyPr/>
          <a:lstStyle/>
          <a:p>
            <a:endParaRPr lang="en-US" sz="3600">
              <a:latin typeface="Comic Sans MS" pitchFamily="66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81000"/>
            <a:ext cx="8382000" cy="5867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>
                <a:latin typeface="Comic Sans MS" pitchFamily="66" charset="0"/>
              </a:rPr>
              <a:t>Raut merupakan unsur rupa yg paling penting mengenai gatra.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latin typeface="Comic Sans MS" pitchFamily="66" charset="0"/>
              </a:rPr>
              <a:t>Mengenai perulangan gatra, perulangan raut selalu disertakan.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latin typeface="Comic Sans MS" pitchFamily="66" charset="0"/>
              </a:rPr>
              <a:t>Kesertaan langsung memberi perasaan kesatuan walaupun gatra tsb susunanya kurang tertib. (gb.166)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latin typeface="Comic Sans MS" pitchFamily="66" charset="0"/>
              </a:rPr>
              <a:t>Kesatuan rupa diperkuat oleh perulangan raut dan ukuran gatra (gb.167)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latin typeface="Comic Sans MS" pitchFamily="66" charset="0"/>
              </a:rPr>
              <a:t>Dg keteraturan tinggi, gatra disusun dlm rancang berdasar racana perulangan (gb.168)</a:t>
            </a:r>
          </a:p>
          <a:p>
            <a:pPr>
              <a:buFont typeface="Wingdings" pitchFamily="2" charset="2"/>
              <a:buNone/>
            </a:pPr>
            <a:endParaRPr lang="en-US" sz="2400">
              <a:latin typeface="Comic Sans MS" pitchFamily="66" charset="0"/>
            </a:endParaRP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457200" y="6400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1066800" y="6248400"/>
            <a:ext cx="22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6477000" y="6248400"/>
            <a:ext cx="1676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b="1">
                <a:latin typeface="Arial" charset="0"/>
              </a:rPr>
              <a:t>Klik di sini untuk melanjutkan</a:t>
            </a:r>
            <a:endParaRPr lang="en-US" sz="800">
              <a:latin typeface="Arial" charset="0"/>
            </a:endParaRP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8458200" y="6400800"/>
            <a:ext cx="22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73736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78813" y="6248400"/>
            <a:ext cx="381000" cy="2286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Comic Sans MS" pitchFamily="66" charset="0"/>
              </a:rPr>
              <a:t>RACANA PERULANGAN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Comic Sans MS" pitchFamily="66" charset="0"/>
              </a:rPr>
              <a:t>Racana dinding yg dijelaskan pd bab 3 sdh merupakan racana perulangan, tp msh bersifat dwimatra (gb.169)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Comic Sans MS" pitchFamily="66" charset="0"/>
              </a:rPr>
              <a:t>Utk membuat racana trimatra mk racana diperluas panjang dan lebarnya shg racana dpt dilihat dr berbagai sisi (gb.170)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Comic Sans MS" pitchFamily="66" charset="0"/>
              </a:rPr>
              <a:t>Racana perulangan dpt didefinisikan sbg racana dg gatra, tersusun dlm rutunan dan pola yg beraturan shg semuanya bertalian sesamanya dg cara yg sama.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>
              <a:latin typeface="Comic Sans MS" pitchFamily="66" charset="0"/>
            </a:endParaRP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609600" y="6172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1066800" y="6316663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6496050" y="6248400"/>
            <a:ext cx="1676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b="1">
                <a:latin typeface="Arial" charset="0"/>
              </a:rPr>
              <a:t>Klik di sini untuk melanjutkan</a:t>
            </a:r>
            <a:endParaRPr lang="en-US" sz="800">
              <a:latin typeface="Arial" charset="0"/>
            </a:endParaRP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8001000" y="6172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74760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78813" y="6248400"/>
            <a:ext cx="381000" cy="2286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4876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>
                <a:latin typeface="Comic Sans MS" pitchFamily="66" charset="0"/>
              </a:rPr>
              <a:t>Cara paling sederhana utk menggambarkan racana perulangan dlm racana trimatra pd kertas adalah mengurai racana menjadi sejumlah lap. Tegak dan datar.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Comic Sans MS" pitchFamily="66" charset="0"/>
              </a:rPr>
              <a:t>Sebenarnya lap.tegak atau datar sama saja pd kebanyakan rac.setangkup dpt diputar2 utk memperoleh tampak yg berbeda (gb.171)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457200" y="3048000"/>
            <a:ext cx="8153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7315200" y="6392863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6565900" y="6248400"/>
            <a:ext cx="1676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b="1">
                <a:latin typeface="Arial" charset="0"/>
              </a:rPr>
              <a:t>Klik di sini untuk melanjutkan</a:t>
            </a:r>
            <a:endParaRPr lang="en-US" sz="800">
              <a:latin typeface="Arial" charset="0"/>
            </a:endParaRP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8175625" y="6240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75784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78813" y="6248400"/>
            <a:ext cx="381000" cy="2286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sz="3600">
                <a:latin typeface="Comic Sans MS" pitchFamily="66" charset="0"/>
              </a:rPr>
              <a:t>SUSUNAN LAPISAN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Comic Sans MS" pitchFamily="66" charset="0"/>
              </a:rPr>
              <a:t>Utk menggambarkan penatan racana perulangan, dimulai dg menyusun 4 lap petak atau gatra.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Comic Sans MS" pitchFamily="66" charset="0"/>
              </a:rPr>
              <a:t>Penyusunan sederhana dg meletakan lap yg satu tepat diatas yg lain (gb.172)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Comic Sans MS" pitchFamily="66" charset="0"/>
              </a:rPr>
              <a:t>Kemudian digeser kedudukan lap scr berselang seling (gb.173)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Comic Sans MS" pitchFamily="66" charset="0"/>
              </a:rPr>
              <a:t>Atau dpt disusun dg roncetan kedudukan (gb.175)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Comic Sans MS" pitchFamily="66" charset="0"/>
              </a:rPr>
              <a:t>Atau dpt disusun lap dlm roncetan arah (gb.176)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457200" y="4419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490538" y="5638800"/>
            <a:ext cx="800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endParaRPr lang="en-US" sz="2800">
              <a:latin typeface="Comic Sans MS" pitchFamily="66" charset="0"/>
            </a:endParaRP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8229600" y="6400800"/>
            <a:ext cx="22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6705600" y="6316663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6565900" y="6248400"/>
            <a:ext cx="1676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b="1">
                <a:latin typeface="Arial" charset="0"/>
              </a:rPr>
              <a:t>Klik di sini untuk melanjutkan</a:t>
            </a:r>
            <a:endParaRPr lang="en-US" sz="800">
              <a:latin typeface="Arial" charset="0"/>
            </a:endParaRPr>
          </a:p>
        </p:txBody>
      </p:sp>
      <p:sp>
        <p:nvSpPr>
          <p:cNvPr id="76809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78813" y="6248400"/>
            <a:ext cx="381000" cy="2286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10" name="Rectangle 10"/>
          <p:cNvSpPr>
            <a:spLocks noChangeArrowheads="1"/>
          </p:cNvSpPr>
          <p:nvPr/>
        </p:nvSpPr>
        <p:spPr bwMode="auto">
          <a:xfrm>
            <a:off x="457200" y="2819400"/>
            <a:ext cx="8382000" cy="145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sv-SE" sz="32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4200"/>
            <a:ext cx="8077200" cy="711200"/>
          </a:xfrm>
        </p:spPr>
        <p:txBody>
          <a:bodyPr/>
          <a:lstStyle/>
          <a:p>
            <a:r>
              <a:rPr lang="en-US" sz="3600">
                <a:latin typeface="Comic Sans MS" pitchFamily="66" charset="0"/>
              </a:rPr>
              <a:t>TATANAN DLM SETIAP LAPISAN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sv-SE" sz="2400">
                <a:latin typeface="Comic Sans MS" pitchFamily="66" charset="0"/>
              </a:rPr>
              <a:t>Ada banyak cara utk menyusun gatra dlm tiap lap, scr berselang seling lap dpt disusun berbeda2. (gb.177)</a:t>
            </a:r>
          </a:p>
          <a:p>
            <a:pPr algn="just">
              <a:buFont typeface="Wingdings" pitchFamily="2" charset="2"/>
              <a:buNone/>
            </a:pPr>
            <a:r>
              <a:rPr lang="sv-SE" sz="2400">
                <a:latin typeface="Comic Sans MS" pitchFamily="66" charset="0"/>
              </a:rPr>
              <a:t>Kedudukan barisan tsb dpt digeser (gb. 178)</a:t>
            </a:r>
          </a:p>
          <a:p>
            <a:pPr algn="just">
              <a:buFont typeface="Wingdings" pitchFamily="2" charset="2"/>
              <a:buNone/>
            </a:pPr>
            <a:r>
              <a:rPr lang="sv-SE" sz="2400">
                <a:latin typeface="Comic Sans MS" pitchFamily="66" charset="0"/>
              </a:rPr>
              <a:t>Diantara petak atau gatra dpt terjadi celah. (gb.179)</a:t>
            </a:r>
          </a:p>
          <a:p>
            <a:pPr algn="just">
              <a:buFont typeface="Wingdings" pitchFamily="2" charset="2"/>
              <a:buNone/>
            </a:pPr>
            <a:r>
              <a:rPr lang="sv-SE" sz="2400">
                <a:latin typeface="Comic Sans MS" pitchFamily="66" charset="0"/>
              </a:rPr>
              <a:t>Bila semua petak atau gatra tdk bersentuhan, lap yg bersebelahan dpt berbeda susunanya utk menopang kedudukan gatra lap atas (gb.180)</a:t>
            </a:r>
          </a:p>
          <a:p>
            <a:pPr algn="just">
              <a:buFont typeface="Wingdings" pitchFamily="2" charset="2"/>
              <a:buNone/>
            </a:pPr>
            <a:r>
              <a:rPr lang="sv-SE" sz="2400">
                <a:latin typeface="Comic Sans MS" pitchFamily="66" charset="0"/>
              </a:rPr>
              <a:t>Peragaman arah dpt diterapkan pd petak atau gatra (gb.181)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565900" y="6248400"/>
            <a:ext cx="1676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b="1">
                <a:latin typeface="Arial" charset="0"/>
              </a:rPr>
              <a:t>Klik di sini untuk melanjutkan</a:t>
            </a:r>
            <a:endParaRPr lang="en-US" sz="800">
              <a:latin typeface="Arial" charset="0"/>
            </a:endParaRPr>
          </a:p>
        </p:txBody>
      </p:sp>
      <p:sp>
        <p:nvSpPr>
          <p:cNvPr id="28677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78813" y="6248400"/>
            <a:ext cx="381000" cy="2286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4200"/>
            <a:ext cx="8077200" cy="635000"/>
          </a:xfrm>
        </p:spPr>
        <p:txBody>
          <a:bodyPr/>
          <a:lstStyle/>
          <a:p>
            <a:r>
              <a:rPr lang="en-US" sz="3600">
                <a:latin typeface="Comic Sans MS" pitchFamily="66" charset="0"/>
              </a:rPr>
              <a:t>MERANGKAI GATRA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sv-SE" sz="2800">
                <a:latin typeface="Comic Sans MS" pitchFamily="66" charset="0"/>
              </a:rPr>
              <a:t>Petak yg biasanya beraut geometri sederhana, biasanya dpt dirangkai dg jalan mempersentuhkan sisinya.</a:t>
            </a:r>
          </a:p>
          <a:p>
            <a:pPr algn="just">
              <a:buFont typeface="Wingdings" pitchFamily="2" charset="2"/>
              <a:buNone/>
            </a:pPr>
            <a:r>
              <a:rPr lang="sv-SE" sz="2800">
                <a:latin typeface="Comic Sans MS" pitchFamily="66" charset="0"/>
              </a:rPr>
              <a:t>Namun gatra, jk digunakn tanpa petak ruang, mungkin memiliki raut atau dlm kedudukan   yg menuntut jenis penyambungan yg beraneka macam</a:t>
            </a:r>
          </a:p>
          <a:p>
            <a:pPr algn="just">
              <a:buFont typeface="Wingdings" pitchFamily="2" charset="2"/>
              <a:buNone/>
            </a:pPr>
            <a:r>
              <a:rPr lang="sv-SE" sz="2800">
                <a:latin typeface="Comic Sans MS" pitchFamily="66" charset="0"/>
              </a:rPr>
              <a:t>Persentuhan sisi tentu membuat sambungan paling kuat, baik persentuhan seluruh sisi  maupun sebagian (gb.182) 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565900" y="6248400"/>
            <a:ext cx="1676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b="1">
                <a:latin typeface="Arial" charset="0"/>
              </a:rPr>
              <a:t>Klik di sini untuk melanjutkan</a:t>
            </a:r>
            <a:endParaRPr lang="en-US" sz="800">
              <a:latin typeface="Arial" charset="0"/>
            </a:endParaRPr>
          </a:p>
        </p:txBody>
      </p:sp>
      <p:sp>
        <p:nvSpPr>
          <p:cNvPr id="2970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78813" y="6248400"/>
            <a:ext cx="381000" cy="2286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4200"/>
            <a:ext cx="8077200" cy="787400"/>
          </a:xfrm>
        </p:spPr>
        <p:txBody>
          <a:bodyPr/>
          <a:lstStyle/>
          <a:p>
            <a:endParaRPr lang="en-US" sz="3600">
              <a:latin typeface="Comic Sans MS" pitchFamily="66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3400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sv-SE" sz="2800">
                <a:latin typeface="Comic Sans MS" pitchFamily="66" charset="0"/>
              </a:rPr>
              <a:t>Persentuhan sanding dg sisi atau sanding dg sanding cenderung lemah, ttp dpt menghasilkan sambungan yg lentur (gb.183)</a:t>
            </a:r>
          </a:p>
          <a:p>
            <a:pPr algn="just">
              <a:buFont typeface="Wingdings" pitchFamily="2" charset="2"/>
              <a:buNone/>
            </a:pPr>
            <a:r>
              <a:rPr lang="sv-SE" sz="2800">
                <a:latin typeface="Comic Sans MS" pitchFamily="66" charset="0"/>
              </a:rPr>
              <a:t>Persentuhan puncak dg sisi, puncak dg sanding atau puncak dg puncak biasanya sangat sulit dikendalikan. (gb.184)</a:t>
            </a:r>
          </a:p>
          <a:p>
            <a:pPr algn="just">
              <a:buFont typeface="Wingdings" pitchFamily="2" charset="2"/>
              <a:buNone/>
            </a:pPr>
            <a:endParaRPr lang="sv-SE" sz="2800">
              <a:latin typeface="Comic Sans MS" pitchFamily="66" charset="0"/>
            </a:endParaRPr>
          </a:p>
          <a:p>
            <a:pPr algn="just">
              <a:buFont typeface="Wingdings" pitchFamily="2" charset="2"/>
              <a:buNone/>
            </a:pPr>
            <a:endParaRPr lang="sv-SE" sz="2800">
              <a:latin typeface="Comic Sans MS" pitchFamily="66" charset="0"/>
            </a:endParaRP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6565900" y="6248400"/>
            <a:ext cx="1676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b="1">
                <a:latin typeface="Arial" charset="0"/>
              </a:rPr>
              <a:t>Klik di sini untuk melanjutkan</a:t>
            </a:r>
            <a:endParaRPr lang="en-US" sz="800">
              <a:latin typeface="Arial" charset="0"/>
            </a:endParaRPr>
          </a:p>
        </p:txBody>
      </p:sp>
      <p:sp>
        <p:nvSpPr>
          <p:cNvPr id="6758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78813" y="6248400"/>
            <a:ext cx="381000" cy="2286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306</TotalTime>
  <Words>865</Words>
  <Application>Microsoft Office PowerPoint</Application>
  <PresentationFormat>On-screen Show (4:3)</PresentationFormat>
  <Paragraphs>80</Paragraphs>
  <Slides>13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Textured</vt:lpstr>
      <vt:lpstr> </vt:lpstr>
      <vt:lpstr>PERULANGAN GATRA</vt:lpstr>
      <vt:lpstr>PowerPoint Presentation</vt:lpstr>
      <vt:lpstr>RACANA PERULANGAN</vt:lpstr>
      <vt:lpstr>PowerPoint Presentation</vt:lpstr>
      <vt:lpstr>SUSUNAN LAPISAN</vt:lpstr>
      <vt:lpstr>TATANAN DLM SETIAP LAPISAN</vt:lpstr>
      <vt:lpstr>MERANGKAI GATRA</vt:lpstr>
      <vt:lpstr>PowerPoint Presentation</vt:lpstr>
      <vt:lpstr>Prisma bujur sangkar sbg gatra atau petak</vt:lpstr>
      <vt:lpstr>PowerPoint Presentation</vt:lpstr>
      <vt:lpstr>Gatra atau petak beraut L</vt:lpstr>
      <vt:lpstr>Gatra dlm racana perulangan</vt:lpstr>
    </vt:vector>
  </TitlesOfParts>
  <Company>uieu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FILSAFAT</dc:title>
  <dc:creator>mulyo</dc:creator>
  <cp:lastModifiedBy>May</cp:lastModifiedBy>
  <cp:revision>29</cp:revision>
  <dcterms:created xsi:type="dcterms:W3CDTF">2000-12-31T18:20:32Z</dcterms:created>
  <dcterms:modified xsi:type="dcterms:W3CDTF">2015-02-20T04:50:49Z</dcterms:modified>
</cp:coreProperties>
</file>