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2" r:id="rId6"/>
    <p:sldId id="270" r:id="rId7"/>
    <p:sldId id="269" r:id="rId8"/>
    <p:sldId id="268" r:id="rId9"/>
    <p:sldId id="267" r:id="rId10"/>
    <p:sldId id="265" r:id="rId11"/>
    <p:sldId id="266" r:id="rId12"/>
    <p:sldId id="264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1157" y="25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4B72C-51A5-4D9A-9788-D9FD3DFF04B4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CDD2D-7758-4186-AB95-712A5550C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82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372A6D-6C9B-4A68-A427-A7A8773E17E1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0CBD45-7494-43D0-B2E3-0A0C81CD8650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0CBD45-7494-43D0-B2E3-0A0C81CD8650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0CBD45-7494-43D0-B2E3-0A0C81CD8650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3909E4-3177-47A4-B5D1-9A623BC62392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0CBD45-7494-43D0-B2E3-0A0C81CD8650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0CBD45-7494-43D0-B2E3-0A0C81CD8650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0CBD45-7494-43D0-B2E3-0A0C81CD8650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0CBD45-7494-43D0-B2E3-0A0C81CD8650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0CBD45-7494-43D0-B2E3-0A0C81CD8650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0CBD45-7494-43D0-B2E3-0A0C81CD8650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0CBD45-7494-43D0-B2E3-0A0C81CD8650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0721-24B1-4A73-88B0-1D39F91ADE8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BCA7-27B6-4151-8551-59029E4A9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5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0721-24B1-4A73-88B0-1D39F91ADE8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BCA7-27B6-4151-8551-59029E4A9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6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0721-24B1-4A73-88B0-1D39F91ADE8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BCA7-27B6-4151-8551-59029E4A9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3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0721-24B1-4A73-88B0-1D39F91ADE8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BCA7-27B6-4151-8551-59029E4A9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5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0721-24B1-4A73-88B0-1D39F91ADE8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BCA7-27B6-4151-8551-59029E4A9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6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0721-24B1-4A73-88B0-1D39F91ADE8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BCA7-27B6-4151-8551-59029E4A9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5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0721-24B1-4A73-88B0-1D39F91ADE8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BCA7-27B6-4151-8551-59029E4A9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8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0721-24B1-4A73-88B0-1D39F91ADE8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BCA7-27B6-4151-8551-59029E4A9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8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0721-24B1-4A73-88B0-1D39F91ADE8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BCA7-27B6-4151-8551-59029E4A9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6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0721-24B1-4A73-88B0-1D39F91ADE8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BCA7-27B6-4151-8551-59029E4A9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2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0721-24B1-4A73-88B0-1D39F91ADE8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BCA7-27B6-4151-8551-59029E4A9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3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20721-24B1-4A73-88B0-1D39F91ADE86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2BCA7-27B6-4151-8551-59029E4A9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1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BENTUK BINGKAI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PERTEMUAN </a:t>
            </a:r>
            <a:r>
              <a:rPr lang="en-US" b="1" smtClean="0">
                <a:solidFill>
                  <a:schemeClr val="bg1"/>
                </a:solidFill>
              </a:rPr>
              <a:t>11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OSKAR JUDIANTO </a:t>
            </a:r>
            <a:r>
              <a:rPr lang="en-US" b="1" dirty="0" err="1" smtClean="0">
                <a:solidFill>
                  <a:schemeClr val="bg1"/>
                </a:solidFill>
              </a:rPr>
              <a:t>SSn</a:t>
            </a:r>
            <a:r>
              <a:rPr lang="en-US" b="1" dirty="0" smtClean="0">
                <a:solidFill>
                  <a:schemeClr val="bg1"/>
                </a:solidFill>
              </a:rPr>
              <a:t>., MM., MDs.</a:t>
            </a: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DESAIN PRODUK</a:t>
            </a: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FAKULTAS DESAIN </a:t>
            </a:r>
            <a:r>
              <a:rPr lang="en-US" b="1" dirty="0" err="1" smtClean="0">
                <a:solidFill>
                  <a:schemeClr val="bg1"/>
                </a:solidFill>
              </a:rPr>
              <a:t>dan</a:t>
            </a:r>
            <a:r>
              <a:rPr lang="en-US" b="1" dirty="0" smtClean="0">
                <a:solidFill>
                  <a:schemeClr val="bg1"/>
                </a:solidFill>
              </a:rPr>
              <a:t> INDUSTRI KREATIF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9357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endParaRPr lang="en-US" sz="2200" dirty="0"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524000"/>
            <a:ext cx="8305800" cy="373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en-US" sz="2400" b="1" dirty="0" err="1" smtClean="0">
                <a:solidFill>
                  <a:srgbClr val="2A1B0A"/>
                </a:solidFill>
                <a:latin typeface="Verdana"/>
              </a:rPr>
              <a:t>Perspektif</a:t>
            </a:r>
            <a:endParaRPr lang="en-US" sz="2400" b="1" dirty="0" smtClean="0">
              <a:solidFill>
                <a:srgbClr val="2A1B0A"/>
              </a:solidFill>
              <a:latin typeface="Verdana"/>
            </a:endParaRPr>
          </a:p>
          <a:p>
            <a:pPr lvl="0" algn="just">
              <a:spcBef>
                <a:spcPct val="20000"/>
              </a:spcBef>
            </a:pPr>
            <a:endParaRPr lang="en-US" sz="2400" dirty="0">
              <a:solidFill>
                <a:srgbClr val="2A1B0A"/>
              </a:solidFill>
              <a:latin typeface="Verdana"/>
            </a:endParaRPr>
          </a:p>
          <a:p>
            <a:pPr lvl="0" algn="just">
              <a:spcBef>
                <a:spcPct val="20000"/>
              </a:spcBef>
            </a:pPr>
            <a:r>
              <a:rPr lang="en-US" sz="2000" dirty="0">
                <a:solidFill>
                  <a:srgbClr val="2A1B0A"/>
                </a:solidFill>
                <a:latin typeface="Verdana"/>
              </a:rPr>
              <a:t>Benda yang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letaknya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lebih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dekat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dengan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pandangan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mata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,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tampak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lebih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besar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ukurannya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bila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dibandingkan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dengan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benda-benda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yang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letaknya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jauh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dari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pandanganmata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.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Semakin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jauh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benda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tersebut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maka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akan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hilang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dari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pandangan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mata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(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menuju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suatu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titik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),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misalnya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saat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melihat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rel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kereta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api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.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Sesungguhnya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rel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kereta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api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itu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besarnya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sama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,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tetapi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karena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kesan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pandangan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mata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,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rel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tersebut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akan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semakin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menyempit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dan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menuju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ke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satu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titik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.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Jadi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,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perspektif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adalah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>
                <a:solidFill>
                  <a:srgbClr val="2A1B0A"/>
                </a:solidFill>
                <a:latin typeface="Verdana"/>
              </a:rPr>
              <a:t>penggambaran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objek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berdasar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kesan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pandangan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mata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067978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endParaRPr lang="en-US" sz="2200" dirty="0"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524000"/>
            <a:ext cx="8305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Perspektif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yang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baik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akan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dapat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menimbulkan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kesan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ruang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tiga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dimensi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dalam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bentuk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gambar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.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Bila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benda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yang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digambar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tidak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menggunakan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kaidah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perspektif</a:t>
            </a:r>
            <a:r>
              <a:rPr lang="en-US" sz="20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maka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akan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terkesan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000" dirty="0" err="1" smtClean="0">
                <a:solidFill>
                  <a:srgbClr val="2A1B0A"/>
                </a:solidFill>
                <a:latin typeface="Verdana"/>
              </a:rPr>
              <a:t>janggal</a:t>
            </a:r>
            <a:r>
              <a:rPr lang="en-US" sz="2000" dirty="0" smtClean="0">
                <a:solidFill>
                  <a:srgbClr val="2A1B0A"/>
                </a:solidFill>
                <a:latin typeface="Verdana"/>
              </a:rPr>
              <a:t>.</a:t>
            </a:r>
            <a:endParaRPr lang="en-US" sz="2000" dirty="0">
              <a:solidFill>
                <a:srgbClr val="2A1B0A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700438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endParaRPr lang="en-US" sz="2200" dirty="0">
              <a:latin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676400"/>
            <a:ext cx="8229600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en-US" sz="2400" b="1" dirty="0" err="1">
                <a:solidFill>
                  <a:srgbClr val="2A1B0A"/>
                </a:solidFill>
                <a:latin typeface="Verdana"/>
              </a:rPr>
              <a:t>Gelap-terang</a:t>
            </a:r>
            <a:endParaRPr lang="en-US" sz="2400" dirty="0">
              <a:solidFill>
                <a:srgbClr val="2A1B0A"/>
              </a:solidFill>
              <a:latin typeface="Verdana"/>
            </a:endParaRPr>
          </a:p>
          <a:p>
            <a:pPr lvl="0" algn="just">
              <a:spcBef>
                <a:spcPct val="20000"/>
              </a:spcBef>
            </a:pPr>
            <a:r>
              <a:rPr lang="en-US" sz="2400" dirty="0" err="1">
                <a:solidFill>
                  <a:srgbClr val="2A1B0A"/>
                </a:solidFill>
                <a:latin typeface="Verdana"/>
              </a:rPr>
              <a:t>Sinar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jatuh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pada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suatu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benda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(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baik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sinar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yang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jatuh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secara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langsung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atau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tidak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langsung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)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akan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menimbulkan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efek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terang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di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satu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sisi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dan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bayangan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(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gelap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) di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sisi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yang lain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3155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endParaRPr lang="en-US" sz="2200" dirty="0">
              <a:latin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6894" y="1481051"/>
            <a:ext cx="3310106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677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03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Sebelum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02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</a:rPr>
              <a:t>Bentuk</a:t>
            </a:r>
            <a:r>
              <a:rPr lang="en-US" b="1" dirty="0">
                <a:solidFill>
                  <a:schemeClr val="bg1"/>
                </a:solidFill>
              </a:rPr>
              <a:t> Benda </a:t>
            </a:r>
            <a:r>
              <a:rPr lang="en-US" b="1" dirty="0" err="1">
                <a:solidFill>
                  <a:schemeClr val="bg1"/>
                </a:solidFill>
              </a:rPr>
              <a:t>Dasar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07. </a:t>
            </a:r>
            <a:r>
              <a:rPr lang="en-US" b="1" dirty="0" err="1">
                <a:solidFill>
                  <a:schemeClr val="bg1"/>
                </a:solidFill>
              </a:rPr>
              <a:t>Bentuk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Bangunan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Dengan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Situasi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03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</a:rPr>
              <a:t>Bentuk</a:t>
            </a:r>
            <a:r>
              <a:rPr lang="en-US" b="1" dirty="0">
                <a:solidFill>
                  <a:schemeClr val="bg1"/>
                </a:solidFill>
              </a:rPr>
              <a:t> Benda </a:t>
            </a:r>
            <a:r>
              <a:rPr lang="en-US" b="1" dirty="0" err="1">
                <a:solidFill>
                  <a:schemeClr val="bg1"/>
                </a:solidFill>
              </a:rPr>
              <a:t>Dasar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Berarsir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04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</a:rPr>
              <a:t>Bentuk</a:t>
            </a:r>
            <a:r>
              <a:rPr lang="en-US" b="1" dirty="0">
                <a:solidFill>
                  <a:schemeClr val="bg1"/>
                </a:solidFill>
              </a:rPr>
              <a:t> Benda </a:t>
            </a:r>
            <a:r>
              <a:rPr lang="en-US" b="1" dirty="0" err="1">
                <a:solidFill>
                  <a:schemeClr val="bg1"/>
                </a:solidFill>
              </a:rPr>
              <a:t>Dasar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Bertekstur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05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</a:rPr>
              <a:t>Bentuk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Bangunan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06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</a:rPr>
              <a:t>Bentuk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Bangunan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Dengan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Lingkungan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01. </a:t>
            </a:r>
            <a:r>
              <a:rPr lang="en-US" b="1" dirty="0" err="1">
                <a:solidFill>
                  <a:schemeClr val="bg1"/>
                </a:solidFill>
              </a:rPr>
              <a:t>Pengantar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Gambar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Bentuk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9874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47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19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09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</a:rPr>
              <a:t>Bentuk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Tumbuhan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Besar</a:t>
            </a:r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6463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14. </a:t>
            </a:r>
            <a:r>
              <a:rPr lang="en-US" b="1" dirty="0" err="1">
                <a:solidFill>
                  <a:schemeClr val="bg1"/>
                </a:solidFill>
              </a:rPr>
              <a:t>Gambar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Suasana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10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</a:rPr>
              <a:t>Bentuk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Sekelompok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Tumbuhan</a:t>
            </a:r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11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</a:rPr>
              <a:t>Bentuk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Bingkai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12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s-ES" b="1" dirty="0" err="1">
                <a:solidFill>
                  <a:schemeClr val="bg1"/>
                </a:solidFill>
              </a:rPr>
              <a:t>Bentuk</a:t>
            </a:r>
            <a:r>
              <a:rPr lang="es-ES" b="1" dirty="0">
                <a:solidFill>
                  <a:schemeClr val="bg1"/>
                </a:solidFill>
              </a:rPr>
              <a:t> </a:t>
            </a:r>
            <a:r>
              <a:rPr lang="es-ES" b="1" dirty="0" err="1">
                <a:solidFill>
                  <a:schemeClr val="bg1"/>
                </a:solidFill>
              </a:rPr>
              <a:t>Benda</a:t>
            </a:r>
            <a:r>
              <a:rPr lang="es-ES" b="1" dirty="0">
                <a:solidFill>
                  <a:schemeClr val="bg1"/>
                </a:solidFill>
              </a:rPr>
              <a:t> </a:t>
            </a:r>
            <a:r>
              <a:rPr lang="es-ES" b="1" dirty="0" err="1">
                <a:solidFill>
                  <a:schemeClr val="bg1"/>
                </a:solidFill>
              </a:rPr>
              <a:t>Dengan</a:t>
            </a:r>
            <a:r>
              <a:rPr lang="es-ES" b="1" dirty="0">
                <a:solidFill>
                  <a:schemeClr val="bg1"/>
                </a:solidFill>
              </a:rPr>
              <a:t> </a:t>
            </a:r>
            <a:r>
              <a:rPr lang="es-ES" b="1" dirty="0" err="1">
                <a:solidFill>
                  <a:schemeClr val="bg1"/>
                </a:solidFill>
              </a:rPr>
              <a:t>Cahaya</a:t>
            </a:r>
            <a:r>
              <a:rPr lang="es-ES" b="1" dirty="0">
                <a:solidFill>
                  <a:schemeClr val="bg1"/>
                </a:solidFill>
              </a:rPr>
              <a:t> </a:t>
            </a:r>
            <a:r>
              <a:rPr lang="es-ES" b="1" dirty="0" err="1">
                <a:solidFill>
                  <a:schemeClr val="bg1"/>
                </a:solidFill>
              </a:rPr>
              <a:t>Khusus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13. </a:t>
            </a:r>
            <a:r>
              <a:rPr lang="en-US" b="1" dirty="0" err="1">
                <a:solidFill>
                  <a:schemeClr val="bg1"/>
                </a:solidFill>
              </a:rPr>
              <a:t>Bentuk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Bangunan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Dengan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Lingkungan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08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</a:rPr>
              <a:t>Bentuk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Tumbuhan</a:t>
            </a:r>
            <a:r>
              <a:rPr lang="en-US" b="1" dirty="0">
                <a:solidFill>
                  <a:schemeClr val="bg1"/>
                </a:solidFill>
              </a:rPr>
              <a:t> Kecil</a:t>
            </a:r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1314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 err="1" smtClean="0">
                <a:solidFill>
                  <a:srgbClr val="2A1B0A"/>
                </a:solidFill>
                <a:latin typeface="Verdana"/>
              </a:rPr>
              <a:t>Proporsi</a:t>
            </a:r>
            <a:endParaRPr lang="en-US" sz="2400" b="1" dirty="0" smtClean="0">
              <a:solidFill>
                <a:srgbClr val="2A1B0A"/>
              </a:solidFill>
              <a:latin typeface="Verdana"/>
            </a:endParaRPr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>
                <a:solidFill>
                  <a:srgbClr val="2A1B0A"/>
                </a:solidFill>
                <a:latin typeface="Verdana"/>
              </a:rPr>
              <a:t>Suatu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benda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tersusun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dari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satu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kesatuan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berdasarkan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>
                <a:solidFill>
                  <a:srgbClr val="2A1B0A"/>
                </a:solidFill>
                <a:latin typeface="Verdana"/>
              </a:rPr>
              <a:t>ukuran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antara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bagian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satu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dengan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bagian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lainnya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>
                <a:solidFill>
                  <a:srgbClr val="2A1B0A"/>
                </a:solidFill>
                <a:latin typeface="Verdana"/>
              </a:rPr>
              <a:t>Kesebandingan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,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keseimbangan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,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atau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kesesuaian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bentuk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>
                <a:solidFill>
                  <a:srgbClr val="2A1B0A"/>
                </a:solidFill>
                <a:latin typeface="Verdana"/>
              </a:rPr>
              <a:t>dan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ukuran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suatu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benda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antara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bagian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satu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>
                <a:solidFill>
                  <a:srgbClr val="2A1B0A"/>
                </a:solidFill>
                <a:latin typeface="Verdana"/>
              </a:rPr>
              <a:t>dengan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bagian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yang lain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itulah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dinamakan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>
                <a:solidFill>
                  <a:srgbClr val="2A1B0A"/>
                </a:solidFill>
                <a:latin typeface="Verdana"/>
              </a:rPr>
              <a:t>proporsi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.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Dengan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menggunakan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proporsi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tepat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,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>
                <a:solidFill>
                  <a:srgbClr val="2A1B0A"/>
                </a:solidFill>
                <a:latin typeface="Verdana"/>
              </a:rPr>
              <a:t>maka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gambar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benda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dihasilkan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akan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tampak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>
                <a:solidFill>
                  <a:srgbClr val="2A1B0A"/>
                </a:solidFill>
                <a:latin typeface="Verdana"/>
              </a:rPr>
              <a:t>wajar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.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Jika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gambar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dibuat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tidak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sesuai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dengan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>
                <a:solidFill>
                  <a:srgbClr val="2A1B0A"/>
                </a:solidFill>
                <a:latin typeface="Verdana"/>
              </a:rPr>
              <a:t>proporsi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maka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akan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terkesan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janggal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.</a:t>
            </a:r>
          </a:p>
          <a:p>
            <a:pPr marL="0" indent="0" algn="just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2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4433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endParaRPr lang="en-US" sz="2200" dirty="0">
              <a:latin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600199"/>
            <a:ext cx="80772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2A1B0A"/>
                </a:solidFill>
                <a:latin typeface="Verdana"/>
              </a:rPr>
              <a:t>Komposisi</a:t>
            </a:r>
            <a:endParaRPr lang="en-US" sz="2400" b="1" dirty="0" smtClean="0">
              <a:solidFill>
                <a:srgbClr val="2A1B0A"/>
              </a:solidFill>
              <a:latin typeface="Verdana"/>
            </a:endParaRPr>
          </a:p>
          <a:p>
            <a:pPr algn="just"/>
            <a:r>
              <a:rPr lang="en-US" sz="2400" smtClean="0">
                <a:solidFill>
                  <a:prstClr val="black"/>
                </a:solidFill>
              </a:rPr>
              <a:t/>
            </a:r>
            <a:br>
              <a:rPr lang="en-US" sz="2400" smtClean="0">
                <a:solidFill>
                  <a:prstClr val="black"/>
                </a:solidFill>
              </a:rPr>
            </a:br>
            <a:r>
              <a:rPr lang="en-US" sz="2400" smtClean="0">
                <a:solidFill>
                  <a:srgbClr val="2A1B0A"/>
                </a:solidFill>
                <a:latin typeface="Verdana"/>
              </a:rPr>
              <a:t>Komposisi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adalah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tata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susunan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menyangkut</a:t>
            </a:r>
            <a:r>
              <a:rPr lang="en-US" sz="2400" dirty="0">
                <a:solidFill>
                  <a:prstClr val="black"/>
                </a:solidFill>
              </a:rPr>
              <a:t/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 err="1">
                <a:solidFill>
                  <a:srgbClr val="2A1B0A"/>
                </a:solidFill>
                <a:latin typeface="Verdana"/>
              </a:rPr>
              <a:t>keseimbangan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,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kesatuan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,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irama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,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dan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keselarasan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dalam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suatu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karya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seni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rupa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.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Gambar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bentuk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baik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harus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memerhatikan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komposisi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sehingga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gambar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yang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dibuat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dapat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menghasilkan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kesan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yang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seimbang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,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menyatu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,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berirama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,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dan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selaras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.</a:t>
            </a:r>
            <a:r>
              <a:rPr lang="en-US" sz="2400" dirty="0">
                <a:solidFill>
                  <a:prstClr val="black"/>
                </a:solidFill>
              </a:rPr>
              <a:t/>
            </a:r>
            <a:br>
              <a:rPr lang="en-US" sz="2400" dirty="0">
                <a:solidFill>
                  <a:prstClr val="black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9267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endParaRPr lang="en-US" sz="2200" dirty="0">
              <a:latin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582341"/>
            <a:ext cx="82296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 smtClean="0">
                <a:solidFill>
                  <a:srgbClr val="2A1B0A"/>
                </a:solidFill>
                <a:latin typeface="Verdana"/>
              </a:rPr>
              <a:t>Keseimbangan</a:t>
            </a:r>
            <a:r>
              <a:rPr lang="en-US" sz="2400" b="1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b="1" dirty="0">
                <a:solidFill>
                  <a:srgbClr val="2A1B0A"/>
                </a:solidFill>
                <a:latin typeface="Verdana"/>
              </a:rPr>
              <a:t>(balance</a:t>
            </a:r>
            <a:r>
              <a:rPr lang="en-US" sz="2400" b="1" dirty="0" smtClean="0">
                <a:solidFill>
                  <a:srgbClr val="2A1B0A"/>
                </a:solidFill>
                <a:latin typeface="Verdana"/>
              </a:rPr>
              <a:t>)</a:t>
            </a:r>
          </a:p>
          <a:p>
            <a:pPr algn="just"/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Keseimbangan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adalah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penggambaran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objek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benda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yang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memberikan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adanya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kesan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keseimbangan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antar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bagian-bagiannya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,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artinya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tidak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terkesan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berat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di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salah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satu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sisi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dan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ringan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di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sisi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yang lain.</a:t>
            </a:r>
            <a:r>
              <a:rPr lang="en-US" sz="2400" dirty="0">
                <a:solidFill>
                  <a:prstClr val="black"/>
                </a:solidFill>
              </a:rPr>
              <a:t/>
            </a:r>
            <a:br>
              <a:rPr lang="en-US" sz="2400" dirty="0">
                <a:solidFill>
                  <a:prstClr val="black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849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endParaRPr lang="en-US" sz="2200" dirty="0">
              <a:latin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1752600"/>
            <a:ext cx="7772400" cy="360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en-US" sz="2400" b="1" dirty="0" err="1" smtClean="0">
                <a:solidFill>
                  <a:srgbClr val="2A1B0A"/>
                </a:solidFill>
                <a:latin typeface="Verdana"/>
              </a:rPr>
              <a:t>Kesatuan</a:t>
            </a:r>
            <a:r>
              <a:rPr lang="en-US" sz="2400" b="1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b="1" dirty="0">
                <a:solidFill>
                  <a:srgbClr val="2A1B0A"/>
                </a:solidFill>
                <a:latin typeface="Verdana"/>
              </a:rPr>
              <a:t>(unity</a:t>
            </a:r>
            <a:r>
              <a:rPr lang="en-US" sz="2400" b="1" dirty="0" smtClean="0">
                <a:solidFill>
                  <a:srgbClr val="2A1B0A"/>
                </a:solidFill>
                <a:latin typeface="Verdana"/>
              </a:rPr>
              <a:t>)</a:t>
            </a:r>
          </a:p>
          <a:p>
            <a:pPr lvl="0" algn="just">
              <a:spcBef>
                <a:spcPct val="20000"/>
              </a:spcBef>
            </a:pPr>
            <a:endParaRPr lang="en-US" sz="2400" b="1" dirty="0" smtClean="0">
              <a:solidFill>
                <a:srgbClr val="2A1B0A"/>
              </a:solidFill>
              <a:latin typeface="Verdana"/>
            </a:endParaRPr>
          </a:p>
          <a:p>
            <a:pPr lvl="0" algn="just">
              <a:spcBef>
                <a:spcPct val="20000"/>
              </a:spcBef>
            </a:pP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Kesatuan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adalah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suatu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penggambaran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objek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yang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memberikan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kesan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adanya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kesatuan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unsur-unsur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yang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terpadu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.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Kesatuan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artinya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keterpaduan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dari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bagian-bagian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gambar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,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tidak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terkesan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terbelah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atau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terpisah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.</a:t>
            </a:r>
          </a:p>
          <a:p>
            <a:pPr lvl="0" algn="just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</a:rPr>
              <a:t/>
            </a:r>
            <a:br>
              <a:rPr lang="en-US" sz="2400" dirty="0">
                <a:solidFill>
                  <a:prstClr val="black"/>
                </a:solidFill>
              </a:rPr>
            </a:br>
            <a:endParaRPr lang="en-US" sz="22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7857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endParaRPr lang="en-US" sz="2200" dirty="0">
              <a:latin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9587" y="1752600"/>
            <a:ext cx="8153400" cy="397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en-US" sz="2400" b="1" dirty="0" err="1" smtClean="0">
                <a:solidFill>
                  <a:srgbClr val="2A1B0A"/>
                </a:solidFill>
                <a:latin typeface="Verdana"/>
              </a:rPr>
              <a:t>Irama</a:t>
            </a:r>
            <a:r>
              <a:rPr lang="en-US" sz="2400" b="1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b="1" dirty="0">
                <a:solidFill>
                  <a:srgbClr val="2A1B0A"/>
                </a:solidFill>
                <a:latin typeface="Verdana"/>
              </a:rPr>
              <a:t>(rhythm</a:t>
            </a:r>
            <a:r>
              <a:rPr lang="en-US" sz="2400" b="1" dirty="0" smtClean="0">
                <a:solidFill>
                  <a:srgbClr val="2A1B0A"/>
                </a:solidFill>
                <a:latin typeface="Verdana"/>
              </a:rPr>
              <a:t>)</a:t>
            </a:r>
          </a:p>
          <a:p>
            <a:pPr lvl="0" algn="just">
              <a:spcBef>
                <a:spcPct val="20000"/>
              </a:spcBef>
            </a:pPr>
            <a:endParaRPr lang="en-US" sz="2400" b="1" dirty="0" smtClean="0">
              <a:solidFill>
                <a:srgbClr val="2A1B0A"/>
              </a:solidFill>
              <a:latin typeface="Verdana"/>
            </a:endParaRPr>
          </a:p>
          <a:p>
            <a:pPr lvl="0" algn="just">
              <a:spcBef>
                <a:spcPct val="20000"/>
              </a:spcBef>
            </a:pP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Irama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adalah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suatu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penggambaran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objek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yang</a:t>
            </a:r>
            <a:r>
              <a:rPr lang="en-US" sz="2400" dirty="0">
                <a:solidFill>
                  <a:prstClr val="black"/>
                </a:solidFill>
              </a:rPr>
              <a:t/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 err="1">
                <a:solidFill>
                  <a:srgbClr val="2A1B0A"/>
                </a:solidFill>
                <a:latin typeface="Verdana"/>
              </a:rPr>
              <a:t>memberikan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kesan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pergerakan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dengan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alur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yang</a:t>
            </a:r>
            <a:r>
              <a:rPr lang="en-US" sz="2400" dirty="0">
                <a:solidFill>
                  <a:prstClr val="black"/>
                </a:solidFill>
              </a:rPr>
              <a:t/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 err="1">
                <a:solidFill>
                  <a:srgbClr val="2A1B0A"/>
                </a:solidFill>
                <a:latin typeface="Verdana"/>
              </a:rPr>
              <a:t>teratur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.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Gambar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terkesan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ritmisnya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akan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terasa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enak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dipandang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mata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, lain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dengan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gambar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yang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acak-acakan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dan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tidak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jelas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pengaturan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objeknya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.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/>
            </a:r>
            <a:br>
              <a:rPr lang="en-US" sz="2400" dirty="0">
                <a:solidFill>
                  <a:prstClr val="black"/>
                </a:solidFill>
              </a:rPr>
            </a:br>
            <a:endParaRPr lang="en-US" sz="22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2737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endParaRPr lang="en-US" sz="2200" dirty="0">
              <a:latin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752600"/>
            <a:ext cx="8534400" cy="2825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en-US" sz="2400" b="1" dirty="0" err="1" smtClean="0">
                <a:solidFill>
                  <a:srgbClr val="2A1B0A"/>
                </a:solidFill>
                <a:latin typeface="Verdana"/>
              </a:rPr>
              <a:t>Keselarasan</a:t>
            </a:r>
            <a:r>
              <a:rPr lang="en-US" sz="2400" b="1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b="1" dirty="0">
                <a:solidFill>
                  <a:srgbClr val="2A1B0A"/>
                </a:solidFill>
                <a:latin typeface="Verdana"/>
              </a:rPr>
              <a:t>(harmony</a:t>
            </a:r>
            <a:r>
              <a:rPr lang="en-US" sz="2400" b="1" dirty="0" smtClean="0">
                <a:solidFill>
                  <a:srgbClr val="2A1B0A"/>
                </a:solidFill>
                <a:latin typeface="Verdana"/>
              </a:rPr>
              <a:t>)</a:t>
            </a:r>
          </a:p>
          <a:p>
            <a:pPr lvl="0" algn="just">
              <a:spcBef>
                <a:spcPct val="20000"/>
              </a:spcBef>
            </a:pPr>
            <a:endParaRPr lang="en-US" sz="2400" b="1" dirty="0">
              <a:solidFill>
                <a:srgbClr val="2A1B0A"/>
              </a:solidFill>
              <a:latin typeface="Verdana"/>
            </a:endParaRPr>
          </a:p>
          <a:p>
            <a:pPr lvl="0" algn="just">
              <a:spcBef>
                <a:spcPct val="20000"/>
              </a:spcBef>
            </a:pPr>
            <a:r>
              <a:rPr lang="en-US" sz="2400" dirty="0" err="1">
                <a:solidFill>
                  <a:srgbClr val="2A1B0A"/>
                </a:solidFill>
                <a:latin typeface="Verdana"/>
              </a:rPr>
              <a:t>Keselarasan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adalah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suatu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penggambaran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objek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memberikan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kesan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kesesuaian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antara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bagian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satu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dengan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bagian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yang lain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dalam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suatu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 smtClean="0">
                <a:solidFill>
                  <a:srgbClr val="2A1B0A"/>
                </a:solidFill>
                <a:latin typeface="Verdana"/>
              </a:rPr>
              <a:t>benda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,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atau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benda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yang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satu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dengan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benda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 </a:t>
            </a:r>
            <a:r>
              <a:rPr lang="en-US" sz="2400" dirty="0" smtClean="0">
                <a:solidFill>
                  <a:srgbClr val="2A1B0A"/>
                </a:solidFill>
                <a:latin typeface="Verdana"/>
              </a:rPr>
              <a:t>yang lain </a:t>
            </a:r>
            <a:r>
              <a:rPr lang="en-US" sz="2400" dirty="0" err="1">
                <a:solidFill>
                  <a:srgbClr val="2A1B0A"/>
                </a:solidFill>
                <a:latin typeface="Verdana"/>
              </a:rPr>
              <a:t>dipadukan</a:t>
            </a:r>
            <a:r>
              <a:rPr lang="en-US" sz="2400" dirty="0">
                <a:solidFill>
                  <a:srgbClr val="2A1B0A"/>
                </a:solidFill>
                <a:latin typeface="Verdan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709719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390</Words>
  <Application>Microsoft Office PowerPoint</Application>
  <PresentationFormat>On-screen Show (4:3)</PresentationFormat>
  <Paragraphs>68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FDIK</dc:creator>
  <cp:lastModifiedBy>FDIK</cp:lastModifiedBy>
  <cp:revision>19</cp:revision>
  <dcterms:created xsi:type="dcterms:W3CDTF">2017-10-03T04:57:03Z</dcterms:created>
  <dcterms:modified xsi:type="dcterms:W3CDTF">2017-11-27T11:18:39Z</dcterms:modified>
</cp:coreProperties>
</file>