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BENDA DENGAN CAHAYA KHUSUS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PERTEMUAN </a:t>
            </a:r>
            <a:r>
              <a:rPr lang="en-US" b="1" smtClean="0">
                <a:solidFill>
                  <a:schemeClr val="bg1"/>
                </a:solidFill>
              </a:rPr>
              <a:t>12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Bayangan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nilai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cahaya</a:t>
            </a:r>
            <a:r>
              <a:rPr lang="en-US" sz="3200" dirty="0" smtClean="0">
                <a:latin typeface="Arial" charset="0"/>
                <a:cs typeface="Arial" charset="0"/>
              </a:rPr>
              <a:t> yang </a:t>
            </a:r>
            <a:r>
              <a:rPr lang="en-US" sz="3200" dirty="0" err="1" smtClean="0">
                <a:latin typeface="Arial" charset="0"/>
                <a:cs typeface="Arial" charset="0"/>
              </a:rPr>
              <a:t>jatuh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27" y="1524000"/>
            <a:ext cx="3263945" cy="4602163"/>
          </a:xfrm>
        </p:spPr>
      </p:pic>
    </p:spTree>
    <p:extLst>
      <p:ext uri="{BB962C8B-B14F-4D97-AF65-F5344CB8AC3E}">
        <p14:creationId xmlns:p14="http://schemas.microsoft.com/office/powerpoint/2010/main" val="284520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Pencahayaan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" y="1760061"/>
            <a:ext cx="5471160" cy="4130040"/>
          </a:xfrm>
        </p:spPr>
      </p:pic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 err="1">
                <a:solidFill>
                  <a:srgbClr val="162D32"/>
                </a:solidFill>
                <a:latin typeface="Candara"/>
              </a:rPr>
              <a:t>Pencahayaan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bayangan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pada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sebuah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gambar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itu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faktor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penting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agar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membuat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gambar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suatu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nampak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bervolume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lebih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hidup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.</a:t>
            </a:r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teori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dasar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untuk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memahami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bagaimana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menggambar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pencahayaan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bayangan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pada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sebuah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Pada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kenyataannya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setiap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terkena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akan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memiliki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bayangan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,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penempatan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bayangan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itu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tidak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selalu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sama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,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tergantung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darimana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arah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datangnya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.</a:t>
            </a:r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>
                <a:solidFill>
                  <a:srgbClr val="162D32"/>
                </a:solidFill>
                <a:latin typeface="Candara"/>
              </a:rPr>
              <a:t>Fokuskan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pada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teknik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gradasi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arsiran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untuk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membuat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pencahayaan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bayangan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pada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gambar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Ingat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:</a:t>
            </a:r>
          </a:p>
          <a:p>
            <a:pPr marL="0" indent="0" algn="just">
              <a:buNone/>
            </a:pPr>
            <a:r>
              <a:rPr lang="en-US" sz="2400" b="1" i="1" dirty="0" smtClean="0">
                <a:solidFill>
                  <a:srgbClr val="000000"/>
                </a:solidFill>
                <a:latin typeface="Candara"/>
              </a:rPr>
              <a:t>"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Bahwa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Hightlight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(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Bagian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yang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terang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)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pada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gambar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tidak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selalu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putih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dan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Shadow (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Bayangan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)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pada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gambar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tidak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selalu</a:t>
            </a:r>
            <a:r>
              <a:rPr lang="en-US" sz="2400" b="1" i="1" dirty="0">
                <a:solidFill>
                  <a:srgbClr val="000000"/>
                </a:solidFill>
                <a:latin typeface="Candara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ndara"/>
              </a:rPr>
              <a:t>hitam</a:t>
            </a:r>
            <a:r>
              <a:rPr lang="en-US" sz="2400" b="1" i="1" dirty="0" smtClean="0">
                <a:solidFill>
                  <a:srgbClr val="000000"/>
                </a:solidFill>
                <a:latin typeface="Candara"/>
              </a:rPr>
              <a:t>"</a:t>
            </a:r>
            <a:r>
              <a:rPr lang="en-US" sz="2400" i="1" dirty="0" smtClean="0">
                <a:solidFill>
                  <a:srgbClr val="741B47"/>
                </a:solidFill>
                <a:latin typeface="Candara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914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4387677" cy="5577682"/>
          </a:xfrm>
        </p:spPr>
      </p:pic>
    </p:spTree>
    <p:extLst>
      <p:ext uri="{BB962C8B-B14F-4D97-AF65-F5344CB8AC3E}">
        <p14:creationId xmlns:p14="http://schemas.microsoft.com/office/powerpoint/2010/main" val="2844138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2400" dirty="0" err="1">
                <a:solidFill>
                  <a:srgbClr val="162D32"/>
                </a:solidFill>
                <a:latin typeface="Candara"/>
              </a:rPr>
              <a:t>Inilah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rincian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gradasi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bayangan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( Highlight and Shadow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):</a:t>
            </a:r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rgbClr val="162D32"/>
                </a:solidFill>
                <a:latin typeface="Candara"/>
              </a:rPr>
              <a:t>1. Light source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 </a:t>
            </a:r>
            <a:r>
              <a:rPr lang="en-US" sz="2400" b="1" dirty="0">
                <a:solidFill>
                  <a:srgbClr val="162D32"/>
                </a:solidFill>
                <a:latin typeface="Candara"/>
              </a:rPr>
              <a:t>: </a:t>
            </a:r>
            <a:endParaRPr lang="en-US" sz="2400" b="1" dirty="0" smtClean="0">
              <a:solidFill>
                <a:srgbClr val="162D32"/>
              </a:solidFill>
              <a:latin typeface="Candara"/>
            </a:endParaRPr>
          </a:p>
          <a:p>
            <a:pPr marL="0" indent="0" algn="just">
              <a:buNone/>
            </a:pPr>
            <a:r>
              <a:rPr lang="en-US" sz="2400" dirty="0" err="1">
                <a:solidFill>
                  <a:srgbClr val="162D32"/>
                </a:solidFill>
                <a:latin typeface="Candara"/>
              </a:rPr>
              <a:t>A</a:t>
            </a:r>
            <a:r>
              <a:rPr lang="en-US" sz="2400" dirty="0" err="1" smtClean="0">
                <a:solidFill>
                  <a:srgbClr val="162D32"/>
                </a:solidFill>
                <a:latin typeface="Candara"/>
              </a:rPr>
              <a:t>rah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datangnya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.</a:t>
            </a:r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rgbClr val="162D32"/>
                </a:solidFill>
                <a:latin typeface="Candara"/>
              </a:rPr>
              <a:t>2. </a:t>
            </a:r>
            <a:r>
              <a:rPr lang="en-US" sz="2400" b="1" dirty="0" err="1">
                <a:solidFill>
                  <a:srgbClr val="162D32"/>
                </a:solidFill>
                <a:latin typeface="Candara"/>
              </a:rPr>
              <a:t>Hightlight</a:t>
            </a:r>
            <a:r>
              <a:rPr lang="en-US" sz="2400" b="1" dirty="0">
                <a:solidFill>
                  <a:srgbClr val="162D32"/>
                </a:solidFill>
                <a:latin typeface="Candara"/>
              </a:rPr>
              <a:t> : </a:t>
            </a:r>
            <a:endParaRPr lang="en-US" sz="2400" b="1" dirty="0" smtClean="0">
              <a:solidFill>
                <a:srgbClr val="162D32"/>
              </a:solidFill>
              <a:latin typeface="Candara"/>
            </a:endParaRP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yang paling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terang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atau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bisa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dibilang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mengkilap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Lebih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baik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biarkan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kertas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pada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tidak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diberi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arsiran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,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sehingga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akan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terlihat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mengkilap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:).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Tapi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jangan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terlalu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luas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membiarkan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 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kertas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kamu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tidak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di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arsir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,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berikan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arsiran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yang tipis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disekitar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highligt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agar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tidak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terlalu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cepat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ke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arah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lebih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hitam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Lebih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banyak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gradasi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akan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lebih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hidup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.</a:t>
            </a:r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>
                <a:solidFill>
                  <a:srgbClr val="162D32"/>
                </a:solidFill>
                <a:latin typeface="Candara"/>
              </a:rPr>
              <a:t>3. 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 </a:t>
            </a:r>
            <a:r>
              <a:rPr lang="en-US" sz="2400" b="1" dirty="0" err="1">
                <a:solidFill>
                  <a:srgbClr val="162D32"/>
                </a:solidFill>
                <a:latin typeface="Candara"/>
              </a:rPr>
              <a:t>Midtones</a:t>
            </a:r>
            <a:r>
              <a:rPr lang="en-US" sz="2400" b="1" dirty="0">
                <a:solidFill>
                  <a:srgbClr val="162D32"/>
                </a:solidFill>
                <a:latin typeface="Candara"/>
              </a:rPr>
              <a:t> :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 </a:t>
            </a:r>
            <a:endParaRPr lang="en-US" sz="2400" dirty="0" smtClean="0">
              <a:solidFill>
                <a:srgbClr val="162D32"/>
              </a:solidFill>
              <a:latin typeface="Candara"/>
            </a:endParaRP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dimana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gradasi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mulai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berpaling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dari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sumber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Midtones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pertengahan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gradasi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di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antara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terang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24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2400" dirty="0" err="1">
                <a:solidFill>
                  <a:srgbClr val="162D32"/>
                </a:solidFill>
                <a:latin typeface="Candara"/>
              </a:rPr>
              <a:t>gelap</a:t>
            </a:r>
            <a:r>
              <a:rPr lang="en-US" sz="2400" dirty="0" smtClean="0">
                <a:solidFill>
                  <a:srgbClr val="162D32"/>
                </a:solidFill>
                <a:latin typeface="Candara"/>
              </a:rPr>
              <a:t>.</a:t>
            </a:r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13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1500" b="1" dirty="0">
                <a:solidFill>
                  <a:srgbClr val="162D32"/>
                </a:solidFill>
                <a:latin typeface="Candara"/>
              </a:rPr>
              <a:t>4. Shadow  </a:t>
            </a:r>
            <a:endParaRPr lang="en-US" sz="1500" b="1" dirty="0" smtClean="0">
              <a:solidFill>
                <a:srgbClr val="162D32"/>
              </a:solidFill>
              <a:latin typeface="Candara"/>
            </a:endParaRPr>
          </a:p>
          <a:p>
            <a:pPr marL="0" indent="0" algn="just">
              <a:buNone/>
            </a:pPr>
            <a:r>
              <a:rPr lang="en-US" sz="1500" dirty="0" err="1" smtClean="0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1500" dirty="0" smtClean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paling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dekat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dengan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paling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gelap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dari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nya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sepenuhnya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berpaling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dari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pastinya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lebih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gelap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dari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midtones</a:t>
            </a:r>
            <a:r>
              <a:rPr lang="en-US" sz="1500" dirty="0" smtClean="0">
                <a:solidFill>
                  <a:srgbClr val="162D32"/>
                </a:solidFill>
                <a:latin typeface="Candara"/>
              </a:rPr>
              <a:t>.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prstClr val="black"/>
                </a:solidFill>
              </a:rPr>
              <a:t/>
            </a:r>
            <a:br>
              <a:rPr lang="en-US" sz="1500" dirty="0">
                <a:solidFill>
                  <a:prstClr val="black"/>
                </a:solidFill>
              </a:rPr>
            </a:br>
            <a:r>
              <a:rPr lang="en-US" sz="1500" dirty="0">
                <a:solidFill>
                  <a:prstClr val="black"/>
                </a:solidFill>
              </a:rPr>
              <a:t/>
            </a:r>
            <a:br>
              <a:rPr lang="en-US" sz="1500" dirty="0">
                <a:solidFill>
                  <a:prstClr val="black"/>
                </a:solidFill>
              </a:rPr>
            </a:br>
            <a:r>
              <a:rPr lang="en-US" sz="1500" b="1" dirty="0">
                <a:solidFill>
                  <a:srgbClr val="162D32"/>
                </a:solidFill>
                <a:latin typeface="Candara"/>
              </a:rPr>
              <a:t>5. Reflection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 </a:t>
            </a:r>
            <a:endParaRPr lang="en-US" sz="1500" dirty="0" smtClean="0">
              <a:solidFill>
                <a:srgbClr val="162D32"/>
              </a:solidFill>
              <a:latin typeface="Candara"/>
            </a:endParaRPr>
          </a:p>
          <a:p>
            <a:pPr marL="0" indent="0" algn="just">
              <a:buNone/>
            </a:pPr>
            <a:r>
              <a:rPr lang="en-US" sz="1500" dirty="0" err="1" smtClean="0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1500" dirty="0" smtClean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pantulan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dari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dasar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/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tanah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atau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dari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benda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dekat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dengan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seringkali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memantul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kembali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lagi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pada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kamu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gambar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Menambahkan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sedikit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memantul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pada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kamu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gambar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akan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menambah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nilai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jual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karya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kamu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. Hal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membuatnya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tampak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lebih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treatrikal</a:t>
            </a:r>
            <a:r>
              <a:rPr lang="en-US" sz="1500" dirty="0" smtClean="0">
                <a:solidFill>
                  <a:srgbClr val="162D32"/>
                </a:solidFill>
                <a:latin typeface="Candara"/>
              </a:rPr>
              <a:t>.</a:t>
            </a:r>
          </a:p>
          <a:p>
            <a:pPr marL="0" indent="0" algn="just">
              <a:buNone/>
            </a:pPr>
            <a:r>
              <a:rPr lang="en-US" sz="1500" dirty="0">
                <a:solidFill>
                  <a:prstClr val="black"/>
                </a:solidFill>
              </a:rPr>
              <a:t/>
            </a:r>
            <a:br>
              <a:rPr lang="en-US" sz="1500" dirty="0">
                <a:solidFill>
                  <a:prstClr val="black"/>
                </a:solidFill>
              </a:rPr>
            </a:br>
            <a:r>
              <a:rPr lang="en-US" sz="1500" dirty="0">
                <a:solidFill>
                  <a:prstClr val="black"/>
                </a:solidFill>
              </a:rPr>
              <a:t/>
            </a:r>
            <a:br>
              <a:rPr lang="en-US" sz="1500" dirty="0">
                <a:solidFill>
                  <a:prstClr val="black"/>
                </a:solidFill>
              </a:rPr>
            </a:br>
            <a:r>
              <a:rPr lang="en-US" sz="1500" b="1" dirty="0">
                <a:solidFill>
                  <a:srgbClr val="162D32"/>
                </a:solidFill>
                <a:latin typeface="Candara"/>
              </a:rPr>
              <a:t>6. Cast shadow </a:t>
            </a:r>
          </a:p>
          <a:p>
            <a:pPr marL="0" indent="0" algn="just">
              <a:buNone/>
            </a:pPr>
            <a:r>
              <a:rPr lang="en-US" sz="1500" dirty="0" err="1" smtClean="0">
                <a:solidFill>
                  <a:srgbClr val="162D32"/>
                </a:solidFill>
                <a:latin typeface="Candara"/>
              </a:rPr>
              <a:t>Bagian</a:t>
            </a:r>
            <a:r>
              <a:rPr lang="en-US" sz="1500" dirty="0" smtClean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adalah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bayangan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setiap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objek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 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berada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di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bawah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terkena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sumber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langsung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.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Bayangan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ini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akan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sangat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terlihat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jika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suatu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obyek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terletak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di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sebuah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ruangan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dan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terkena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satu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sumber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cahaya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 yang </a:t>
            </a:r>
            <a:r>
              <a:rPr lang="en-US" sz="1500" dirty="0" err="1">
                <a:solidFill>
                  <a:srgbClr val="162D32"/>
                </a:solidFill>
                <a:latin typeface="Candara"/>
              </a:rPr>
              <a:t>kuat</a:t>
            </a:r>
            <a:r>
              <a:rPr lang="en-US" sz="1500" dirty="0">
                <a:solidFill>
                  <a:srgbClr val="162D32"/>
                </a:solidFill>
                <a:latin typeface="Candara"/>
              </a:rPr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199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6" y="1524000"/>
            <a:ext cx="7170508" cy="4602163"/>
          </a:xfrm>
        </p:spPr>
      </p:pic>
    </p:spTree>
    <p:extLst>
      <p:ext uri="{BB962C8B-B14F-4D97-AF65-F5344CB8AC3E}">
        <p14:creationId xmlns:p14="http://schemas.microsoft.com/office/powerpoint/2010/main" val="102020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170</Words>
  <Application>Microsoft Office PowerPoint</Application>
  <PresentationFormat>On-screen Show (4:3)</PresentationFormat>
  <Paragraphs>52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Pencahayaan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Bayangan dan nilai cahaya yang jatuh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19</cp:revision>
  <dcterms:created xsi:type="dcterms:W3CDTF">2017-10-03T04:57:03Z</dcterms:created>
  <dcterms:modified xsi:type="dcterms:W3CDTF">2017-11-23T04:29:57Z</dcterms:modified>
</cp:coreProperties>
</file>