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1" r:id="rId5"/>
    <p:sldId id="259" r:id="rId6"/>
    <p:sldId id="282" r:id="rId7"/>
    <p:sldId id="284" r:id="rId8"/>
    <p:sldId id="283" r:id="rId9"/>
    <p:sldId id="260" r:id="rId10"/>
    <p:sldId id="285" r:id="rId11"/>
    <p:sldId id="261" r:id="rId12"/>
    <p:sldId id="262" r:id="rId13"/>
    <p:sldId id="263" r:id="rId14"/>
    <p:sldId id="264" r:id="rId15"/>
    <p:sldId id="265" r:id="rId16"/>
    <p:sldId id="286" r:id="rId17"/>
    <p:sldId id="266" r:id="rId18"/>
    <p:sldId id="267" r:id="rId19"/>
    <p:sldId id="268" r:id="rId20"/>
    <p:sldId id="269" r:id="rId21"/>
    <p:sldId id="287" r:id="rId22"/>
    <p:sldId id="270" r:id="rId23"/>
    <p:sldId id="288" r:id="rId24"/>
    <p:sldId id="271" r:id="rId25"/>
    <p:sldId id="272" r:id="rId2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6" d="100"/>
          <a:sy n="86" d="100"/>
        </p:scale>
        <p:origin x="-150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24CBA633-FBFF-41A9-BCB5-7060C0F45FD6}" type="datetimeFigureOut">
              <a:rPr lang="id-ID" smtClean="0"/>
              <a:pPr/>
              <a:t>03/10/2014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E36303A-28D7-4385-9A5D-4B0521318CAC}"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4CBA633-FBFF-41A9-BCB5-7060C0F45FD6}" type="datetimeFigureOut">
              <a:rPr lang="id-ID" smtClean="0"/>
              <a:pPr/>
              <a:t>03/10/2014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E36303A-28D7-4385-9A5D-4B0521318CA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4CBA633-FBFF-41A9-BCB5-7060C0F45FD6}" type="datetimeFigureOut">
              <a:rPr lang="id-ID" smtClean="0"/>
              <a:pPr/>
              <a:t>03/10/2014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E36303A-28D7-4385-9A5D-4B0521318CA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4CBA633-FBFF-41A9-BCB5-7060C0F45FD6}" type="datetimeFigureOut">
              <a:rPr lang="id-ID" smtClean="0"/>
              <a:pPr/>
              <a:t>03/10/2014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E36303A-28D7-4385-9A5D-4B0521318CA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CBA633-FBFF-41A9-BCB5-7060C0F45FD6}" type="datetimeFigureOut">
              <a:rPr lang="id-ID" smtClean="0"/>
              <a:pPr/>
              <a:t>03/10/2014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E36303A-28D7-4385-9A5D-4B0521318CAC}"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24CBA633-FBFF-41A9-BCB5-7060C0F45FD6}" type="datetimeFigureOut">
              <a:rPr lang="id-ID" smtClean="0"/>
              <a:pPr/>
              <a:t>03/10/2014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E36303A-28D7-4385-9A5D-4B0521318CAC}"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24CBA633-FBFF-41A9-BCB5-7060C0F45FD6}" type="datetimeFigureOut">
              <a:rPr lang="id-ID" smtClean="0"/>
              <a:pPr/>
              <a:t>03/10/2014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E36303A-28D7-4385-9A5D-4B0521318CAC}"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24CBA633-FBFF-41A9-BCB5-7060C0F45FD6}" type="datetimeFigureOut">
              <a:rPr lang="id-ID" smtClean="0"/>
              <a:pPr/>
              <a:t>03/10/2014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E36303A-28D7-4385-9A5D-4B0521318CAC}"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CBA633-FBFF-41A9-BCB5-7060C0F45FD6}" type="datetimeFigureOut">
              <a:rPr lang="id-ID" smtClean="0"/>
              <a:pPr/>
              <a:t>03/10/2014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E36303A-28D7-4385-9A5D-4B0521318CA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CBA633-FBFF-41A9-BCB5-7060C0F45FD6}" type="datetimeFigureOut">
              <a:rPr lang="id-ID" smtClean="0"/>
              <a:pPr/>
              <a:t>03/10/2014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E36303A-28D7-4385-9A5D-4B0521318CAC}"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CBA633-FBFF-41A9-BCB5-7060C0F45FD6}" type="datetimeFigureOut">
              <a:rPr lang="id-ID" smtClean="0"/>
              <a:pPr/>
              <a:t>03/10/2014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E36303A-28D7-4385-9A5D-4B0521318CAC}"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CBA633-FBFF-41A9-BCB5-7060C0F45FD6}" type="datetimeFigureOut">
              <a:rPr lang="id-ID" smtClean="0"/>
              <a:pPr/>
              <a:t>03/10/2014</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6303A-28D7-4385-9A5D-4B0521318CA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Unsur dasar senirupa</a:t>
            </a:r>
            <a:endParaRPr lang="id-ID" dirty="0"/>
          </a:p>
        </p:txBody>
      </p:sp>
      <p:sp>
        <p:nvSpPr>
          <p:cNvPr id="3" name="Subtitle 2"/>
          <p:cNvSpPr>
            <a:spLocks noGrp="1"/>
          </p:cNvSpPr>
          <p:nvPr>
            <p:ph type="subTitle" idx="1"/>
          </p:nvPr>
        </p:nvSpPr>
        <p:spPr/>
        <p:txBody>
          <a:bodyPr/>
          <a:lstStyle/>
          <a:p>
            <a:r>
              <a:rPr lang="id-ID" dirty="0" smtClean="0"/>
              <a:t>Pertemuan ke </a:t>
            </a:r>
            <a:r>
              <a:rPr lang="id-ID" dirty="0" smtClean="0"/>
              <a:t>1</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285728"/>
            <a:ext cx="8072494" cy="5693866"/>
          </a:xfrm>
          <a:prstGeom prst="rect">
            <a:avLst/>
          </a:prstGeom>
        </p:spPr>
        <p:txBody>
          <a:bodyPr wrap="square">
            <a:spAutoFit/>
          </a:bodyPr>
          <a:lstStyle/>
          <a:p>
            <a:r>
              <a:rPr lang="id-ID" sz="2800" dirty="0" smtClean="0"/>
              <a:t>Bidang merupakan unsur visual yang berdimensi pajang dan lebar. </a:t>
            </a:r>
          </a:p>
          <a:p>
            <a:endParaRPr lang="id-ID" sz="2800" dirty="0" smtClean="0"/>
          </a:p>
          <a:p>
            <a:r>
              <a:rPr lang="id-ID" sz="2800" dirty="0" smtClean="0"/>
              <a:t>Berdasarkan bentuknya bidang dikelompokkan menjadi 2, yaitu </a:t>
            </a:r>
          </a:p>
          <a:p>
            <a:endParaRPr lang="id-ID" sz="2800" dirty="0" smtClean="0"/>
          </a:p>
          <a:p>
            <a:pPr>
              <a:buFont typeface="Arial" pitchFamily="34" charset="0"/>
              <a:buChar char="•"/>
            </a:pPr>
            <a:r>
              <a:rPr lang="id-ID" sz="2800" dirty="0" smtClean="0"/>
              <a:t>bidang geometri/beraturan (relatif mudah diukur keluasannya) </a:t>
            </a:r>
          </a:p>
          <a:p>
            <a:pPr>
              <a:buFont typeface="Arial" pitchFamily="34" charset="0"/>
              <a:buChar char="•"/>
            </a:pPr>
            <a:r>
              <a:rPr lang="id-ID" sz="2800" dirty="0" smtClean="0"/>
              <a:t>bidang non-goemetri (relatif sukar diukur keluasannya). </a:t>
            </a:r>
          </a:p>
          <a:p>
            <a:pPr>
              <a:buFont typeface="Arial" pitchFamily="34" charset="0"/>
              <a:buChar char="•"/>
            </a:pPr>
            <a:endParaRPr lang="id-ID" sz="2800" dirty="0" smtClean="0"/>
          </a:p>
          <a:p>
            <a:r>
              <a:rPr lang="id-ID" sz="2800" dirty="0" smtClean="0"/>
              <a:t>Bidang tersebut mempunyai kedudukan, arah dan dibatasi oleh garis. </a:t>
            </a:r>
            <a:endParaRPr lang="id-ID"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id-ID" b="1" dirty="0" smtClean="0"/>
              <a:t>Bentuk</a:t>
            </a:r>
            <a:endParaRPr lang="id-ID" dirty="0"/>
          </a:p>
        </p:txBody>
      </p:sp>
      <p:sp>
        <p:nvSpPr>
          <p:cNvPr id="3" name="Content Placeholder 2"/>
          <p:cNvSpPr>
            <a:spLocks noGrp="1"/>
          </p:cNvSpPr>
          <p:nvPr>
            <p:ph idx="1"/>
          </p:nvPr>
        </p:nvSpPr>
        <p:spPr/>
        <p:txBody>
          <a:bodyPr>
            <a:normAutofit fontScale="70000" lnSpcReduction="20000"/>
          </a:bodyPr>
          <a:lstStyle/>
          <a:p>
            <a:pPr fontAlgn="base">
              <a:buNone/>
            </a:pPr>
            <a:endParaRPr lang="id-ID" dirty="0"/>
          </a:p>
          <a:p>
            <a:pPr fontAlgn="base"/>
            <a:r>
              <a:rPr lang="id-ID" dirty="0"/>
              <a:t>Bentuk dalam seni rupa tiga dimensi, bentuk dikelompokkan menjadi tiga jenis sebagai berikut.</a:t>
            </a:r>
          </a:p>
          <a:p>
            <a:pPr fontAlgn="base"/>
            <a:r>
              <a:rPr lang="id-ID" b="1" dirty="0"/>
              <a:t>Bentuk Figuratif, </a:t>
            </a:r>
            <a:r>
              <a:rPr lang="id-ID" dirty="0"/>
              <a:t>adalah bentuk yang meniru wujud yang berasal dari alam seperi manusia, hewan, tumbuhan dan benda.</a:t>
            </a:r>
          </a:p>
          <a:p>
            <a:pPr fontAlgn="base"/>
            <a:r>
              <a:rPr lang="id-ID" b="1" dirty="0"/>
              <a:t>Bentuk Abstraktif, </a:t>
            </a:r>
            <a:r>
              <a:rPr lang="id-ID" dirty="0"/>
              <a:t>adalah bentuk figuratif yang digayakan atau diubah bentuknya (stilasi). Contohnya wayang kulit/golek, topeng, dekorasi batik dan sebagainya</a:t>
            </a:r>
            <a:r>
              <a:rPr lang="id-ID" dirty="0" smtClean="0"/>
              <a:t>.</a:t>
            </a:r>
          </a:p>
          <a:p>
            <a:pPr fontAlgn="base"/>
            <a:r>
              <a:rPr lang="id-ID" b="1" dirty="0"/>
              <a:t>Bentuk Abstrak, </a:t>
            </a:r>
            <a:r>
              <a:rPr lang="id-ID" dirty="0"/>
              <a:t>adalah bentuk yang menyimpan dari wujud benda-benda atau makhluk yang ada di alam. Di antaranya adalah bentuk geometris seperti balok, tabung, piramid, kerucut dan bola. Jika melihat bentuk karya abstrak kita belum tentu bisa mengenali bentuk dari benda atau makhluk apa yang dimaksud oleh perupa. Karya abstrak memang merupakan hasil eksplorasi lebih lanjut dari bentuk yang biasa kita lihat, sehingga nilai idenya lebih tinggi.</a:t>
            </a:r>
          </a:p>
          <a:p>
            <a:pPr fontAlgn="base"/>
            <a:endParaRPr lang="id-ID" dirty="0"/>
          </a:p>
          <a:p>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428604"/>
            <a:ext cx="3686172" cy="1143000"/>
          </a:xfrm>
        </p:spPr>
        <p:txBody>
          <a:bodyPr/>
          <a:lstStyle/>
          <a:p>
            <a:r>
              <a:rPr lang="id-ID" dirty="0" smtClean="0"/>
              <a:t>abstraktif</a:t>
            </a:r>
            <a:endParaRPr lang="id-ID" dirty="0"/>
          </a:p>
        </p:txBody>
      </p:sp>
      <p:pic>
        <p:nvPicPr>
          <p:cNvPr id="18434" name="Picture 2" descr="http://2.bp.blogspot.com/-E-gnow6FNvI/T8MJwgdquAI/AAAAAAAAADw/1R54_wW8SYg/s1600/batik-motif-mega-mendung-khas-cirebonan3-261x300.jpg"/>
          <p:cNvPicPr>
            <a:picLocks noGrp="1" noChangeAspect="1" noChangeArrowheads="1"/>
          </p:cNvPicPr>
          <p:nvPr>
            <p:ph idx="1"/>
          </p:nvPr>
        </p:nvPicPr>
        <p:blipFill>
          <a:blip r:embed="rId2"/>
          <a:srcRect/>
          <a:stretch>
            <a:fillRect/>
          </a:stretch>
        </p:blipFill>
        <p:spPr bwMode="auto">
          <a:xfrm>
            <a:off x="571472" y="1785926"/>
            <a:ext cx="4118581" cy="4429156"/>
          </a:xfrm>
          <a:prstGeom prst="rect">
            <a:avLst/>
          </a:prstGeom>
          <a:noFill/>
        </p:spPr>
      </p:pic>
      <p:pic>
        <p:nvPicPr>
          <p:cNvPr id="18436" name="Picture 4" descr="http://1.bp.blogspot.com/_HYJ3sXl1KpE/TOJA-Ini-fI/AAAAAAAAAAw/vtsldfR2kO0/s1600/clip-1+.jpg"/>
          <p:cNvPicPr>
            <a:picLocks noChangeAspect="1" noChangeArrowheads="1"/>
          </p:cNvPicPr>
          <p:nvPr/>
        </p:nvPicPr>
        <p:blipFill>
          <a:blip r:embed="rId3"/>
          <a:srcRect/>
          <a:stretch>
            <a:fillRect/>
          </a:stretch>
        </p:blipFill>
        <p:spPr bwMode="auto">
          <a:xfrm>
            <a:off x="4786314" y="1785926"/>
            <a:ext cx="3905244" cy="4522274"/>
          </a:xfrm>
          <a:prstGeom prst="rect">
            <a:avLst/>
          </a:prstGeom>
          <a:noFill/>
        </p:spPr>
      </p:pic>
      <p:sp>
        <p:nvSpPr>
          <p:cNvPr id="6" name="Title 1"/>
          <p:cNvSpPr txBox="1">
            <a:spLocks/>
          </p:cNvSpPr>
          <p:nvPr/>
        </p:nvSpPr>
        <p:spPr>
          <a:xfrm>
            <a:off x="4786314" y="357166"/>
            <a:ext cx="3686172"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0" i="0" u="none" strike="noStrike" kern="1200" cap="none" spc="0" normalizeH="0" baseline="0" noProof="0" dirty="0" smtClean="0">
                <a:ln>
                  <a:noFill/>
                </a:ln>
                <a:solidFill>
                  <a:schemeClr val="tx1"/>
                </a:solidFill>
                <a:effectLst/>
                <a:uLnTx/>
                <a:uFillTx/>
                <a:latin typeface="+mj-lt"/>
                <a:ea typeface="+mj-ea"/>
                <a:cs typeface="+mj-cs"/>
              </a:rPr>
              <a:t>figuratif</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Lukisan abstrak</a:t>
            </a:r>
            <a:endParaRPr lang="id-ID" dirty="0"/>
          </a:p>
        </p:txBody>
      </p:sp>
      <p:pic>
        <p:nvPicPr>
          <p:cNvPr id="20482" name="Picture 2" descr="http://4.bp.blogspot.com/-0BjFu9ZZyXI/UQflOo4QoFI/AAAAAAAAR4Y/LkMYAidELsg/s1600/Abstract+Paintings+Wallpapers+07.jpg"/>
          <p:cNvPicPr>
            <a:picLocks noChangeAspect="1" noChangeArrowheads="1"/>
          </p:cNvPicPr>
          <p:nvPr/>
        </p:nvPicPr>
        <p:blipFill>
          <a:blip r:embed="rId2"/>
          <a:srcRect/>
          <a:stretch>
            <a:fillRect/>
          </a:stretch>
        </p:blipFill>
        <p:spPr bwMode="auto">
          <a:xfrm>
            <a:off x="714348" y="1500174"/>
            <a:ext cx="7786742" cy="4866714"/>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Ruang</a:t>
            </a:r>
            <a:endParaRPr lang="id-ID" dirty="0"/>
          </a:p>
        </p:txBody>
      </p:sp>
      <p:sp>
        <p:nvSpPr>
          <p:cNvPr id="3" name="Content Placeholder 2"/>
          <p:cNvSpPr>
            <a:spLocks noGrp="1"/>
          </p:cNvSpPr>
          <p:nvPr>
            <p:ph idx="1"/>
          </p:nvPr>
        </p:nvSpPr>
        <p:spPr/>
        <p:txBody>
          <a:bodyPr/>
          <a:lstStyle/>
          <a:p>
            <a:pPr>
              <a:buNone/>
            </a:pPr>
            <a:r>
              <a:rPr lang="id-ID" dirty="0" smtClean="0"/>
              <a:t/>
            </a:r>
            <a:br>
              <a:rPr lang="id-ID" dirty="0" smtClean="0"/>
            </a:br>
            <a:r>
              <a:rPr lang="id-ID" dirty="0" smtClean="0"/>
              <a:t>Wawasan </a:t>
            </a:r>
            <a:r>
              <a:rPr lang="id-ID" dirty="0"/>
              <a:t>tentang ruang berguna pada saat merancang desain interior. Ruang yang diisi atau ditempati oleh wujud bentuk disebut ruang </a:t>
            </a:r>
            <a:r>
              <a:rPr lang="id-ID" i="1" dirty="0"/>
              <a:t>positif.</a:t>
            </a:r>
            <a:r>
              <a:rPr lang="id-ID" dirty="0"/>
              <a:t> Ruang yang mengelilingi wujud bentuk disebut ruang </a:t>
            </a:r>
            <a:r>
              <a:rPr lang="id-ID" i="1" dirty="0"/>
              <a:t>negatif</a:t>
            </a:r>
            <a:r>
              <a:rPr lang="id-ID" dirty="0"/>
              <a:t>. Ruang memiliki kesan relatif. Semakin besar ruang negatif, wujud bentuk berkesan semakin kecil dan sebaliknya.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Ruang</a:t>
            </a:r>
            <a:endParaRPr lang="id-ID" dirty="0"/>
          </a:p>
        </p:txBody>
      </p:sp>
      <p:pic>
        <p:nvPicPr>
          <p:cNvPr id="21506" name="Picture 2" descr="https://encrypted-tbn3.gstatic.com/images?q=tbn:ANd9GcSda-t1CvXXMGYKmZt1rRN3ZiheSvLkiWw8yuyghQSf3M84ZRUM"/>
          <p:cNvPicPr>
            <a:picLocks noChangeAspect="1" noChangeArrowheads="1"/>
          </p:cNvPicPr>
          <p:nvPr/>
        </p:nvPicPr>
        <p:blipFill>
          <a:blip r:embed="rId2"/>
          <a:srcRect/>
          <a:stretch>
            <a:fillRect/>
          </a:stretch>
        </p:blipFill>
        <p:spPr bwMode="auto">
          <a:xfrm>
            <a:off x="1142976" y="1571612"/>
            <a:ext cx="6643734" cy="497639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500042"/>
            <a:ext cx="8215338" cy="3416320"/>
          </a:xfrm>
          <a:prstGeom prst="rect">
            <a:avLst/>
          </a:prstGeom>
        </p:spPr>
        <p:txBody>
          <a:bodyPr wrap="square">
            <a:spAutoFit/>
          </a:bodyPr>
          <a:lstStyle/>
          <a:p>
            <a:r>
              <a:rPr lang="id-ID" sz="3600" dirty="0" smtClean="0"/>
              <a:t>Ruang dapat dihadirkan dengan adanya bidang.</a:t>
            </a:r>
          </a:p>
          <a:p>
            <a:r>
              <a:rPr lang="id-ID" sz="3600" dirty="0" smtClean="0"/>
              <a:t>Ruang lebih mengarah pada perwujudan tiga dimensi sehingga ruang dapat dibagi menjadi dua, yaitu ruang nyata dan </a:t>
            </a:r>
          </a:p>
          <a:p>
            <a:r>
              <a:rPr lang="id-ID" sz="3600" dirty="0" smtClean="0"/>
              <a:t>ruang semu. </a:t>
            </a:r>
            <a:endParaRPr lang="id-ID"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Warna</a:t>
            </a:r>
            <a:endParaRPr lang="id-ID" dirty="0"/>
          </a:p>
        </p:txBody>
      </p:sp>
      <p:sp>
        <p:nvSpPr>
          <p:cNvPr id="3" name="Content Placeholder 2"/>
          <p:cNvSpPr>
            <a:spLocks noGrp="1"/>
          </p:cNvSpPr>
          <p:nvPr>
            <p:ph idx="1"/>
          </p:nvPr>
        </p:nvSpPr>
        <p:spPr/>
        <p:txBody>
          <a:bodyPr>
            <a:normAutofit lnSpcReduction="10000"/>
          </a:bodyPr>
          <a:lstStyle/>
          <a:p>
            <a:r>
              <a:rPr lang="id-ID" b="1" dirty="0"/>
              <a:t>Warna</a:t>
            </a:r>
            <a:r>
              <a:rPr lang="id-ID" dirty="0" smtClean="0"/>
              <a:t/>
            </a:r>
            <a:br>
              <a:rPr lang="id-ID" dirty="0" smtClean="0"/>
            </a:br>
            <a:r>
              <a:rPr lang="id-ID" dirty="0"/>
              <a:t>Warna adalah kesan yang ditimbulkan oleh pantulan cahaya pada mata. Warna pokok atau primer ada tiga yaitu </a:t>
            </a:r>
            <a:r>
              <a:rPr lang="id-ID" b="1" i="1" dirty="0"/>
              <a:t>merah, kuning, biru</a:t>
            </a:r>
            <a:r>
              <a:rPr lang="id-ID" dirty="0"/>
              <a:t>. Pencampuran di antara warna-warna primer ini menghasilkan warna sekunder. Putih dan hitam dianggap warna netral.</a:t>
            </a:r>
            <a:r>
              <a:rPr lang="id-ID" dirty="0" smtClean="0"/>
              <a:t/>
            </a:r>
            <a:br>
              <a:rPr lang="id-ID" dirty="0" smtClean="0"/>
            </a:br>
            <a:r>
              <a:rPr lang="id-ID" dirty="0"/>
              <a:t>Setidaknya ada dua cara dalam menyusun paduan warna, yaitu secara analogus dan monokromatik.</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sz="3600" b="1" dirty="0" err="1"/>
              <a:t>Analogus</a:t>
            </a:r>
            <a:r>
              <a:rPr lang="es-ES" sz="3600" dirty="0"/>
              <a:t>, </a:t>
            </a:r>
            <a:r>
              <a:rPr lang="es-ES" sz="3600" dirty="0" err="1"/>
              <a:t>penyusunan</a:t>
            </a:r>
            <a:r>
              <a:rPr lang="es-ES" sz="3600" dirty="0"/>
              <a:t> </a:t>
            </a:r>
            <a:r>
              <a:rPr lang="es-ES" sz="3600" dirty="0" err="1"/>
              <a:t>dengan</a:t>
            </a:r>
            <a:r>
              <a:rPr lang="es-ES" sz="3600" dirty="0"/>
              <a:t> cara </a:t>
            </a:r>
            <a:r>
              <a:rPr lang="es-ES" sz="3600" dirty="0" err="1"/>
              <a:t>meletakkan</a:t>
            </a:r>
            <a:r>
              <a:rPr lang="es-ES" sz="3600" dirty="0"/>
              <a:t> </a:t>
            </a:r>
            <a:r>
              <a:rPr lang="es-ES" sz="3600" dirty="0" err="1"/>
              <a:t>hasil</a:t>
            </a:r>
            <a:r>
              <a:rPr lang="es-ES" sz="3600" dirty="0"/>
              <a:t> </a:t>
            </a:r>
            <a:r>
              <a:rPr lang="es-ES" sz="3600" dirty="0" err="1"/>
              <a:t>perpaduan</a:t>
            </a:r>
            <a:r>
              <a:rPr lang="es-ES" sz="3600" dirty="0"/>
              <a:t> </a:t>
            </a:r>
            <a:r>
              <a:rPr lang="es-ES" sz="3600" dirty="0" err="1"/>
              <a:t>warna</a:t>
            </a:r>
            <a:r>
              <a:rPr lang="es-ES" sz="3600" dirty="0"/>
              <a:t> primer di </a:t>
            </a:r>
            <a:r>
              <a:rPr lang="es-ES" sz="3600" dirty="0" err="1"/>
              <a:t>antaranya</a:t>
            </a:r>
            <a:r>
              <a:rPr lang="es-ES" sz="3600" dirty="0" smtClean="0"/>
              <a:t>.</a:t>
            </a:r>
            <a:endParaRPr lang="id-ID" dirty="0"/>
          </a:p>
        </p:txBody>
      </p:sp>
      <p:pic>
        <p:nvPicPr>
          <p:cNvPr id="23554" name="Picture 2" descr="http://2.bp.blogspot.com/-YA7dnnwaz8A/T8MTT1HrJHI/AAAAAAAAAEw/sf4V2w_w2DI/s1600/07238f01a+(1).jpg"/>
          <p:cNvPicPr>
            <a:picLocks noChangeAspect="1" noChangeArrowheads="1"/>
          </p:cNvPicPr>
          <p:nvPr/>
        </p:nvPicPr>
        <p:blipFill>
          <a:blip r:embed="rId2"/>
          <a:srcRect/>
          <a:stretch>
            <a:fillRect/>
          </a:stretch>
        </p:blipFill>
        <p:spPr bwMode="auto">
          <a:xfrm>
            <a:off x="2214546" y="1571612"/>
            <a:ext cx="4857784" cy="4874651"/>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100" b="1" dirty="0"/>
              <a:t>Monokromatik</a:t>
            </a:r>
            <a:r>
              <a:rPr lang="id-ID" sz="3100" dirty="0"/>
              <a:t>, penyusunan berdasarkan tingkat perpaduan dengan warna hitam dan putih</a:t>
            </a:r>
            <a:r>
              <a:rPr lang="id-ID" dirty="0" smtClean="0"/>
              <a:t>.</a:t>
            </a:r>
            <a:endParaRPr lang="id-ID" dirty="0"/>
          </a:p>
        </p:txBody>
      </p:sp>
      <p:pic>
        <p:nvPicPr>
          <p:cNvPr id="25602" name="Picture 2" descr="http://1.bp.blogspot.com/-aV-8pGtxFzg/T8MWK6ehtOI/AAAAAAAAAFE/_QU4jXpMIrk/s1600/58558_443133666251_733141251_4964356_5790022_n.jpg"/>
          <p:cNvPicPr>
            <a:picLocks noChangeAspect="1" noChangeArrowheads="1"/>
          </p:cNvPicPr>
          <p:nvPr/>
        </p:nvPicPr>
        <p:blipFill>
          <a:blip r:embed="rId2"/>
          <a:srcRect/>
          <a:stretch>
            <a:fillRect/>
          </a:stretch>
        </p:blipFill>
        <p:spPr bwMode="auto">
          <a:xfrm>
            <a:off x="1928793" y="1285860"/>
            <a:ext cx="5500701" cy="550070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Titik</a:t>
            </a:r>
            <a:endParaRPr lang="id-ID" dirty="0"/>
          </a:p>
        </p:txBody>
      </p:sp>
      <p:sp>
        <p:nvSpPr>
          <p:cNvPr id="3" name="Content Placeholder 2"/>
          <p:cNvSpPr>
            <a:spLocks noGrp="1"/>
          </p:cNvSpPr>
          <p:nvPr>
            <p:ph idx="1"/>
          </p:nvPr>
        </p:nvSpPr>
        <p:spPr/>
        <p:txBody>
          <a:bodyPr>
            <a:normAutofit lnSpcReduction="10000"/>
          </a:bodyPr>
          <a:lstStyle/>
          <a:p>
            <a:pPr>
              <a:buNone/>
            </a:pPr>
            <a:r>
              <a:rPr lang="id-ID" dirty="0" smtClean="0"/>
              <a:t/>
            </a:r>
            <a:br>
              <a:rPr lang="id-ID" dirty="0" smtClean="0"/>
            </a:br>
            <a:r>
              <a:rPr lang="id-ID" dirty="0"/>
              <a:t>Titik adalah unsur seni rupa dua dimensi yang paling dasar. Titik dapat dikembangkan menjadi garis dan bidang. Titik merupakan unsur penting dalam seni rupa. Sebagai bukti adalah adanya lukisan bergaya impresif dengan teknik mengkombinasikan berbagai variasi ukuran dan warna titik hingga membentuk suatu kesatuan wujud. Lukisan seperti ini sering disebut beraliran </a:t>
            </a:r>
            <a:r>
              <a:rPr lang="id-ID" i="1" dirty="0"/>
              <a:t>pointilisme.</a:t>
            </a:r>
            <a:endParaRPr lang="id-ID" dirty="0"/>
          </a:p>
          <a:p>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a:t>Perbedaan warna bisa berangsur-angsur atau gradasi, bisa juga mencolok atau kontras.</a:t>
            </a:r>
          </a:p>
        </p:txBody>
      </p:sp>
      <p:pic>
        <p:nvPicPr>
          <p:cNvPr id="26626" name="Picture 2" descr="http://1.bp.blogspot.com/-S1EDN8bFxGo/T8MWv4RRltI/AAAAAAAAAFM/4S1oeyHtgLk/s1600/Colouring_pencils-wiki.jpg"/>
          <p:cNvPicPr>
            <a:picLocks noChangeAspect="1" noChangeArrowheads="1"/>
          </p:cNvPicPr>
          <p:nvPr/>
        </p:nvPicPr>
        <p:blipFill>
          <a:blip r:embed="rId2"/>
          <a:srcRect/>
          <a:stretch>
            <a:fillRect/>
          </a:stretch>
        </p:blipFill>
        <p:spPr bwMode="auto">
          <a:xfrm>
            <a:off x="785786" y="1428736"/>
            <a:ext cx="7500990" cy="500066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928670"/>
            <a:ext cx="8929718" cy="3970318"/>
          </a:xfrm>
          <a:prstGeom prst="rect">
            <a:avLst/>
          </a:prstGeom>
        </p:spPr>
        <p:txBody>
          <a:bodyPr wrap="square">
            <a:spAutoFit/>
          </a:bodyPr>
          <a:lstStyle/>
          <a:p>
            <a:r>
              <a:rPr lang="id-ID" sz="2800" dirty="0" smtClean="0"/>
              <a:t>Warna sebagai unsur visual yang berkaitan dengan bahan yang mendukung keberadaannya ditentukan oleh jenis pigmennya. </a:t>
            </a:r>
          </a:p>
          <a:p>
            <a:endParaRPr lang="id-ID" sz="2800" dirty="0" smtClean="0"/>
          </a:p>
          <a:p>
            <a:r>
              <a:rPr lang="id-ID" sz="2800" dirty="0" smtClean="0"/>
              <a:t>Warna merupakan pelengkap gambar serta mewakili suasana kejiawaan pelukisnya dalam berkomunikasi. </a:t>
            </a:r>
          </a:p>
          <a:p>
            <a:endParaRPr lang="id-ID" sz="2800" dirty="0" smtClean="0"/>
          </a:p>
          <a:p>
            <a:r>
              <a:rPr lang="id-ID" sz="2800" dirty="0" smtClean="0"/>
              <a:t>Warna juga dapat merangsang munculnya rasa haru, sedih, gembira, mood/ semangat,dll. </a:t>
            </a:r>
            <a:endParaRPr lang="id-ID"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Tekstur</a:t>
            </a:r>
            <a:endParaRPr lang="id-ID" dirty="0"/>
          </a:p>
        </p:txBody>
      </p:sp>
      <p:sp>
        <p:nvSpPr>
          <p:cNvPr id="3" name="Content Placeholder 2"/>
          <p:cNvSpPr>
            <a:spLocks noGrp="1"/>
          </p:cNvSpPr>
          <p:nvPr>
            <p:ph idx="1"/>
          </p:nvPr>
        </p:nvSpPr>
        <p:spPr/>
        <p:txBody>
          <a:bodyPr>
            <a:normAutofit fontScale="85000" lnSpcReduction="20000"/>
          </a:bodyPr>
          <a:lstStyle/>
          <a:p>
            <a:pPr fontAlgn="base">
              <a:buNone/>
            </a:pPr>
            <a:r>
              <a:rPr lang="id-ID" dirty="0" smtClean="0"/>
              <a:t/>
            </a:r>
            <a:br>
              <a:rPr lang="id-ID" dirty="0" smtClean="0"/>
            </a:br>
            <a:r>
              <a:rPr lang="id-ID" dirty="0"/>
              <a:t>Tekstur adalah nilai raba dari suatu permukaan, bisa halus, kasar, licin, dan lain-lain. Berdasarkan hubungannya dengan indera penglihatan, tekstur dibagi dua.</a:t>
            </a:r>
            <a:r>
              <a:rPr lang="id-ID" dirty="0" smtClean="0"/>
              <a:t/>
            </a:r>
            <a:br>
              <a:rPr lang="id-ID" dirty="0" smtClean="0"/>
            </a:br>
            <a:r>
              <a:rPr lang="id-ID" dirty="0" smtClean="0"/>
              <a:t/>
            </a:r>
            <a:br>
              <a:rPr lang="id-ID" dirty="0" smtClean="0"/>
            </a:br>
            <a:r>
              <a:rPr lang="id-ID" b="1" dirty="0"/>
              <a:t>Tekstur Nyata. </a:t>
            </a:r>
            <a:r>
              <a:rPr lang="id-ID" dirty="0"/>
              <a:t>Tekstur nyata bila diraba maupun dilihat, secara fisik terasa kasar-halusnya</a:t>
            </a:r>
            <a:r>
              <a:rPr lang="id-ID" dirty="0" smtClean="0"/>
              <a:t>.</a:t>
            </a:r>
            <a:endParaRPr lang="id-ID" dirty="0"/>
          </a:p>
          <a:p>
            <a:pPr fontAlgn="base"/>
            <a:r>
              <a:rPr lang="id-ID" b="1" dirty="0"/>
              <a:t>Tekstur Semu. </a:t>
            </a:r>
            <a:r>
              <a:rPr lang="id-ID" dirty="0"/>
              <a:t>Tekstur semu tidak memiliki kesan yang sama antara penglihatan dan perabaan. Tekstur semu ini bisa terbentuk karena kesan perspektif dan gelap terang</a:t>
            </a:r>
          </a:p>
          <a:p>
            <a:endParaRPr 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2910" y="1142984"/>
            <a:ext cx="7929618" cy="3046988"/>
          </a:xfrm>
          <a:prstGeom prst="rect">
            <a:avLst/>
          </a:prstGeom>
        </p:spPr>
        <p:txBody>
          <a:bodyPr wrap="square">
            <a:spAutoFit/>
          </a:bodyPr>
          <a:lstStyle/>
          <a:p>
            <a:r>
              <a:rPr lang="id-ID" sz="3200" dirty="0" smtClean="0"/>
              <a:t>Tekstur adalah nilai raba dari suatu permukaan. </a:t>
            </a:r>
          </a:p>
          <a:p>
            <a:endParaRPr lang="id-ID" sz="3200" dirty="0" smtClean="0"/>
          </a:p>
          <a:p>
            <a:r>
              <a:rPr lang="id-ID" sz="3200" dirty="0" smtClean="0"/>
              <a:t>Tektur dapat berpengaruh terhadap kejelasan titik, kualitas garis, keluasan bidang dan ruang, serta intensitas warna. </a:t>
            </a:r>
            <a:endParaRPr lang="id-ID" sz="3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Gelap Terang</a:t>
            </a:r>
            <a:endParaRPr lang="id-ID" dirty="0"/>
          </a:p>
        </p:txBody>
      </p:sp>
      <p:sp>
        <p:nvSpPr>
          <p:cNvPr id="27650" name="AutoShape 2" descr="data:image/jpeg;base64,/9j/4AAQSkZJRgABAQAAAQABAAD/2wCEAAkGBxQTEhUUExQWFhUXGBwaGRgYGR4eHRwiHiEiHyAgGyEgHiggHB8lHCEgITEhJikrLi4uHiEzODMsNygtLisBCgoKDg0OGxAQGjQkICQsLCw0LCwsLCwsLCwsLCwsLCwsLCwsLCwsLCwsLCwsLCwsLCwsLCwsLCwsLCwsLCwsLP/AABEIALcBEwMBIgACEQEDEQH/xAAbAAADAQEBAQEAAAAAAAAAAAAEBQYDAAIBB//EADsQAAIBAgUDAgUCBQMCBwEAAAECEQMhAAQSMUEFIlETYQYycYGRQqEUI1JiscHR8HKCFSQzkrLh8Qf/xAAYAQEBAQEBAAAAAAAAAAAAAAABAgADBP/EACQRAAMAAwEAAgEEAwAAAAAAAAABEQIhMUESUQMiMmFxBEKB/9oADAMBAAIRAxEAPwBZ8LIKoZ0MprPETDi5t4j9/OMuvUdZIDM7Kw7QwhYWdvMGdj7YJ+FGppTGiJdQSLwTpLc7zM2+mwwDmqTJmK7mympJbkKE0z9JNvYcY5vh1xWz50vpQPdfToLNIN+4aiCReZ3HBt7b/D1HRSzFELGioSCOe3naJgidt8CdK6wpdUIhdTRqN7gxzDSDYHwcEdFplHeSWDG8CAdUwYAj2H1OCoNjesWFE1Gj1W7FUmQtxAHEQJOEJTSyqIIIYyAYIUlFXYg6mBH5tAnDvrVeKZAsTuQCGHki/wA0f5wgzFBWrFabuqUlVSCZiAZ2IO9z7kHFZdMke3qzyNKp+lTpUlgSADex8XsOBg3oMqaYRlOnU5B5DEiQdpM/63Bwro5qpVK5ctqRi0VFjVcyC39W0XJkRvgzPUauWJqUmVuxbESVgzO3dO8W++I9FwqOsZv09joZgw8s0qQSINz4IO8cThBksqWDEEFkViGFjcEgDzFwL+L2x46NnlzshyfWC6SSIlfmNxswJvYbj6Dbr9A02CzBTtKyBJIAm+w9xe43vgybo/GY0n+s5hVpg+mwc2MMbAgAGbwSwJgWiY5OHfRaCrpbvCpTCad5BCkgxMmLAwNuThNnKJ9KoWWm7tCh1JEyYiCdwxG4kfTD/pyupFKC5AGnULEadNrGIknxB97UgPeWrUWnXVNNak9p7oI8xwCAJvvMxhkrUqNMkzCCADyQbRp/qJ9th98E6doYtCmVgCTbafMAmf8A2jCnq5LhE1fISzbqtlkC5v2g34v7nFLRrVBdTo0yCXj/AKWlYBBJg3kjkX498DAOtb0ywMsLwCTMQZjaSD9GJ5EFFApOkdoGpSyloNgSY3B3IJn83zyudVqxqSrFQpA2khRYD6yNOwxBj9D6Ch1MI7FABkmdQ8SAQIjztg3NUvVkEkaTY8afB495+hwB8KVS9OJ1SDL8902PiJj7eZk3MUFk0gxBFmjeAo3Pj/nOOuHAeiSzHW/4arVpojQ81EbSO0hQJEsBYzzaRa8YL+GsxNL00aWp06aliP1X2HgMDve34z+KsiFpBRJH9W5DCdptcWPs3GAvhZHpkMapHqAapbhOCNxEkzN/e+JTfAhQNqWXhg5MFTdY82N7x4PG2J/MLV/iQ0MVQwIA7ty2uTGni0HfFLmOoxTVqKawXjvWyreTAvxYA90eJOF/W+oUvR0odJqT3LNwLgGCNLFrHabi18VlPsyJrOVGAemiMzKpTUStiGY3APmQNjt5jBnQ66rpQgiwOkKATEf07tAiw+mBuq0ZpGHBNmLAyZJvYbGLgX2x56VmPkJHdqABAjb6iO6fF5jEJ7M+FPm6aVUQgSO8GRZdUWkidxvJ+gEYwq5xcsyU6lQAVARqIiDMiP03AibGT/cMBO2YftRAKJBJgWBsSX8SSGg73jmS6PSSciadUa2onUiEgxEQBJjk2JAuRtjpQg5zGYpPTVB3gkykX2kq0Rb2972xO9Odjk6iMhkAqqrcsKZlCBFmix8+IOPGZoVsook6lLBFGiSLbXWCBBvPmLjFF0zJBaLhgG1BQUgRpaQJk3kNJ2453NtwlxCbpHWKEBGh51aSAO4gEeZJIEeCQL3xjkUqXakz6kBCsoXSdgVfVwpg287G4wh6T0tqDVGR210nJ0m7EKSoYqBfYGYNyvBOHtTLEIVpgBWamzA8XiNQbaxAYE7qbaZxOJUKL4jRalN3WIADnUGAKg33G4KnfyJ4xNdQZRAgM3pFdZgBSSpDAj6AGdvtisyyMymnA9MU2COCS0mVIY+2qY9+YtDdLt6QqU1KSUcmP1AhoC/LaTa8RuCcU1sLTXJopOlif5cFVZL94KXg8MBIPBubYy+NUUVaJAAPpSI+U6SB9rf4ODctWLO2o6iKc1GNjqB74gADvg/99t8FZ8GslSkEljYG0AxqtyLRG/4iYfYKJmhmiBBRyRIkexjx4x2FIcjcFuZBYb32++OxJULXKVRRNINp3NuAuklSAbiAeeAfOF/WQ6FadOB6tOCGAMQrIb+e0n7+2DT03spuwAKggqfMkSvOm4N4sT9xsx1MVcxrRWqKAqrtuwuTq8yd7WxfkYrR5Sgqo7yUaSSCRBXuUe06gw48+cZdOyzVQaqVWU6gI/SAN1sdy36ttoAjCzPZtarKocVvleowELMkAC0WGmSLHu84c5TLlKasinUVLKpJnvvcmZEQOPtiGPWBHrFWm6ipTHqwdJMaIaxIMm4G2xPtJGPtPMpUouxTUrPA/THedouZv+PacF9fyyvTgt3FVNzK6SQQLmZIIvGxAvOEWYzFPL0zTKuKgOhe7tNysmxg/eI/BwMY9Eq03zKoBPz6m4SxCieCRPO3mLPuoZcKwPeNXdaABFjE83njj7C/DvS/4RGKuAzXLsIlgbgjxEwL87zGCuqZgVammwQDug6tKg3uAIMySPGM2kjJNsS9U6eKJ/iKUo+lhvIqArfULxyJ4J9lwnyFE1HLkGE4m0nYDxFoM/6DFLn8wDp0MS609hOwueIMzEWOAsplK9FHdE1gMYRmGo6SY13OqASCRuPrYNYEZ2too06capcQ2qbq/MRMEXniIwd0akBTetqaSzKoGkQJ03G3GofW2E9fVToxIDnTptdTYgC0E6oJB3N7XGHOQUJSpmqQ6oNyN2TTvB/VsfPtebQMNo0CQwAaIjSSN9t+PoPH1GObpusFd1UsSbESvkE72IA239sfRXNM+rUcNSLyCARyCSRFh7mItjzTz66lKMG1wQdRIiZ7gAb7i/v9C1GejPqPT40tUI7aagRYkyJYnVExq3izADyY6mBQYql21kEtMmGlRbYmP34xdZypKsxZZA+X5ioIMDSDcxMQSb2iRiR6502pVQ6xDAEyFPBjmWAM2H08YlmQx+H/AIgeidBVY1EMum4kCxN5WxIgWN5F8VvTszSrFTB+eULxcqDsYBnfxMW4OPyvJ9aXUpZAKgkM0zMkQb8AgHfyOQRe9FrVWQhkUMuqXBubgiF4kv5xk2jNB/Vc8jLp9MgszWMEe9yBBvNhsDBxP/CTS4QCdLBAJn9Jk7G2kzHsTCziu69QFJqjldQVCRvIOkgkcCDz+L4kctQdQalJqaAjvDSCNV7kKStjuQIBBuMU+mKHrOZ0pomVcHVbdY/SZFwbEeJ2ws6Uh0HSVFOYICoSVG2jVBWWBAANiRvJjF8g1K6ZhKekzDio2qTJAYKIMyZKt83uRhRUqVPXZ5pySADTJhge3uJjQIO0ATBFsGX2OL8GOeyakuU+VkghWWxWx2O8knfz7yF0oldQLNuu8dsXBO8CePr9nPUHg0mp6lYKKb6t1Zg3sdMsA4X6Xwn6b3lfUkgqBqW5hf6jvtA5v9cbjJtQ5ymc1VWSmP51mkswgR3fpv4nkxh7RzChSS6wT3EEmb8cS0ARaNtxia6dlvRbSXcsNQVvA0+ZE3g3Oxw7yGTepUCu6kU6epSosbgCRJv7ibzi6bHGvuj51XOLVyfeAsNIUc6TPaDPkD74HyjaXBR3YMqujEWuGt47SNQPtpm4B89VyOug9SnBVIGg8aXBJk7W9vPnHw1nRKbF0Kr6Qjt1ATDAwRYmRJU7nyMF+zZJXQg+NcwadShUTT/MEETIVv1yZuCrqsf2jwcb5XNtTWmsqgGqgyFRZTLgEzINiAeZ8xgz4xyAr5VvTQOaLKwdSDawYtpG/t4Ba2EP8OXpopUKzqVJfkjYzAMixLbEfcAfQLPoVYUq1SgGViyakVbHYGRPKoRubxuYwkzmYK1GNODVXUR/cASrDeLbjazAcYQZTrFWkxpv/wCpTj04Ok8hhezWiIj9pxTMabsarmUbkEg6SRqkWO8E7e8i2H5U3xjBumZpatF9IhWFiDsCQSYOwUMDA8Y45n+TRYsFYPpjV/SYEXuCCT9LYx6bnFp5t6Li5+UAcGAbCZECT9GJNsH5vL0jlUS0I4UORextfcQ0i8b8EjEm0RXU6YSq4RwqzMSbTc/uTjsfM36zOzLYEm2oW9rnH3BTF51EVWQrTA1NsbFbT7Xt7xhFmc41KqVQg6e4tIiIsdU7gBrxuLc4ozSilKxDAlrxb+2/uPpfEzncmqa5Ql1AGxl3gsQYtcMsW5xeRQoy7eqGRUh6jWCNCruSC5FrsTAFgONIOKjpjxUVVBIAg+AFIgyYkncm+EHwtkQjVHaSUFhpBMiZgG9on7YocjXKLVrsCoIIpKeZkSZMTMNHIHtiCsXAPPJ6oEFADcwQTqJkFZFxpgcbQDFyu+I8mlRF0rpIEhR7LeT5kWHvfzhj1UmlU9NYDQFLwALqWkRtp/zhY61Go3P6iNZjV4mNgsSBFyQTzeWA56JXeto1KDPYJA023AEjVJ5uRgs+kUcIQ3zBgsbxEG9vvx55E+HRFENEqh0mf6jchZkEkc888Q667lglLVTgAsA8CCQSJs3sbnawGH41FYZ/GiBmUlVJZXiQQQ20eRAFuRGxFzj3/Eqe0FdMksYYNdR+NjERz9iqeTy6srEvTU6V1xpC8zckjVzewP2x8zfTAKgWmxalTUlrgn27huSwY32wQmpmGcooHUqZVquoqSRfSwEg/pi0RufFsbdDQBmonV21JJbTDB4IsoGwJG0C2B1yFXVOs6wTOkxoWN4PyiL+d8EfDZPqa3I70R2BmFuw+thIP0GKRLCz0bXUcKw02lZkrJlZXa3E8YDyOUenWqpEhSABECZuReQZEH2I8DFR02oGD/KIYrJBXxLHz9RyfoMIepEnUFPb88RNpG8kXKif0zf2xnEXtqnqs4Vy/d3yxUG2kLPJi0WB8TjDM+sXVkFmAGm1u0EGZAHafvAPGB1z7U2QnU2xXUBxaDPMCJg8zgqlTBEJeoDJHKgQQFUWF/wLAQcT1meyEzeRCVu4kdx4HkXtO4M4O6VnjSqE3+YNq1XiLDSfmtYg7iIjBfxFSZ4Z4liy6VGnTay3IAvwZP8AqPkcuWolWPbTZixN9JAEf4McAH2s9Aq858TK9OpUltbIyglbWUkFpt4iC12ggXI+/DAQULuBCqzWAuRAnUdzpFr7+5lBT6WKpRJLsCNaLIUKTMargydgJsL8Ysuloi1Cv6L2CtaQASD7AGP+nFYtkuLgxz9RGy4JaNahRInuuOBY2mTico9LXUqEEAr5aRNzBsuqYHneN8UPVMuy0rG6wPlGw3t9L3EXwkWnpqU2RzV06/UCzq0nVpHgxAsRYgbzdy6Z6NM1Up6QqkOwgkliSGBDAiV7i0kkk2jmTiQ6kAzlkZkXUNIm6kyTAB2JmRtv4xdmmg9QMIaSC0EkwL7XAazSIP23ikyxUlgNa6iKkRIER957ST5kn3lghhkKxZCDbfgiSBr2BuTJsD+cWfw9SGg1EgCoNOkAgDfuAPy/LwfexsPzLNAA6lLBokqBMaSYNxcCSJ98UXTPjarTBFWjq/mFmKmxBAFgZIuJmTeRacPykKS0UvUqC0sqza7MqsGkaZd1W0+Z0weTidz+YUUKSNJD6QIHIYmWuZJGkW88gYdfEGbFTJ6gYQiZ0wP0lCRYTwY9h9JmjkiVVquiSQBAIMgliBJJFgfG1504rJ3hMnRt0VS1GCCyMzAKTdQTcEiAbnztY7nCnK55FVNan+ZTXu0zFwssRxA38LPEikzg0U6QUQWA9uJb7AEGP7fMYistmzUTM0qgfQMw8GkLSW2uZju1W4Y8LGJ4brp8+JcjNeip0awGJKn5gANNjxcXm8H3w7AqmipAkGmV07wy2i9yrebxaNiQB1xVr08vVM6tLU5MiW7YaDfZTJvcW8Bt0ZFah6cE3YM7NAgAtt7HT9BGMPSczvpjOZdzKuACDc6SrDSrGQNu0+xk2w76vlGaiVpiCpLwsw5n1BNvcfXtjY4jOvVyWEKENPsJJ3kaix/6pnFx0Dq4qU6OgxKsrTzpUHt4MrM3kekLX7j02XgmpdPpuA4AAYSAd7+bY7HhOqJT1U2ZwUZ1gEcMR/Sd998fMEZivzJHpMCgIIsJtcew94FuBibc60lSFZqjQTuJJUxB4AHJ+XB+Y6gWUpTO4Gyzx8syIg25ieL4DyeXFNFDAsE4iWJAEgASdRLeNtWHItbTZh0QD1Q2oL/LbV5JkACJmdOrj3vhx1zON6NKmlOA3C3JGoAxbb3nY4UdDpNUKsxB7SWAiQ0k6gYkW7bxM+0Gly9Fqr1Ao3hJa4UOJYgAzBERPkYUtEp7JDqCVC7NWB1DUdhbTKyqz3CRBYzdidyMDu38lPUS5MMWENAANoPJt/w4c5zLhXE6yANKsvcCbXJ+YSxA8E8nAvU6Tijo0KCGGp5BkM0hb7kSt/pvc4lmoy6agp0AQV0r4Ik93tF4AO9p4jDPPMY1FNPZBk7AR5sbHb6b7lFlKOikqIIqtY1CTaWgRFy0H6WBw4Oap1yvdISN76jsfx/vhTECzlYPpQad7m50WEEDcxMe/wC+N6FU06bGmx1RsxFypEmJiYm/IJx6o5UeoVUTIYERwWBGx8SfsfFxEqQpRwAsdkrdY+9hZRHknbmfQCVzlP8An7gI4BLCLmCBM3AvF42sJwo6DXYVqhLQQiK36gCNR+yBiZjgjDCtktTUzUqO3eQy7ayvzGFsTyrEAmxuBjLodJfUrI7KlRYJkA6lm4k2BjTcx83vOKXTODhM96gOnUqg6VMdp0xqWeZmbAfUHdd8QPFKxAYTO83sIPNpFxxjR6j05ZqYAEKCNkuImb3UDYc48im1SgzknQBqVSYBjY8yJIEWud8DZVaUBWowBUXtB+RnXufTE7dqx+8xtg7IVFQQqnXpJLyYvcap2k7H6n3wop9WpVRTI+cqsrwGYdwHmNvthnlaPqahJA0y0E394AMkeRMX98SnGHgLWRGJpVHldWlQxHzNOw2JEQotc8ThLWrtlK9RaI1oBDpUBvN+b7mfE2vGGPWWVFcuvqaEJIm45sQYiJ35nyJ+/DaHNq9ZyLkhQ12KoAsEiAxtvxEnFf0aqGfRMuVRTfUTqZwSNTMLz3BSQ1r7Xi2LdCqQz8+TcEXjnTIMXvY/ZRVpogVVCgHSVESSPG3zeTYjafJD5QVVY1KmiAz6SZMnvU3E8AGQJESMUtEz5MYVM+1VZUAMTIBK8SsCYFtIFht9cCINSgem2tU19hHmCAPAheDMHzGEWYrFYQ3Jkqk2FxJJEkE3ItBHg4J9f5JV1cUzLT27gi8i1o97G+2D5Dlg0qxrTzgCsAUMspQOo1qTZws3QqZudoC/RB17MqqOEOtXBR9redVvm50+WB5w+r5UkL6lQITGoJp07xDSLgQBP08TgLqlGlVR6YbuYgFmEBmmx4EagFIkffBWT6RuS/lsjBglP9SzY+Y8GLwOQPu5p06Ipkd0qx0sZOoWIZjyvjwP2BzWX9TLMIMoQSp02ImQJMnk406d0OpVpmmW9Ki8XN4AI97HcWGxG5OKhqHp1at6BVkC6X7SFYAqF8EnvDgbebcYa5J6lXSygkMpcg2JKklJ5+Wx95+4T9LFCmj0tcMDTqo+owYkMNbEg9rCRxFtivnonUfTaoAFGkuQ7C2iV1RPIn6wQNlxlo2TpQ56itTL6nVdC6dpIZSIkrANySOSNXviH6Z0+oa9YjZhDhgSAwI0kgDURBg3Bg/j9MXJL6Iax0h9JkkaWY722I44geMQuQztNHJVtXcpJgX7oOmbTEGB+ecZ9N5oXVnrUqwWrATVsTPz6rAn9Bg3gH8Tig6GyekukALKkvqm53VibLLHSf7b8g4+fHmVf1DrAKBGna0rcgEbAgXHJM+4nw3VBybCFLAqe6SCpXUu0H9LqReJHtjZFC3q/Tl9Sv8A9aqVP9pZZ+6gR9Ixr0PpS0abatcuCyAXWRK/SSC3tK4pRk/UqlnCKrKpIkyG7b2+a825MecadNyhOWWg7d4LBamkwYMCB5N2jGlRlkqQ2ayKM5ZTYmbhpv5x2DM26F3L03LFjOlZEzwbf4x2OYv8exh8JZV6umqxsikmTvcwD52n7jGvXG15gikDHymLEsQQ6mRAkLpnmbzsB+n1ytHSklgZIENpEggkzYRLRubeDjRqLCpVLJIGkKwIIEkkkyZA2n/bHWahJklL0tTEEnSIWJuDqIAF2AmJmB/m16GjpQbUe8A3ttcLP/bf/OPz7N17RqcshDiNkEmSIE//AGJnH6WSPSYxC7HxsfzcR7zhx4YhRSX1U0vBPz2A+cHUTt+uCItHvhTnah1MpBSmrhxck6wAAWF+2QfoWFtoJzjehVGkqXuWEbjYEgQDBEi28cDAL1QxK0iai61gaj3MSTB3sLeZgbY4iNOrJTpaH1FgoAMGAIIAdRMws3ETIwXAVVI2iRJnjex/35x9+KenISae7H9QgqASTAn3IkciPfC3pNJfTIeozCm2k3gTA4jkHiRhy0KKDNIQQ6iG8+Abef3jk4w6jlQ6Gov6JJCfMbxuD73Pj2x4rZwDSQT2iSWMc2BFu2fcc/UfKVT+UzQFdiWIDTpIBLXnT83jb2mMNQQ7Kq1OmVLjUpDFBNpvAMw0ncwNub4B6PUBq1q7lO0AoDaQAbmP0gge177Y+fE/WS5UaS2kFmgsq3g7Agsx2P1tj10bpVQ5cFyxDHSZiV1RIXeDsAbAG+9my0zdDV6jQDBldi9cgkRKiTKn+nadsNM3FZGQBe1e4FYi8Ra3zEWX8+FWY+G6JkwyMdmLEwQbRqOmdV5IA33wg65ns7QDKzgqYckahIJNx3EETsDI/FszW8PXS8uvogBTCiQdPJvMi0gxImxwSmcZL621WJUqRHgKIvtMja5NiTg7oypTy9HsWqzotpExAIXmJJ5E9ow1bJsaLV6dJAdQUGCD7j2IDEyI2O2BlxiluieujmopViRpKGbGTDC5KgadV97CcTydezGX/wDKrSp6BIMg6m1GZJJIvIjt/wBRi719lP1hNlDyqmQxKySbki3ng+ZhOt0j/EOdoA0yJIGkQfyf+Rhv0SkPsxmNIplgXWBUlwNVxC7E7cHwInBxylXL1NChSYc6kkrJXUshv06SpABttfkGlXVqdwCoin2yCBExO+87bXFoODcrnSi6J06SqtqLEabRqn5YA0iB+mItbIFpgGaZ5/SX2AjtO4FgZ9t/ecGdU7KS1JLuo0lLErJNtPIExMyJnGuVb/zAkCLsseRwd5kX+0c22zyoWBBEtGoeQQRMAbbbePGDBap3/wAjKtIUVPiJWQikrEkfOwgKxn+oGTFhePrj11DMwLO1JKcS15MrsI29vrf2EyfUqdSn6VNGRmuQyi8AGQRIF5sT/vjT4kpEpUt2I6uI2YFQPHzKfM7HDazg8YYdIySsTVZ2YqjHSJMmxEjY9xJgzzycOaSEo7VBpGkQAbOIi+4HBLQePphBlOpl/wCW8sCoCKq6SQpFhxJEX/GH61WOtzT0aB2lpJKhQGCD9R3+wPm1ok2cE0YciUcQ0dpDEgkCZLGoqzP0sDAVpTKsCrsTrLXaAQR5MDbcGOZPhjn6tSpTOsNutQgAQQJBho7W1Db6G8YCerSqVVTuM0yVOk3ZZJEHYEQZEbbziRP0gPOWRiJlQe7kiSZH1GPzOl0VYLKWANmMgaW02Kg7GDvMXHjFa2YdskVZwtQp2LqmSAVt4aQGiefxKfDPVKdXLvSYfzVGli7LpKn5SBNgCRJ3+sDGW2S6Hf8A9FrMHyzAXZXVhI2Ojj77eZnCLpzGm6tUQ/yyFJERcgEETqYNIaQbEjFT1zJ/xGWQViCdVgTuVpkwtpI0kxzcYQ9OZNVP1VaoxVQWADQomzCZb5d+AfrjZbZa4O+n6fRp+pBYjRpFrIbR9hDb7Lbzhm+rsqhUGoqNh8p+aLzJJmbC8HxgTpQY+oFsB3U9V5KgDYmAGXSTEfMfM48VxOZYFioJgRI0gXgGwUgEnfc4L4S0NRsJAuoO52IEbHxjsdV6WWM+o2w8+BjsVF9FQWfDdVWoOdJXWCg8louTfYKFH0AEXjHjri/zClNu41e4XtpAH0MAMfbxtg3p/S2/hqQDAVHdjqAt3SdgYPaN8D1OkuMw6mnLqC7VWbSsEcWIWzXnwD5ip4YA/iaZXSoUONEkiDfYG+4iTFzIxbdOzlNUALSEDFgP1efAksIF/wDTH55WdKjKQy6tQCldRFQoygEQBuO69gFJ4w/ev6SqjWQwdSQT7AxtfnELKBBb1dk/iFKqvq1C5IiVkt2yPEkgDexnHynTRCEupJW8ATE6iJBAvMEHj7YHzNcIwcrpZmHJIuDDPpuGK6Tpn9I84ZepJQM5qLKqptYapLEWYGSL7mTxvIsbUdI1kX1rcASGBjRMwbgEYnczWOVrkuw0NpCqVNoEc8RMNI2FrRi9yULTBLLqI1QCJiJAAF4jb2Ax+f8AXcuWJRz8paZsLn6X7dP4xeWjId5VVrVQ0H0lUQLSZMz7bkLNjBNrY36zWX1W0RpFMQ0gBgQCAAbap1CPYTvgH4IVVSoNTFk09rbwCbkRMgGBjx1/MIGqLUUaCzFjrFhtMAWiBbc2wPginrFJzmNLfMSpgGfcwY3MLxM/fFF0uu5KFtNKnfTqUliq/wBIW9/mJ+kYSZMnMVNdBx3AKq31KDu0HwBMnmL2vVU8rH8wnSzjSgB2QGbxYm197+ZwYgwXMUkZmMXIMwInzJA5PvNwPJwh+JlNSm8oNCSTUO8tpVVncyTA22xV56BdlMABQANx97ePxiG+JGZ89TWYVE7RYwdM3sDJA24InzhaSGjvKUBRNEkEhUpyAdtPnbxEjDHq+Xq1KgqEFNJJDU+bGCsHwD3WMYH/AIcemobwBvtuZj6m+GlLLCmvoMdWvUviAYAZo5A537vbEpOHX5rTXgtfNfxVVO/sCjWv9RiO0bePvBwP1dNYeBZVnUBBMmzTMRAPjfbbFD/AqVIAVSFIURbfe3hZt/wJs5ROrUqLoc7zN/cEjUJ4mbbXE6HPLT0TXw8YqNlysmoxZDMS4FtRi/aI2F/ucNszknqOz6BNW/awve5M+431cniQFGay3pr6gqd6DVN1Ib5gBA3/AMWj23y3XfUTToRSojvJ1lLfqiCCSQQBJH1wklNSyTH0mUqYIltguneZHgfeRvN8viLUikrpNtJO5WSYvI3bb6bRvh0nOVa1IJTZURXhW9PVbci7RLMRBK2iL4aHJAidIa8nVDFuOReDELbyBEY3x1op/kbapO9JojUIE2IMccb7W/a+Nc1elUKiFMRP6Z1ECSfmG1+GH0wZW6TR9TWtb0RZSq3BDbyo287cczI8fEQLIyz202QxuTeDq47biB554nHGDnnWhT06gCQahCxFzMjURETzqMD7b4qKgpOpTgOTLH9JIUmb6pBDDcm9xOJ7J5NWGmVntE7wC3PAuDcm8H2w7pVSGVap9QmU4BJ9zALWvF/lFrnHVHG7o2JDUaiGIRPmkbAXF4uNwREQLDEb0XowC+oHIMnRPcsjuEXuDf62xSZelq1awFDEyRuJtqva8GbAYRdM6czUDTp1GBAY6dKsQRFtrWHImQdpjA3RGPTmd6boyCm6erUMzqkiAyMY7Y0kqZEj9NoS9OT0qoZQFJUIfEKNQ/fb74adXpV0pMK1RLgin6a6I1Srq3cbaSdrdqmxthdl6OpWekQWpPqXWTvtH/SRKkzF/bEJRi2WOWo0nAJCOoTWoFiGUlVG8T3QZ5I9sTOe6bUWsyUWhkLMpAkgEMWIMkEGYIPMbHDXoGV9eo9RD/LfVrGwEhRG8ghwB9vbBfWA/rCpSAKd2rbUpQkMYJ/ceJOKSqHJRk50zqRGYC1UGpgY0g6ZX24JAKwTABU+cMvjDJ6mRqYvUjb5uIggb358G+FCaUNN3fUF9QoQNwWEyY7hGx484e9SzJcWhGQsJPJBJNh7Gx2wB0Py2TzDIrI4KkDaPv8AvOOxJ1/jCtk3bLikYRmIkEmHOsSQY2bHYvRfza1Ci+Hs0alKhq3FpIiYBFh4g/iMA/8AjDHN10hXGgRBuNR3Ig6hCzESBe9pa9FpAquwC6l/+J+0CcJem5VVrVZZWdmqIZEFRKxB5hQPzxbFbJcphTYGpqCiSh7gBFwq/wBIIIEeOTzjDOU11UkYqtMnUzTCxBt7g6T+wGwxrk2BqaCJ0LEkCSZJm24J2t48Yx62FXRO2rc7iJAEeCZH5xxYp6Ahn0rVmY9tMVLWv2AfcdibedXnHOSa6Ad0rLE7CAxA07g2X6xFuc0yJK0lKRBLMWsNRAM/QTJ98MOmqBXao41dmkER8o0iYHudhPIvBxltmeiwTMKKRayiCZAiIJn6XP8AwYm85SbUjkBUkMAT3XgLJMTY3vb98F1mUawWWWNMqq8w2q4306QZNvGE3Xy9KUhjVIXUCZWLntIvHtAn/FZOmAczmRQIeGgMZKfNp+WR5InneJxnm2XNE0qB7CfnEquktsREargeceBVFRWQH+YwLMqgnSsgDe/kwATyd8FfC2UdaRU9qVCJJMabjv8AYAb+QMQhZR/CHQdGpLsVCtMm47u0bGPfn2wwNXUdCsRtYNIJ5iLR5+2E+UzQaiSHIBJ1HVJIWY3NgTIjff7uE1USGWqTa0AbMSAbSIbgG+0bHHREP7AOq9Qp0mZWDaBLNDBvJEnkwBY7D64h8u7Vaod9JapPb/TLAAWGwHtsMNfjippr5dJBQQSoJPcwPzDgiD7icZZemtOqh2BkAC9yAL7WI97XOBiivZGC0wVWdIheI3JPtt+8bYP6zmlFNaioKjJf3UgCQRe3BMEDCbKUiWZ3IlRuDJJggze8b7bY90s1Dt6QO49W8auIuLWhSbC5+oy0jJbGdBkqKSrNaBYQxH9oN4HJjmxwq6owSsaRkBo0mykiIMECxEggnwdgDDCnmQlRXtFQTeBBgEQNz40/8I9TN62GrcW13sSRBIJ1WHFxExgb0ZusR/EGdUMaTASoGo2JItpki5ICni+/1V9B6GK+qSEiw1zsTNvcQLH/APfGf6aabdoOmWViwvEQABvsTfmMNOi9RGtKNLUokwwAkkE8RddxFv2GMum80PPhPJhQ9HUgqU2AMz3iSSYJEkG3tA9xgzMMKbgkiRJaHFlNidMiDBOxnjxicp500671VZPmDgMe47qwiYLHu7fBX3GHuYzymi5pn1Q0h5MWPkbqedJjcW8XTTVD885VXZaaqiqdL0yrbedQgSIIjaDwcTvUsuzGoROmrSVihPkkkfUmQfefEYY5TL1FpU0tTQGCqi5kwNba9JBgE6VH7YI6vk7GqrPZNIN4F5AaRJPfqgz54jBCW4yX6BlhRaqJAYLpvz22+u/+cPUyzPRViSoD307RMEEtPk/g+YxLdYzb0KmpKY9NiAwIESPlYQLRHHthtkKzGmSX0rUMOTDAlZsLWM21CCR5xIv7G9V2LwjkqNxpIg6Y8x9PpgP0szSevoMH1bhhIZWVX1AGY7ibSNh9meTz7EqzUrFVkjZgT8wgQZPjbfDeplvTzCMVWKoCM5gdyHtDTwykx7jkxjYo3ETHV+itXyodWcEw0me1pO0zpESpO8Ee4xE9DzlSnUIclkZSJAEg/p7o7QWAv/wfrXWHnKt/DqdTIaiRcEkE90mWMyQN5H2xJfCGXRi7BQ/8sF18EGJEWiQD9D7YWpw19Zj8K9WZc2WquBTqiH1CCGU2kzHzEzPn2xYZ2qqk62ClKjgkEXVpaGBsewrEXlkxMZ3o5DV3CNUCllanKjUrTqgR3S23PaPJlz0HO0a+TFNh/Mo6aVRXjVI/lg73MBb/AP1hRuqkxTylRa1WjVCMkykLuhDJBtEQwJMzacGZbJuWDuCQag35UAAj2hbRPjHv4pzQSvSogyKlEgvqXVqQMxJgW1gzEwTHE4Y/+HHsBcs1fUxLtJMIpDAEkHtAkRaPbBNjdE58R9Japmarh7FuJ4AHAjHYz6x1TRWdSShBjTfx7LF97ecdjk/yOhWPcjnjSFRr7NE7CANRjkwRGF/TaDNSFWpr11NTBpWWmPnWAJYkGeNsFZnPgI9OVWqBqYAxYiCLRAJ1D3H4x66TV9bKSxiWKqIgdz92nkkweYtxJx6O6HJ11C34byrIXLm6AKzkAaolvwJsbftj1niBWpoxGlF9RyQCJmY/DSZ9sHdOo6kqKeaigETF4BBMyeL/AI84Q9XQEuvawAE+7GLfbSD9/bEZIyGWTzPqozlYpBiFJnuJAAEb2E7/AOuMWzCMzC4IGgqAIBBBGkQDGq5JkzzbDHJ5TTlQ6AEhRJJAKgGY/tBEEmZOBMpeqwCyLk6j7gEix1XtMjzBwQ2hjqXUNRAUqVU35H7tpj6+MSnUalTMZlnLsU2TVtBMCQI4J/PicV+aUaH4C0iCCIhmAAG3j/5YmVUtpQBgRpA5vBNwIuTcb7iYvjZaUEDYsKwqLKlSoDAX0kwT3CCSJsRaRiipU9RFOmDTRkCKIAPpgcAyTKgAsIkHe+FvT82zMpaf5dXS2m2q8g7crNpjtO22GGV9MHWWJB7ABqUEm0RyBeTttsTgAPz9ZPTqadA0/wB8kLbtA0EC/MkSPrjqNVghdqdRQFKg2IDaSJM3AELxuYx8/gS2p5hANRAtOkCJ952x86tmwEYdxLaoYgkXcDuIkatJc39vpitopoiurV1q11aoZLyTNrwoAEAASOIthvkXZq6s94UlpUQZUib7G++FX8KalUQAgQgSZiW0mTHiR9Y+5penZQgaUqamuS0A8GfbYE8cmbSABtmKlPU1SmJWRJ5BIF4H2GAqGRFNJqPdYLKRYibk3kRMzHB3wbkmEBDJsLxvAtfzzHt9ceK+XCgggldUFRYMskQPEnFtemWTWjPqzkNRtGqQADM7CbRt5NtsestnVNQqCJXVqDGBzYcgge0H6nAtOuzLFSQVHZ2gSCSFP3v+AI8sMlSDqvaQkQxMAl438n8gzxbE9JSPPUKq1QjQxBUqTtJ4kf1GB3XFxO5xFZoGm5akSDqlTyD/AKmJm+Kd5ANZasNSpkNTa2oMTtfTBgbxM7XjCLMUddVLKq2lVmASN1kXiwNo9rzif5FLwKy6UaqhmaSAxSnIBF52HaDzaLAb8tvgXIepR9RhDJKzqPdpsxYeTEk33OBelZCnUYI4bsBMrB0qWkBhMkkjYTbV9CR03PfzGp00ZKpLFSygRqltRP8A3EQBwbjFoB9mlIBAeHLxoDaog7cEHe8Dj2wP1LKK1AVGaQrKzLCiTECIHyyflsLb43yGQGWVDrEuVSWAs5O4JEWg7g7SZiCbmYIKHtW4I2kNMhQLRce0G0Yf7DJx1EP8U5f1MurkxK8DkDcngkcfQzgXofWA9OorrBJWdRFidypJFjwJneMPeqMDl6ivC6dPad17gIXgggkAzPgjbEp0/IOtemVpy8iAbi5gapsT9f8AXAxT0UfRs21apBUqwQ6wBEBQF13j+obAxp+mKT4i68PRCUhLAoXLqCBFxpBMMSb3MCPxMZt/5pBWGpwe2YGoRJIMlSBf2HthsMqVDlocM2pSu0OxML7C8D6Yjh1xWL6Nej57Tl1p1SoYMqqLAEKbXmJMEwNxwNsSqVHXNn0wO/1tRkbI51CZiLldvfjBhoGl26VFSmJhZXVp2YGfmYkami2nmcBVMqSqOUJIDVGMm4clSDvuTJPv4xVpzyx+JYUchTqqQwJNVAksx1KVBMzMyQSbc+MRXU8t/B1tb91MurMYN9xpJ5awMzMqCZjDYKT/AA5pAqVGqd9uBqFySSNMfq9sM/jXLdtHVA1VAoJHaeyqwBJMDUVA+pFsU98MtIl/jeihFDMn+YjNTJ0buoWCwP8AUb74YdCLVRTjZHYSzw5FmQnTEFouACL7m+M/Vy1GnTXQLnUygCxU7xtP8xRIsYthhmEVMszempdZ9Eg8MO2YO3HviZRfAyv01ap9RyUZolVuBaBH2x2PHTeoo1JW1EahqAMyATIB+gtjsXQrIT4qzcx6J0wzFO25AJUj3EyP+Thr8MZktlKaXApqQWBM6hI4+p/bAnV0ppJN4cws3ILntH/aWPiw9sF9FYj1FkqLmYgguIH7qcZKOAH9GzsjTs5qBbd20N72g/nGvxEg2C9xVmYxY/eN58+RhZ0VUUn0x8npgEnkzcjgyBvxGGPxJFSSjqIpyR4IM/bugefzg8gtaTMemVlOX1LensqlZAgSNQiY+h59sYdFy7VKzOXHagVdjtpJOnkWEGR82NOiGr6T0gJAhe1RpaFM72IJJvF55xv0WRV0rp1GZeAdQPAJEgwRtYiMCNNgfVkdWNL1NV9RQAdxJMCYJaDHb7nnC7LJrWnSL/zKpqF1J/TMASAIN1MAiQeb4o8wKdNnOiWUhNRmfkAMECwF/rfCitDKishLabEGTZQbWHOriwgzc4lmTAvh9lpV/SKEhtJQAhWBFoUgwJU78f5qOq0QyaVRUFNSwppPbPBubweLXAxLZLKMmYUaSGWrAseNJB//AA8b4q6OZdix0iH3kCxAAmOJEET9cVizNDAtFKo+kWBi9gYs0c3P3j3xNdQpM8FZEheWtbiVH5jcHcYqEygCXBsbA+0n/nvie+MM2FXRpMMCS97R5jedo8TvhyMSuWrTUclYKlpVv0xAAgbAyTYx/jDnKmQgQkCSWMAkC4twRbfmT91fR6AZabVGIpmJAIBM3bUY95+k/TFVlatPWYCKjFQPAAUkLsIOk7mOMRNiZ9HzBDmmXImAOZJjTFu2d5P7wcMeoVVSm1wTpI5LDcTYwSSJv72OE+dpKp1qr6Fe8LBJ02kz8sTH2vOxFDNmoGFUaZ7jbVZjsCQNREWJ4Pm+KvgT0V5Rh6hjVNhLXBEaQf8AYDyeL4Z5PNVgVXW60ipBkLGnaxCzYk3IkTE4ybLxUKjSir2rNpmDAO5km15thrk8i4p1AGJIsoYmBz5kSTuMbFMxOVVYgwpZIaSfmYbgMdwJEnfidsKaaEpoEwWBWRMmSf8AUD/9x+hTAemiwwW17kWA0+CARBv9sTufy4XUU1a9/HgypHzA2M+8Yl4tGT2F/CqTIJhpEWJtBuF88TtficZ5eoBnDVNRIZiaYmzgAAQQJ2Znnm+4xPdQr1SWZTbSAwmFIO8wZiNPmffDjK5VXWyj1FXUG1Tp1cFNAGwIm1o9sViweiwy6UapKv3FSW0vJUEndQREQQIO08A3D/i3q1GUKCsglib2sTwCIUAyRc+9s6OeU0gWAHPYQWc/KNIYeLne0XOPNTOBh2Iw0vcmNYiTJiQAQPf6Ytwz/aBfGCeqpcBQqtACkmDK2IO0EgkRv3YmqgJKaJLBCG0MQSVJK/Nb7WOxPGLLrDU6tCpzZpIuC4U3HgCAD9TtiU0CsQ1qfqLodVAjtHiBAgAxGIy6GPB56y11WpSALoLOCoFSFIuRBpkqSfBOm0RhTT6i1DM0w3ZSZEMsJNgzAELZbtOkCAY35ZfC/StFRthrAKkKbsBwTYAoxBP+2HGe6Gjqto9N+AL9gBA/tnn3nA0+nT8c9M62XD5WpWgsYZwHkkrG0k259sL+loGZqgWADpHMzTkgbwZncHbm+O6ydFB+0qW7RBMOI1Ntv2gmPxOMeh5ulTWmrITOprSCNlnef1CfbGxD8o36XlyUCMpLKIWZIBjVfyjLBBvt7474xzhrZIMApqLVV1GoqoCPsZHzFZUz7m2GOVIqNSqU3dQ0IVj+nVBmb7bni07wu6m4zNColNCikrqJFyCw1BSZCsQI2+UjbFtkJOUR9brvXzeVZKcIAO11s2sAyxBNgYtwQd7HFRmalJssVA0tIDQvytPb9geRbEp8PrWeCanNQA8wpiJGxAAGw2++C+maxQroWmotQMCV30EH9xf98CaHJNDj4f6S38PTnUhggqT4JE/ff747G2Wr1tI9P09F4v7/AO+OwxEVn5tmc/qctBlpsIteBP8ASTH4XDTpPUYLU2uBepsASJBAPtEz74957pqiuwBVSxm4HFxz53njHZfIAFxqAJB7gT3KJvH92JV6dHBh0jJ6gdlBrMw2vChRf2Ax8625p1dMDTBknydNh9hxfxtjz8O0HRQHY2LEA7DVB+vy6R435x46jQXMVHqLdVeJky+lCpI/skke8WBwvlH+A/4PqlhWI2NQ3nwADPsLbbbb4yXOqmb0oBq0SNX6TaYGx7QPa+PfwtQaiKsaCS2oi4/Sot9gLxj7oprXJLFmbUDYWUdoi3zDT+PfevCPQCgzVU9R5WWL3J0nU0Lp5CxcgncTzeY6y9RFLU3kshDHn5hIF5FxYzt9cUvUs0R6tFSwGuVINoJhRYiTq1eT+BhP1TJAkgIVhQBaRaRvA2m9jcAciORYzObc11qkKQVkRN9hMRMGZAHgYfZHPy3eCWZgSDsPEGADAJH2/Kf4fpxQQvMTAvwCTpA3mQotx9MUGWoKKWprcsIiNiRHAmTisU6A2pVA20hQLWFxY2Ebx+wx+Z/Fub9RqjqwdA0IVsAJIAMiTI7vaTvhr1nqGYcOEbSnGkCYsCSTc32iLfbCDqXbS0SIUreIOq8354/JwN0pqDLpSRRFNVkR3A790TH9UXMT4w1AD01daarq1WLlwdh2kwR3CD5iBj50esCkhTq0gltwtovzqAHAN5+4nTnZFZKRUrIRbEkaYBibAcW9vrjJBDxVpVXpuUbckNFj2if8fgj2nBnTnNUOtQhWWDqCwrAmY9vqLf64mhUpI7fM5gGbAkmInkX2wP1ZX9JQPUWWiNVl7bhSDMEybgY3BlcQ+SjTcui6VSmsuQxABvuSORuNhgno+baoGKnVTa6vI/Fvm23xJ9LpAFdV5Mxcyf8Afj74f9AqCkra200ye0nYMD/uLbePGKWQ5fjeLGWZqAG+0C4+hlZ9wZjk8jEz1bNSGIe406CARKsATqmQt7/RvbFH1Ol26vKbE6YIBJYz4HnE9VyyVEL0yxJRZQg7IAdQgQR9SdjG2DOnNC/JFXmQ4HaGJv7fSLc4pfh+o82VZsGJKmbwIE6gAv7k7TiUzKvS0kAyvaWUkagxYjfxIv8AXHrJVCbhjTK7wdJgnluRqiQbYnFxi1SwZaZ9TQwQBjGogRJ3AuYEePzgPL9QmqRTFmi8iAIuWF77ypPPEYmX1d3pQATAqHiIuCbMDYT7zzhrSLUQr13CqBp0ysEWkgG5M90C5jxvXy2Wsf0jbNhe+mSKQ9NhIEAagy6mVNoYhoI2+2FmRy4WdRlWYQTcwwYzsePPj7YXfEmfJQFFKB5Q3mVIFtoP1BPPicEdDzBWmoUN2CQSonnfkgMZtwDzjPZzZQZGmGqzaXAEEtxIiOBuQR7D3wzGZqCk6sO4GRAMaDvBJMkGV/GFnT82oamq7l99JNnkxaCJus8fTZyaihWQqQxLXixBI2PmDN/Bw/ZWBO9cJcZepUVQdbkAMIgBdzsZMkG1gdjgWqhamrvo1qoIB/VqsYH1EyPMfT58TqUq5eANE1VgCSSQrAkeBf2v741dtVOmRMAGPBFhpjm7FgT5I5xPoZLZQdBoFqdMRoKs7NA2gmZudwR+Tthc1RG1gACkVKk3BYyUMeIMXibeIwd0XMFTVRdbEl73Eagp53uN/aMKeq0jodIKmCbDadQk8QTP52wZOFLkF1SjmcvXLU/5lI05YspIGoXaQJGl+fe+DOidXqs7U6tIEMRDrvzuZB5F/Y+cMKOePo0KjKNTBC4a5b1Fvpj5VJn/AGxO5LqTeqySouygsRcAkEH3gBgd523xsv0vRP8AYbTqVAADmHsAO2na1rXx2NctXVVClUBWx33FiduTfHYf+k1gFOmRV1VqmthLhVWwUiJnexDLfxjbJ1NfqODMXsNJBIAJBPFptttjet0+DVNQKJBBYR8u9xaZAInicZ/DKy1ViZd2VYFyAoJJ8Adwv5JxaU0LPmadVpUVdiUL2dW2YaiJO8ESRbeL4yyuYC5f+XOkuAsxP9wIJ/q2Pt7Y+9cyzLlaSgXX0yfMgSCPBgx/3e+MOqI9FHpUUGoAqhaxViQS0zEbx4g+JwNRjdQY9HRglczL9pHcLACwB+kDBWTzgYzVP6TeO79J2i2zHmByMDfCSMwZWkMNOpSdxvN/c35xp8T5RtJqBV0oCQQSCAAIIgxciP8AaRjbSoQQ9azgr12F0SwUQAWbuA+jX8bA+cZ5rNFUMQZ1GCL3sBIEabT5mOMfckUo91UAlklORxBE2UfvvgL1xmKoWkklYJUHtVVAEkxcmTaJnfEiOvhGsy0gXn01vBjdmLMRqNjwB4Hviqquag1U3bSdlECR/m/1/wBcS/Uc4iFUKNpDAaoAkxN+YsB+cUFHNkHSItAERHv+8/j2wpilsG6y66QJCvudQtEbgx5i3MEYj+rkNXQwunVqlbAiTAAO15t7+1qj4iqLKq4hmso8geTeOBxuThB1inCoLXO4WCRqEb+NUSfBwPosc1oCNoBAexbYQ3jyw2gAcYXdNyJp1ihsoeWMzMgTfkhgDvO2PuR1EaXKlF1FJ2BA0yJ30yIA8mNsFJ1H0q2siIALHSLk+AIg6RxYT74QVDs9nBVoEU1DdwXUfA3MfaZxjmE1UEDFSy3gEamCgiSJt2mfeDhjV6nTdA1KoiyGEaQLmIjyfyJnANHNqKnptOoDxYD33/4cUNjqAMqKisFpqINMsxJIgGQIi8zB/Y2N37ZcpSAqOWQKSJEifeIm5t9/tlSzqaSAogSs7CfPuDfbxgXq/U9NKpJUQOZnkyRPaIB3gXG2MsUkOWbydEfTujk1GWo5KJVMgkk/KDAFrQW2xW55vTUBFlSptJMrYGFJGmJBgeN8LehZcoheqV1NBJ5hhvESTED6DHzqXUVDOigERAYnaJ7hHmZ/fA1ER0QZ+qXrNTWQoVZEk2BJi5sYIEidsFJSb1FLCVC3AaCJI5H/AC4wly9YmoCYBYtLe5uSJNjE3xT9EqINQcKSVMzeByAZF/8A6xKRnwL6dRDF10spQKFALbQYeNjzPj8Y2zOUQI1PSKlVpI/l6rSJJteLmI4GCqKCIhUIK6dovefPIF+SffGq1wrVI+dQFBm45Om17x9cdJCUI/iSgTlEqL6Z9JgKkxBMgFRa/wA24jk8nCxKVQax8pg+mVusi4B33B+18NPiOo9XJ1NJWEZGIAgroi7A/MJ9tgduUmVzRZKOoKSyCmdMz2wVLDyVPH++JYj5c81Aqe2CqW0yLb62IJEeROHydQWoKZOm6hpkXbaF9rk+bjAHR8wlQItSLBlIIkEjzOw0mJ8z4wRl8gg1JT7Rsk30+3gfQ8jE7Oigi+K6g9bKwIbU6zwdSgj/AAbR/pjTI1jNNSQNJKuNW0yIMixI0xI4ERtjx8ffDpOX9dJJpvqa8mDu0jaCBfi/jA2XYAa6fC6WDAGSbEE/jn233eE5bZSdIrE10al3U3Vg07yJNj9RfjCpcxVKVy91goJ3sSY9rD/PvhZm/Wy1MOakEEhRvEyDB358/qOCKo0UqZNSLMDEkAEyTq5MmP8AqnjHPLIrLwPzGYWmmVXuLCimoRYaQpBgG/dA++FWfyUNUZFsTrXVfSSASAd54gm/747PZnU4dwfl0LuBa4M7E8fbfbHfxDskMGK6dXEgXhhFzbg+TzjN0gbZXIPp/wDTRjJ7jYm54jHYpPh+pOXpmVaQb3M3N8djokghI1KZq06hKq3/AKisST2xtA5MgX9hj18F5k+tWkC6lt/7o/zP7Y7HYv8A2KmkD/HD6AlJSVaoRcbAQRb31aY8Rg2nQJPpjuYBRLBYiTY2nnfHY7EvoM1yLj1yWEDTMgneIiPGm/3jGXXetq9JtLH0xKuI5IuDO4BMW/fHY7Gf7TYn51WzT1CKYJJeEUTY+B7KJ5xdZDoIo0VgKWCh3qEklmYxPsBEDmD9cdjsCWjN7F/Ui7qbJJJ0iICkxft9ptB3x7yXUtDU6IkkqIP0t59jxtGPmOwF3wxq9bpmt6lbVddNPtWAo3svn6c4Gy9YVavqPGjRCi/kXj7gx7Y+Y7GB8HgpBS+ofPpgHYFSFOkjbebg8fZD1welUhe2JWb8mJF/Yj6Y7HYWtGxM8l6lQl5VBKgkauf6QPA8njDyrkQFFStVaBcPE6bC8RedI9/3nsdjJD0zGa7NReoxiVYBAD7AFZF7yTfGHSMq+YYmsSwWU7QNo1AQTcRa5/GOx2N0JCpzOXYFFYCTZQNvMbz7ScTmeqN6ouQKgH3j2B4kDzjsdisgQpR5dQoGnUwEnkbfTx+cOcjTkEECJCMOJbx5vYzxOOx2JxWwy4UJpNIgkGB+DJv9iB9Ma5DOU3UkGdWvzB0C8i1yY/8AccdjsdGCWjGrlNKUyyakqJpJtIYpcEcqRJ3MGfaYfKZU02alqLUg5UGbgqYmNpjcjeBjsdiWjJjPpnUGpZlAXmlUGpu3aBBtvdPE7Yu8swqUgwIaVGloiZFp5/bHzHYlHUU/F3Ump5eogQEHSsknZt5E3IP2wgy1PVl29OF1hoERAA7vsZNjjsdjMl6ZklQtUVGGso2kdxCyJZif1HkAfTBD9WRKvpaSHEAPMgWggCJHcfEX8DHY7HH7B9N3yBJYsxeGMSfIDCD4k47LNTBWWYlmRSIsATtv5Jv747HYsprSKLpFSoKKBI0xad/f98djsdi1w5M//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27652" name="AutoShape 4" descr="data:image/jpeg;base64,/9j/4AAQSkZJRgABAQAAAQABAAD/2wCEAAkGBxQTEhUUExQWFhUXGBwaGRgYGR4eHRwiHiEiHyAgGyEgHiggHB8lHCEgITEhJikrLi4uHiEzODMsNygtLisBCgoKDg0OGxAQGjQkICQsLCw0LCwsLCwsLCwsLCwsLCwsLCwsLCwsLCwsLCwsLCwsLCwsLCwsLCwsLCwsLCwsLP/AABEIALcBEwMBIgACEQEDEQH/xAAbAAADAQEBAQEAAAAAAAAAAAAEBQYDAAIBB//EADsQAAIBAgUDAgUCBQMCBwEAAAECEQMhAAQSMUEFIlETYQYycYGRQqEUI1JiscHR8HKCFSQzkrLh8Qf/xAAYAQEBAQEBAAAAAAAAAAAAAAABAgADBP/EACQRAAMAAwEAAgEEAwAAAAAAAAABEQIhMUESUQMiMmFxBEKB/9oADAMBAAIRAxEAPwBZ8LIKoZ0MprPETDi5t4j9/OMuvUdZIDM7Kw7QwhYWdvMGdj7YJ+FGppTGiJdQSLwTpLc7zM2+mwwDmqTJmK7mympJbkKE0z9JNvYcY5vh1xWz50vpQPdfToLNIN+4aiCReZ3HBt7b/D1HRSzFELGioSCOe3naJgidt8CdK6wpdUIhdTRqN7gxzDSDYHwcEdFplHeSWDG8CAdUwYAj2H1OCoNjesWFE1Gj1W7FUmQtxAHEQJOEJTSyqIIIYyAYIUlFXYg6mBH5tAnDvrVeKZAsTuQCGHki/wA0f5wgzFBWrFabuqUlVSCZiAZ2IO9z7kHFZdMke3qzyNKp+lTpUlgSADex8XsOBg3oMqaYRlOnU5B5DEiQdpM/63Bwro5qpVK5ctqRi0VFjVcyC39W0XJkRvgzPUauWJqUmVuxbESVgzO3dO8W++I9FwqOsZv09joZgw8s0qQSINz4IO8cThBksqWDEEFkViGFjcEgDzFwL+L2x46NnlzshyfWC6SSIlfmNxswJvYbj6Dbr9A02CzBTtKyBJIAm+w9xe43vgybo/GY0n+s5hVpg+mwc2MMbAgAGbwSwJgWiY5OHfRaCrpbvCpTCad5BCkgxMmLAwNuThNnKJ9KoWWm7tCh1JEyYiCdwxG4kfTD/pyupFKC5AGnULEadNrGIknxB97UgPeWrUWnXVNNak9p7oI8xwCAJvvMxhkrUqNMkzCCADyQbRp/qJ9th98E6doYtCmVgCTbafMAmf8A2jCnq5LhE1fISzbqtlkC5v2g34v7nFLRrVBdTo0yCXj/AKWlYBBJg3kjkX498DAOtb0ywMsLwCTMQZjaSD9GJ5EFFApOkdoGpSyloNgSY3B3IJn83zyudVqxqSrFQpA2khRYD6yNOwxBj9D6Ch1MI7FABkmdQ8SAQIjztg3NUvVkEkaTY8afB495+hwB8KVS9OJ1SDL8902PiJj7eZk3MUFk0gxBFmjeAo3Pj/nOOuHAeiSzHW/4arVpojQ81EbSO0hQJEsBYzzaRa8YL+GsxNL00aWp06aliP1X2HgMDve34z+KsiFpBRJH9W5DCdptcWPs3GAvhZHpkMapHqAapbhOCNxEkzN/e+JTfAhQNqWXhg5MFTdY82N7x4PG2J/MLV/iQ0MVQwIA7ty2uTGni0HfFLmOoxTVqKawXjvWyreTAvxYA90eJOF/W+oUvR0odJqT3LNwLgGCNLFrHabi18VlPsyJrOVGAemiMzKpTUStiGY3APmQNjt5jBnQ66rpQgiwOkKATEf07tAiw+mBuq0ZpGHBNmLAyZJvYbGLgX2x56VmPkJHdqABAjb6iO6fF5jEJ7M+FPm6aVUQgSO8GRZdUWkidxvJ+gEYwq5xcsyU6lQAVARqIiDMiP03AibGT/cMBO2YftRAKJBJgWBsSX8SSGg73jmS6PSSciadUa2onUiEgxEQBJjk2JAuRtjpQg5zGYpPTVB3gkykX2kq0Rb2972xO9Odjk6iMhkAqqrcsKZlCBFmix8+IOPGZoVsook6lLBFGiSLbXWCBBvPmLjFF0zJBaLhgG1BQUgRpaQJk3kNJ2453NtwlxCbpHWKEBGh51aSAO4gEeZJIEeCQL3xjkUqXakz6kBCsoXSdgVfVwpg287G4wh6T0tqDVGR210nJ0m7EKSoYqBfYGYNyvBOHtTLEIVpgBWamzA8XiNQbaxAYE7qbaZxOJUKL4jRalN3WIADnUGAKg33G4KnfyJ4xNdQZRAgM3pFdZgBSSpDAj6AGdvtisyyMymnA9MU2COCS0mVIY+2qY9+YtDdLt6QqU1KSUcmP1AhoC/LaTa8RuCcU1sLTXJopOlif5cFVZL94KXg8MBIPBubYy+NUUVaJAAPpSI+U6SB9rf4ODctWLO2o6iKc1GNjqB74gADvg/99t8FZ8GslSkEljYG0AxqtyLRG/4iYfYKJmhmiBBRyRIkexjx4x2FIcjcFuZBYb32++OxJULXKVRRNINp3NuAuklSAbiAeeAfOF/WQ6FadOB6tOCGAMQrIb+e0n7+2DT03spuwAKggqfMkSvOm4N4sT9xsx1MVcxrRWqKAqrtuwuTq8yd7WxfkYrR5Sgqo7yUaSSCRBXuUe06gw48+cZdOyzVQaqVWU6gI/SAN1sdy36ttoAjCzPZtarKocVvleowELMkAC0WGmSLHu84c5TLlKasinUVLKpJnvvcmZEQOPtiGPWBHrFWm6ipTHqwdJMaIaxIMm4G2xPtJGPtPMpUouxTUrPA/THedouZv+PacF9fyyvTgt3FVNzK6SQQLmZIIvGxAvOEWYzFPL0zTKuKgOhe7tNysmxg/eI/BwMY9Eq03zKoBPz6m4SxCieCRPO3mLPuoZcKwPeNXdaABFjE83njj7C/DvS/4RGKuAzXLsIlgbgjxEwL87zGCuqZgVammwQDug6tKg3uAIMySPGM2kjJNsS9U6eKJ/iKUo+lhvIqArfULxyJ4J9lwnyFE1HLkGE4m0nYDxFoM/6DFLn8wDp0MS609hOwueIMzEWOAsplK9FHdE1gMYRmGo6SY13OqASCRuPrYNYEZ2too06capcQ2qbq/MRMEXniIwd0akBTetqaSzKoGkQJ03G3GofW2E9fVToxIDnTptdTYgC0E6oJB3N7XGHOQUJSpmqQ6oNyN2TTvB/VsfPtebQMNo0CQwAaIjSSN9t+PoPH1GObpusFd1UsSbESvkE72IA239sfRXNM+rUcNSLyCARyCSRFh7mItjzTz66lKMG1wQdRIiZ7gAb7i/v9C1GejPqPT40tUI7aagRYkyJYnVExq3izADyY6mBQYql21kEtMmGlRbYmP34xdZypKsxZZA+X5ioIMDSDcxMQSb2iRiR6502pVQ6xDAEyFPBjmWAM2H08YlmQx+H/AIgeidBVY1EMum4kCxN5WxIgWN5F8VvTszSrFTB+eULxcqDsYBnfxMW4OPyvJ9aXUpZAKgkM0zMkQb8AgHfyOQRe9FrVWQhkUMuqXBubgiF4kv5xk2jNB/Vc8jLp9MgszWMEe9yBBvNhsDBxP/CTS4QCdLBAJn9Jk7G2kzHsTCziu69QFJqjldQVCRvIOkgkcCDz+L4kctQdQalJqaAjvDSCNV7kKStjuQIBBuMU+mKHrOZ0pomVcHVbdY/SZFwbEeJ2ws6Uh0HSVFOYICoSVG2jVBWWBAANiRvJjF8g1K6ZhKekzDio2qTJAYKIMyZKt83uRhRUqVPXZ5pySADTJhge3uJjQIO0ATBFsGX2OL8GOeyakuU+VkghWWxWx2O8knfz7yF0oldQLNuu8dsXBO8CePr9nPUHg0mp6lYKKb6t1Zg3sdMsA4X6Xwn6b3lfUkgqBqW5hf6jvtA5v9cbjJtQ5ymc1VWSmP51mkswgR3fpv4nkxh7RzChSS6wT3EEmb8cS0ARaNtxia6dlvRbSXcsNQVvA0+ZE3g3Oxw7yGTepUCu6kU6epSosbgCRJv7ibzi6bHGvuj51XOLVyfeAsNIUc6TPaDPkD74HyjaXBR3YMqujEWuGt47SNQPtpm4B89VyOug9SnBVIGg8aXBJk7W9vPnHw1nRKbF0Kr6Qjt1ATDAwRYmRJU7nyMF+zZJXQg+NcwadShUTT/MEETIVv1yZuCrqsf2jwcb5XNtTWmsqgGqgyFRZTLgEzINiAeZ8xgz4xyAr5VvTQOaLKwdSDawYtpG/t4Ba2EP8OXpopUKzqVJfkjYzAMixLbEfcAfQLPoVYUq1SgGViyakVbHYGRPKoRubxuYwkzmYK1GNODVXUR/cASrDeLbjazAcYQZTrFWkxpv/wCpTj04Ok8hhezWiIj9pxTMabsarmUbkEg6SRqkWO8E7e8i2H5U3xjBumZpatF9IhWFiDsCQSYOwUMDA8Y45n+TRYsFYPpjV/SYEXuCCT9LYx6bnFp5t6Li5+UAcGAbCZECT9GJNsH5vL0jlUS0I4UORextfcQ0i8b8EjEm0RXU6YSq4RwqzMSbTc/uTjsfM36zOzLYEm2oW9rnH3BTF51EVWQrTA1NsbFbT7Xt7xhFmc41KqVQg6e4tIiIsdU7gBrxuLc4ozSilKxDAlrxb+2/uPpfEzncmqa5Ql1AGxl3gsQYtcMsW5xeRQoy7eqGRUh6jWCNCruSC5FrsTAFgONIOKjpjxUVVBIAg+AFIgyYkncm+EHwtkQjVHaSUFhpBMiZgG9on7YocjXKLVrsCoIIpKeZkSZMTMNHIHtiCsXAPPJ6oEFADcwQTqJkFZFxpgcbQDFyu+I8mlRF0rpIEhR7LeT5kWHvfzhj1UmlU9NYDQFLwALqWkRtp/zhY61Go3P6iNZjV4mNgsSBFyQTzeWA56JXeto1KDPYJA023AEjVJ5uRgs+kUcIQ3zBgsbxEG9vvx55E+HRFENEqh0mf6jchZkEkc888Q667lglLVTgAsA8CCQSJs3sbnawGH41FYZ/GiBmUlVJZXiQQQ20eRAFuRGxFzj3/Eqe0FdMksYYNdR+NjERz9iqeTy6srEvTU6V1xpC8zckjVzewP2x8zfTAKgWmxalTUlrgn27huSwY32wQmpmGcooHUqZVquoqSRfSwEg/pi0RufFsbdDQBmonV21JJbTDB4IsoGwJG0C2B1yFXVOs6wTOkxoWN4PyiL+d8EfDZPqa3I70R2BmFuw+thIP0GKRLCz0bXUcKw02lZkrJlZXa3E8YDyOUenWqpEhSABECZuReQZEH2I8DFR02oGD/KIYrJBXxLHz9RyfoMIepEnUFPb88RNpG8kXKif0zf2xnEXtqnqs4Vy/d3yxUG2kLPJi0WB8TjDM+sXVkFmAGm1u0EGZAHafvAPGB1z7U2QnU2xXUBxaDPMCJg8zgqlTBEJeoDJHKgQQFUWF/wLAQcT1meyEzeRCVu4kdx4HkXtO4M4O6VnjSqE3+YNq1XiLDSfmtYg7iIjBfxFSZ4Z4liy6VGnTay3IAvwZP8AqPkcuWolWPbTZixN9JAEf4McAH2s9Aq858TK9OpUltbIyglbWUkFpt4iC12ggXI+/DAQULuBCqzWAuRAnUdzpFr7+5lBT6WKpRJLsCNaLIUKTMargydgJsL8Ysuloi1Cv6L2CtaQASD7AGP+nFYtkuLgxz9RGy4JaNahRInuuOBY2mTico9LXUqEEAr5aRNzBsuqYHneN8UPVMuy0rG6wPlGw3t9L3EXwkWnpqU2RzV06/UCzq0nVpHgxAsRYgbzdy6Z6NM1Up6QqkOwgkliSGBDAiV7i0kkk2jmTiQ6kAzlkZkXUNIm6kyTAB2JmRtv4xdmmg9QMIaSC0EkwL7XAazSIP23ikyxUlgNa6iKkRIER957ST5kn3lghhkKxZCDbfgiSBr2BuTJsD+cWfw9SGg1EgCoNOkAgDfuAPy/LwfexsPzLNAA6lLBokqBMaSYNxcCSJ98UXTPjarTBFWjq/mFmKmxBAFgZIuJmTeRacPykKS0UvUqC0sqza7MqsGkaZd1W0+Z0weTidz+YUUKSNJD6QIHIYmWuZJGkW88gYdfEGbFTJ6gYQiZ0wP0lCRYTwY9h9JmjkiVVquiSQBAIMgliBJJFgfG1504rJ3hMnRt0VS1GCCyMzAKTdQTcEiAbnztY7nCnK55FVNan+ZTXu0zFwssRxA38LPEikzg0U6QUQWA9uJb7AEGP7fMYistmzUTM0qgfQMw8GkLSW2uZju1W4Y8LGJ4brp8+JcjNeip0awGJKn5gANNjxcXm8H3w7AqmipAkGmV07wy2i9yrebxaNiQB1xVr08vVM6tLU5MiW7YaDfZTJvcW8Bt0ZFah6cE3YM7NAgAtt7HT9BGMPSczvpjOZdzKuACDc6SrDSrGQNu0+xk2w76vlGaiVpiCpLwsw5n1BNvcfXtjY4jOvVyWEKENPsJJ3kaix/6pnFx0Dq4qU6OgxKsrTzpUHt4MrM3kekLX7j02XgmpdPpuA4AAYSAd7+bY7HhOqJT1U2ZwUZ1gEcMR/Sd998fMEZivzJHpMCgIIsJtcew94FuBibc60lSFZqjQTuJJUxB4AHJ+XB+Y6gWUpTO4Gyzx8syIg25ieL4DyeXFNFDAsE4iWJAEgASdRLeNtWHItbTZh0QD1Q2oL/LbV5JkACJmdOrj3vhx1zON6NKmlOA3C3JGoAxbb3nY4UdDpNUKsxB7SWAiQ0k6gYkW7bxM+0Gly9Fqr1Ao3hJa4UOJYgAzBERPkYUtEp7JDqCVC7NWB1DUdhbTKyqz3CRBYzdidyMDu38lPUS5MMWENAANoPJt/w4c5zLhXE6yANKsvcCbXJ+YSxA8E8nAvU6Tijo0KCGGp5BkM0hb7kSt/pvc4lmoy6agp0AQV0r4Ik93tF4AO9p4jDPPMY1FNPZBk7AR5sbHb6b7lFlKOikqIIqtY1CTaWgRFy0H6WBw4Oap1yvdISN76jsfx/vhTECzlYPpQad7m50WEEDcxMe/wC+N6FU06bGmx1RsxFypEmJiYm/IJx6o5UeoVUTIYERwWBGx8SfsfFxEqQpRwAsdkrdY+9hZRHknbmfQCVzlP8An7gI4BLCLmCBM3AvF42sJwo6DXYVqhLQQiK36gCNR+yBiZjgjDCtktTUzUqO3eQy7ayvzGFsTyrEAmxuBjLodJfUrI7KlRYJkA6lm4k2BjTcx83vOKXTODhM96gOnUqg6VMdp0xqWeZmbAfUHdd8QPFKxAYTO83sIPNpFxxjR6j05ZqYAEKCNkuImb3UDYc48im1SgzknQBqVSYBjY8yJIEWud8DZVaUBWowBUXtB+RnXufTE7dqx+8xtg7IVFQQqnXpJLyYvcap2k7H6n3wop9WpVRTI+cqsrwGYdwHmNvthnlaPqahJA0y0E394AMkeRMX98SnGHgLWRGJpVHldWlQxHzNOw2JEQotc8ThLWrtlK9RaI1oBDpUBvN+b7mfE2vGGPWWVFcuvqaEJIm45sQYiJ35nyJ+/DaHNq9ZyLkhQ12KoAsEiAxtvxEnFf0aqGfRMuVRTfUTqZwSNTMLz3BSQ1r7Xi2LdCqQz8+TcEXjnTIMXvY/ZRVpogVVCgHSVESSPG3zeTYjafJD5QVVY1KmiAz6SZMnvU3E8AGQJESMUtEz5MYVM+1VZUAMTIBK8SsCYFtIFht9cCINSgem2tU19hHmCAPAheDMHzGEWYrFYQ3Jkqk2FxJJEkE3ItBHg4J9f5JV1cUzLT27gi8i1o97G+2D5Dlg0qxrTzgCsAUMspQOo1qTZws3QqZudoC/RB17MqqOEOtXBR9redVvm50+WB5w+r5UkL6lQITGoJp07xDSLgQBP08TgLqlGlVR6YbuYgFmEBmmx4EagFIkffBWT6RuS/lsjBglP9SzY+Y8GLwOQPu5p06Ipkd0qx0sZOoWIZjyvjwP2BzWX9TLMIMoQSp02ImQJMnk406d0OpVpmmW9Ki8XN4AI97HcWGxG5OKhqHp1at6BVkC6X7SFYAqF8EnvDgbebcYa5J6lXSygkMpcg2JKklJ5+Wx95+4T9LFCmj0tcMDTqo+owYkMNbEg9rCRxFtivnonUfTaoAFGkuQ7C2iV1RPIn6wQNlxlo2TpQ56itTL6nVdC6dpIZSIkrANySOSNXviH6Z0+oa9YjZhDhgSAwI0kgDURBg3Bg/j9MXJL6Iax0h9JkkaWY722I44geMQuQztNHJVtXcpJgX7oOmbTEGB+ecZ9N5oXVnrUqwWrATVsTPz6rAn9Bg3gH8Tig6GyekukALKkvqm53VibLLHSf7b8g4+fHmVf1DrAKBGna0rcgEbAgXHJM+4nw3VBybCFLAqe6SCpXUu0H9LqReJHtjZFC3q/Tl9Sv8A9aqVP9pZZ+6gR9Ixr0PpS0abatcuCyAXWRK/SSC3tK4pRk/UqlnCKrKpIkyG7b2+a825MecadNyhOWWg7d4LBamkwYMCB5N2jGlRlkqQ2ayKM5ZTYmbhpv5x2DM26F3L03LFjOlZEzwbf4x2OYv8exh8JZV6umqxsikmTvcwD52n7jGvXG15gikDHymLEsQQ6mRAkLpnmbzsB+n1ytHSklgZIENpEggkzYRLRubeDjRqLCpVLJIGkKwIIEkkkyZA2n/bHWahJklL0tTEEnSIWJuDqIAF2AmJmB/m16GjpQbUe8A3ttcLP/bf/OPz7N17RqcshDiNkEmSIE//AGJnH6WSPSYxC7HxsfzcR7zhx4YhRSX1U0vBPz2A+cHUTt+uCItHvhTnah1MpBSmrhxck6wAAWF+2QfoWFtoJzjehVGkqXuWEbjYEgQDBEi28cDAL1QxK0iai61gaj3MSTB3sLeZgbY4iNOrJTpaH1FgoAMGAIIAdRMws3ETIwXAVVI2iRJnjex/35x9+KenISae7H9QgqASTAn3IkciPfC3pNJfTIeozCm2k3gTA4jkHiRhy0KKDNIQQ6iG8+Abef3jk4w6jlQ6Gov6JJCfMbxuD73Pj2x4rZwDSQT2iSWMc2BFu2fcc/UfKVT+UzQFdiWIDTpIBLXnT83jb2mMNQQ7Kq1OmVLjUpDFBNpvAMw0ncwNub4B6PUBq1q7lO0AoDaQAbmP0gge177Y+fE/WS5UaS2kFmgsq3g7Agsx2P1tj10bpVQ5cFyxDHSZiV1RIXeDsAbAG+9my0zdDV6jQDBldi9cgkRKiTKn+nadsNM3FZGQBe1e4FYi8Ra3zEWX8+FWY+G6JkwyMdmLEwQbRqOmdV5IA33wg65ns7QDKzgqYckahIJNx3EETsDI/FszW8PXS8uvogBTCiQdPJvMi0gxImxwSmcZL621WJUqRHgKIvtMja5NiTg7oypTy9HsWqzotpExAIXmJJ5E9ow1bJsaLV6dJAdQUGCD7j2IDEyI2O2BlxiluieujmopViRpKGbGTDC5KgadV97CcTydezGX/wDKrSp6BIMg6m1GZJJIvIjt/wBRi719lP1hNlDyqmQxKySbki3ng+ZhOt0j/EOdoA0yJIGkQfyf+Rhv0SkPsxmNIplgXWBUlwNVxC7E7cHwInBxylXL1NChSYc6kkrJXUshv06SpABttfkGlXVqdwCoin2yCBExO+87bXFoODcrnSi6J06SqtqLEabRqn5YA0iB+mItbIFpgGaZ5/SX2AjtO4FgZ9t/ecGdU7KS1JLuo0lLErJNtPIExMyJnGuVb/zAkCLsseRwd5kX+0c22zyoWBBEtGoeQQRMAbbbePGDBap3/wAjKtIUVPiJWQikrEkfOwgKxn+oGTFhePrj11DMwLO1JKcS15MrsI29vrf2EyfUqdSn6VNGRmuQyi8AGQRIF5sT/vjT4kpEpUt2I6uI2YFQPHzKfM7HDazg8YYdIySsTVZ2YqjHSJMmxEjY9xJgzzycOaSEo7VBpGkQAbOIi+4HBLQePphBlOpl/wCW8sCoCKq6SQpFhxJEX/GH61WOtzT0aB2lpJKhQGCD9R3+wPm1ok2cE0YciUcQ0dpDEgkCZLGoqzP0sDAVpTKsCrsTrLXaAQR5MDbcGOZPhjn6tSpTOsNutQgAQQJBho7W1Db6G8YCerSqVVTuM0yVOk3ZZJEHYEQZEbbziRP0gPOWRiJlQe7kiSZH1GPzOl0VYLKWANmMgaW02Kg7GDvMXHjFa2YdskVZwtQp2LqmSAVt4aQGiefxKfDPVKdXLvSYfzVGli7LpKn5SBNgCRJ3+sDGW2S6Hf8A9FrMHyzAXZXVhI2Ojj77eZnCLpzGm6tUQ/yyFJERcgEETqYNIaQbEjFT1zJ/xGWQViCdVgTuVpkwtpI0kxzcYQ9OZNVP1VaoxVQWADQomzCZb5d+AfrjZbZa4O+n6fRp+pBYjRpFrIbR9hDb7Lbzhm+rsqhUGoqNh8p+aLzJJmbC8HxgTpQY+oFsB3U9V5KgDYmAGXSTEfMfM48VxOZYFioJgRI0gXgGwUgEnfc4L4S0NRsJAuoO52IEbHxjsdV6WWM+o2w8+BjsVF9FQWfDdVWoOdJXWCg8louTfYKFH0AEXjHjri/zClNu41e4XtpAH0MAMfbxtg3p/S2/hqQDAVHdjqAt3SdgYPaN8D1OkuMw6mnLqC7VWbSsEcWIWzXnwD5ip4YA/iaZXSoUONEkiDfYG+4iTFzIxbdOzlNUALSEDFgP1efAksIF/wDTH55WdKjKQy6tQCldRFQoygEQBuO69gFJ4w/ev6SqjWQwdSQT7AxtfnELKBBb1dk/iFKqvq1C5IiVkt2yPEkgDexnHynTRCEupJW8ATE6iJBAvMEHj7YHzNcIwcrpZmHJIuDDPpuGK6Tpn9I84ZepJQM5qLKqptYapLEWYGSL7mTxvIsbUdI1kX1rcASGBjRMwbgEYnczWOVrkuw0NpCqVNoEc8RMNI2FrRi9yULTBLLqI1QCJiJAAF4jb2Ax+f8AXcuWJRz8paZsLn6X7dP4xeWjId5VVrVQ0H0lUQLSZMz7bkLNjBNrY36zWX1W0RpFMQ0gBgQCAAbap1CPYTvgH4IVVSoNTFk09rbwCbkRMgGBjx1/MIGqLUUaCzFjrFhtMAWiBbc2wPginrFJzmNLfMSpgGfcwY3MLxM/fFF0uu5KFtNKnfTqUliq/wBIW9/mJ+kYSZMnMVNdBx3AKq31KDu0HwBMnmL2vVU8rH8wnSzjSgB2QGbxYm197+ZwYgwXMUkZmMXIMwInzJA5PvNwPJwh+JlNSm8oNCSTUO8tpVVncyTA22xV56BdlMABQANx97ePxiG+JGZ89TWYVE7RYwdM3sDJA24InzhaSGjvKUBRNEkEhUpyAdtPnbxEjDHq+Xq1KgqEFNJJDU+bGCsHwD3WMYH/AIcemobwBvtuZj6m+GlLLCmvoMdWvUviAYAZo5A537vbEpOHX5rTXgtfNfxVVO/sCjWv9RiO0bePvBwP1dNYeBZVnUBBMmzTMRAPjfbbFD/AqVIAVSFIURbfe3hZt/wJs5ROrUqLoc7zN/cEjUJ4mbbXE6HPLT0TXw8YqNlysmoxZDMS4FtRi/aI2F/ucNszknqOz6BNW/awve5M+431cniQFGay3pr6gqd6DVN1Ib5gBA3/AMWj23y3XfUTToRSojvJ1lLfqiCCSQQBJH1wklNSyTH0mUqYIltguneZHgfeRvN8viLUikrpNtJO5WSYvI3bb6bRvh0nOVa1IJTZURXhW9PVbci7RLMRBK2iL4aHJAidIa8nVDFuOReDELbyBEY3x1op/kbapO9JojUIE2IMccb7W/a+Nc1elUKiFMRP6Z1ECSfmG1+GH0wZW6TR9TWtb0RZSq3BDbyo287cczI8fEQLIyz202QxuTeDq47biB554nHGDnnWhT06gCQahCxFzMjURETzqMD7b4qKgpOpTgOTLH9JIUmb6pBDDcm9xOJ7J5NWGmVntE7wC3PAuDcm8H2w7pVSGVap9QmU4BJ9zALWvF/lFrnHVHG7o2JDUaiGIRPmkbAXF4uNwREQLDEb0XowC+oHIMnRPcsjuEXuDf62xSZelq1awFDEyRuJtqva8GbAYRdM6czUDTp1GBAY6dKsQRFtrWHImQdpjA3RGPTmd6boyCm6erUMzqkiAyMY7Y0kqZEj9NoS9OT0qoZQFJUIfEKNQ/fb74adXpV0pMK1RLgin6a6I1Srq3cbaSdrdqmxthdl6OpWekQWpPqXWTvtH/SRKkzF/bEJRi2WOWo0nAJCOoTWoFiGUlVG8T3QZ5I9sTOe6bUWsyUWhkLMpAkgEMWIMkEGYIPMbHDXoGV9eo9RD/LfVrGwEhRG8ghwB9vbBfWA/rCpSAKd2rbUpQkMYJ/ceJOKSqHJRk50zqRGYC1UGpgY0g6ZX24JAKwTABU+cMvjDJ6mRqYvUjb5uIggb358G+FCaUNN3fUF9QoQNwWEyY7hGx484e9SzJcWhGQsJPJBJNh7Gx2wB0Py2TzDIrI4KkDaPv8AvOOxJ1/jCtk3bLikYRmIkEmHOsSQY2bHYvRfza1Ci+Hs0alKhq3FpIiYBFh4g/iMA/8AjDHN10hXGgRBuNR3Ig6hCzESBe9pa9FpAquwC6l/+J+0CcJem5VVrVZZWdmqIZEFRKxB5hQPzxbFbJcphTYGpqCiSh7gBFwq/wBIIIEeOTzjDOU11UkYqtMnUzTCxBt7g6T+wGwxrk2BqaCJ0LEkCSZJm24J2t48Yx62FXRO2rc7iJAEeCZH5xxYp6Ahn0rVmY9tMVLWv2AfcdibedXnHOSa6Ad0rLE7CAxA07g2X6xFuc0yJK0lKRBLMWsNRAM/QTJ98MOmqBXao41dmkER8o0iYHudhPIvBxltmeiwTMKKRayiCZAiIJn6XP8AwYm85SbUjkBUkMAT3XgLJMTY3vb98F1mUawWWWNMqq8w2q4306QZNvGE3Xy9KUhjVIXUCZWLntIvHtAn/FZOmAczmRQIeGgMZKfNp+WR5InneJxnm2XNE0qB7CfnEquktsREargeceBVFRWQH+YwLMqgnSsgDe/kwATyd8FfC2UdaRU9qVCJJMabjv8AYAb+QMQhZR/CHQdGpLsVCtMm47u0bGPfn2wwNXUdCsRtYNIJ5iLR5+2E+UzQaiSHIBJ1HVJIWY3NgTIjff7uE1USGWqTa0AbMSAbSIbgG+0bHHREP7AOq9Qp0mZWDaBLNDBvJEnkwBY7D64h8u7Vaod9JapPb/TLAAWGwHtsMNfjippr5dJBQQSoJPcwPzDgiD7icZZemtOqh2BkAC9yAL7WI97XOBiivZGC0wVWdIheI3JPtt+8bYP6zmlFNaioKjJf3UgCQRe3BMEDCbKUiWZ3IlRuDJJggze8b7bY90s1Dt6QO49W8auIuLWhSbC5+oy0jJbGdBkqKSrNaBYQxH9oN4HJjmxwq6owSsaRkBo0mykiIMECxEggnwdgDDCnmQlRXtFQTeBBgEQNz40/8I9TN62GrcW13sSRBIJ1WHFxExgb0ZusR/EGdUMaTASoGo2JItpki5ICni+/1V9B6GK+qSEiw1zsTNvcQLH/APfGf6aabdoOmWViwvEQABvsTfmMNOi9RGtKNLUokwwAkkE8RddxFv2GMum80PPhPJhQ9HUgqU2AMz3iSSYJEkG3tA9xgzMMKbgkiRJaHFlNidMiDBOxnjxicp500671VZPmDgMe47qwiYLHu7fBX3GHuYzymi5pn1Q0h5MWPkbqedJjcW8XTTVD885VXZaaqiqdL0yrbedQgSIIjaDwcTvUsuzGoROmrSVihPkkkfUmQfefEYY5TL1FpU0tTQGCqi5kwNba9JBgE6VH7YI6vk7GqrPZNIN4F5AaRJPfqgz54jBCW4yX6BlhRaqJAYLpvz22+u/+cPUyzPRViSoD307RMEEtPk/g+YxLdYzb0KmpKY9NiAwIESPlYQLRHHthtkKzGmSX0rUMOTDAlZsLWM21CCR5xIv7G9V2LwjkqNxpIg6Y8x9PpgP0szSevoMH1bhhIZWVX1AGY7ibSNh9meTz7EqzUrFVkjZgT8wgQZPjbfDeplvTzCMVWKoCM5gdyHtDTwykx7jkxjYo3ETHV+itXyodWcEw0me1pO0zpESpO8Ee4xE9DzlSnUIclkZSJAEg/p7o7QWAv/wfrXWHnKt/DqdTIaiRcEkE90mWMyQN5H2xJfCGXRi7BQ/8sF18EGJEWiQD9D7YWpw19Zj8K9WZc2WquBTqiH1CCGU2kzHzEzPn2xYZ2qqk62ClKjgkEXVpaGBsewrEXlkxMZ3o5DV3CNUCllanKjUrTqgR3S23PaPJlz0HO0a+TFNh/Mo6aVRXjVI/lg73MBb/AP1hRuqkxTylRa1WjVCMkykLuhDJBtEQwJMzacGZbJuWDuCQag35UAAj2hbRPjHv4pzQSvSogyKlEgvqXVqQMxJgW1gzEwTHE4Y/+HHsBcs1fUxLtJMIpDAEkHtAkRaPbBNjdE58R9Japmarh7FuJ4AHAjHYz6x1TRWdSShBjTfx7LF97ecdjk/yOhWPcjnjSFRr7NE7CANRjkwRGF/TaDNSFWpr11NTBpWWmPnWAJYkGeNsFZnPgI9OVWqBqYAxYiCLRAJ1D3H4x66TV9bKSxiWKqIgdz92nkkweYtxJx6O6HJ11C34byrIXLm6AKzkAaolvwJsbftj1niBWpoxGlF9RyQCJmY/DSZ9sHdOo6kqKeaigETF4BBMyeL/AI84Q9XQEuvawAE+7GLfbSD9/bEZIyGWTzPqozlYpBiFJnuJAAEb2E7/AOuMWzCMzC4IGgqAIBBBGkQDGq5JkzzbDHJ5TTlQ6AEhRJJAKgGY/tBEEmZOBMpeqwCyLk6j7gEix1XtMjzBwQ2hjqXUNRAUqVU35H7tpj6+MSnUalTMZlnLsU2TVtBMCQI4J/PicV+aUaH4C0iCCIhmAAG3j/5YmVUtpQBgRpA5vBNwIuTcb7iYvjZaUEDYsKwqLKlSoDAX0kwT3CCSJsRaRiipU9RFOmDTRkCKIAPpgcAyTKgAsIkHe+FvT82zMpaf5dXS2m2q8g7crNpjtO22GGV9MHWWJB7ABqUEm0RyBeTttsTgAPz9ZPTqadA0/wB8kLbtA0EC/MkSPrjqNVghdqdRQFKg2IDaSJM3AELxuYx8/gS2p5hANRAtOkCJ952x86tmwEYdxLaoYgkXcDuIkatJc39vpitopoiurV1q11aoZLyTNrwoAEAASOIthvkXZq6s94UlpUQZUib7G++FX8KalUQAgQgSZiW0mTHiR9Y+5penZQgaUqamuS0A8GfbYE8cmbSABtmKlPU1SmJWRJ5BIF4H2GAqGRFNJqPdYLKRYibk3kRMzHB3wbkmEBDJsLxvAtfzzHt9ceK+XCgggldUFRYMskQPEnFtemWTWjPqzkNRtGqQADM7CbRt5NtsestnVNQqCJXVqDGBzYcgge0H6nAtOuzLFSQVHZ2gSCSFP3v+AI8sMlSDqvaQkQxMAl438n8gzxbE9JSPPUKq1QjQxBUqTtJ4kf1GB3XFxO5xFZoGm5akSDqlTyD/AKmJm+Kd5ANZasNSpkNTa2oMTtfTBgbxM7XjCLMUddVLKq2lVmASN1kXiwNo9rzif5FLwKy6UaqhmaSAxSnIBF52HaDzaLAb8tvgXIepR9RhDJKzqPdpsxYeTEk33OBelZCnUYI4bsBMrB0qWkBhMkkjYTbV9CR03PfzGp00ZKpLFSygRqltRP8A3EQBwbjFoB9mlIBAeHLxoDaog7cEHe8Dj2wP1LKK1AVGaQrKzLCiTECIHyyflsLb43yGQGWVDrEuVSWAs5O4JEWg7g7SZiCbmYIKHtW4I2kNMhQLRce0G0Yf7DJx1EP8U5f1MurkxK8DkDcngkcfQzgXofWA9OorrBJWdRFidypJFjwJneMPeqMDl6ivC6dPad17gIXgggkAzPgjbEp0/IOtemVpy8iAbi5gapsT9f8AXAxT0UfRs21apBUqwQ6wBEBQF13j+obAxp+mKT4i68PRCUhLAoXLqCBFxpBMMSb3MCPxMZt/5pBWGpwe2YGoRJIMlSBf2HthsMqVDlocM2pSu0OxML7C8D6Yjh1xWL6Nej57Tl1p1SoYMqqLAEKbXmJMEwNxwNsSqVHXNn0wO/1tRkbI51CZiLldvfjBhoGl26VFSmJhZXVp2YGfmYkami2nmcBVMqSqOUJIDVGMm4clSDvuTJPv4xVpzyx+JYUchTqqQwJNVAksx1KVBMzMyQSbc+MRXU8t/B1tb91MurMYN9xpJ5awMzMqCZjDYKT/AA5pAqVGqd9uBqFySSNMfq9sM/jXLdtHVA1VAoJHaeyqwBJMDUVA+pFsU98MtIl/jeihFDMn+YjNTJ0buoWCwP8AUb74YdCLVRTjZHYSzw5FmQnTEFouACL7m+M/Vy1GnTXQLnUygCxU7xtP8xRIsYthhmEVMszempdZ9Eg8MO2YO3HviZRfAyv01ap9RyUZolVuBaBH2x2PHTeoo1JW1EahqAMyATIB+gtjsXQrIT4qzcx6J0wzFO25AJUj3EyP+Thr8MZktlKaXApqQWBM6hI4+p/bAnV0ppJN4cws3ILntH/aWPiw9sF9FYj1FkqLmYgguIH7qcZKOAH9GzsjTs5qBbd20N72g/nGvxEg2C9xVmYxY/eN58+RhZ0VUUn0x8npgEnkzcjgyBvxGGPxJFSSjqIpyR4IM/bugefzg8gtaTMemVlOX1LensqlZAgSNQiY+h59sYdFy7VKzOXHagVdjtpJOnkWEGR82NOiGr6T0gJAhe1RpaFM72IJJvF55xv0WRV0rp1GZeAdQPAJEgwRtYiMCNNgfVkdWNL1NV9RQAdxJMCYJaDHb7nnC7LJrWnSL/zKpqF1J/TMASAIN1MAiQeb4o8wKdNnOiWUhNRmfkAMECwF/rfCitDKishLabEGTZQbWHOriwgzc4lmTAvh9lpV/SKEhtJQAhWBFoUgwJU78f5qOq0QyaVRUFNSwppPbPBubweLXAxLZLKMmYUaSGWrAseNJB//AA8b4q6OZdix0iH3kCxAAmOJEET9cVizNDAtFKo+kWBi9gYs0c3P3j3xNdQpM8FZEheWtbiVH5jcHcYqEygCXBsbA+0n/nvie+MM2FXRpMMCS97R5jedo8TvhyMSuWrTUclYKlpVv0xAAgbAyTYx/jDnKmQgQkCSWMAkC4twRbfmT91fR6AZabVGIpmJAIBM3bUY95+k/TFVlatPWYCKjFQPAAUkLsIOk7mOMRNiZ9HzBDmmXImAOZJjTFu2d5P7wcMeoVVSm1wTpI5LDcTYwSSJv72OE+dpKp1qr6Fe8LBJ02kz8sTH2vOxFDNmoGFUaZ7jbVZjsCQNREWJ4Pm+KvgT0V5Rh6hjVNhLXBEaQf8AYDyeL4Z5PNVgVXW60ipBkLGnaxCzYk3IkTE4ybLxUKjSir2rNpmDAO5km15thrk8i4p1AGJIsoYmBz5kSTuMbFMxOVVYgwpZIaSfmYbgMdwJEnfidsKaaEpoEwWBWRMmSf8AUD/9x+hTAemiwwW17kWA0+CARBv9sTufy4XUU1a9/HgypHzA2M+8Yl4tGT2F/CqTIJhpEWJtBuF88TtficZ5eoBnDVNRIZiaYmzgAAQQJ2Znnm+4xPdQr1SWZTbSAwmFIO8wZiNPmffDjK5VXWyj1FXUG1Tp1cFNAGwIm1o9sViweiwy6UapKv3FSW0vJUEndQREQQIO08A3D/i3q1GUKCsglib2sTwCIUAyRc+9s6OeU0gWAHPYQWc/KNIYeLne0XOPNTOBh2Iw0vcmNYiTJiQAQPf6Ytwz/aBfGCeqpcBQqtACkmDK2IO0EgkRv3YmqgJKaJLBCG0MQSVJK/Nb7WOxPGLLrDU6tCpzZpIuC4U3HgCAD9TtiU0CsQ1qfqLodVAjtHiBAgAxGIy6GPB56y11WpSALoLOCoFSFIuRBpkqSfBOm0RhTT6i1DM0w3ZSZEMsJNgzAELZbtOkCAY35ZfC/StFRthrAKkKbsBwTYAoxBP+2HGe6Gjqto9N+AL9gBA/tnn3nA0+nT8c9M62XD5WpWgsYZwHkkrG0k259sL+loGZqgWADpHMzTkgbwZncHbm+O6ydFB+0qW7RBMOI1Ntv2gmPxOMeh5ulTWmrITOprSCNlnef1CfbGxD8o36XlyUCMpLKIWZIBjVfyjLBBvt7474xzhrZIMApqLVV1GoqoCPsZHzFZUz7m2GOVIqNSqU3dQ0IVj+nVBmb7bni07wu6m4zNColNCikrqJFyCw1BSZCsQI2+UjbFtkJOUR9brvXzeVZKcIAO11s2sAyxBNgYtwQd7HFRmalJssVA0tIDQvytPb9geRbEp8PrWeCanNQA8wpiJGxAAGw2++C+maxQroWmotQMCV30EH9xf98CaHJNDj4f6S38PTnUhggqT4JE/ff747G2Wr1tI9P09F4v7/AO+OwxEVn5tmc/qctBlpsIteBP8ASTH4XDTpPUYLU2uBepsASJBAPtEz74957pqiuwBVSxm4HFxz53njHZfIAFxqAJB7gT3KJvH92JV6dHBh0jJ6gdlBrMw2vChRf2Ax8625p1dMDTBknydNh9hxfxtjz8O0HRQHY2LEA7DVB+vy6R435x46jQXMVHqLdVeJky+lCpI/skke8WBwvlH+A/4PqlhWI2NQ3nwADPsLbbbb4yXOqmb0oBq0SNX6TaYGx7QPa+PfwtQaiKsaCS2oi4/Sot9gLxj7oprXJLFmbUDYWUdoi3zDT+PfevCPQCgzVU9R5WWL3J0nU0Lp5CxcgncTzeY6y9RFLU3kshDHn5hIF5FxYzt9cUvUs0R6tFSwGuVINoJhRYiTq1eT+BhP1TJAkgIVhQBaRaRvA2m9jcAciORYzObc11qkKQVkRN9hMRMGZAHgYfZHPy3eCWZgSDsPEGADAJH2/Kf4fpxQQvMTAvwCTpA3mQotx9MUGWoKKWprcsIiNiRHAmTisU6A2pVA20hQLWFxY2Ebx+wx+Z/Fub9RqjqwdA0IVsAJIAMiTI7vaTvhr1nqGYcOEbSnGkCYsCSTc32iLfbCDqXbS0SIUreIOq8354/JwN0pqDLpSRRFNVkR3A790TH9UXMT4w1AD01daarq1WLlwdh2kwR3CD5iBj50esCkhTq0gltwtovzqAHAN5+4nTnZFZKRUrIRbEkaYBibAcW9vrjJBDxVpVXpuUbckNFj2if8fgj2nBnTnNUOtQhWWDqCwrAmY9vqLf64mhUpI7fM5gGbAkmInkX2wP1ZX9JQPUWWiNVl7bhSDMEybgY3BlcQ+SjTcui6VSmsuQxABvuSORuNhgno+baoGKnVTa6vI/Fvm23xJ9LpAFdV5Mxcyf8Afj74f9AqCkra200ye0nYMD/uLbePGKWQ5fjeLGWZqAG+0C4+hlZ9wZjk8jEz1bNSGIe406CARKsATqmQt7/RvbFH1Ol26vKbE6YIBJYz4HnE9VyyVEL0yxJRZQg7IAdQgQR9SdjG2DOnNC/JFXmQ4HaGJv7fSLc4pfh+o82VZsGJKmbwIE6gAv7k7TiUzKvS0kAyvaWUkagxYjfxIv8AXHrJVCbhjTK7wdJgnluRqiQbYnFxi1SwZaZ9TQwQBjGogRJ3AuYEePzgPL9QmqRTFmi8iAIuWF77ypPPEYmX1d3pQATAqHiIuCbMDYT7zzhrSLUQr13CqBp0ysEWkgG5M90C5jxvXy2Wsf0jbNhe+mSKQ9NhIEAagy6mVNoYhoI2+2FmRy4WdRlWYQTcwwYzsePPj7YXfEmfJQFFKB5Q3mVIFtoP1BPPicEdDzBWmoUN2CQSonnfkgMZtwDzjPZzZQZGmGqzaXAEEtxIiOBuQR7D3wzGZqCk6sO4GRAMaDvBJMkGV/GFnT82oamq7l99JNnkxaCJus8fTZyaihWQqQxLXixBI2PmDN/Bw/ZWBO9cJcZepUVQdbkAMIgBdzsZMkG1gdjgWqhamrvo1qoIB/VqsYH1EyPMfT58TqUq5eANE1VgCSSQrAkeBf2v741dtVOmRMAGPBFhpjm7FgT5I5xPoZLZQdBoFqdMRoKs7NA2gmZudwR+Tthc1RG1gACkVKk3BYyUMeIMXibeIwd0XMFTVRdbEl73Eagp53uN/aMKeq0jodIKmCbDadQk8QTP52wZOFLkF1SjmcvXLU/5lI05YspIGoXaQJGl+fe+DOidXqs7U6tIEMRDrvzuZB5F/Y+cMKOePo0KjKNTBC4a5b1Fvpj5VJn/AGxO5LqTeqySouygsRcAkEH3gBgd523xsv0vRP8AYbTqVAADmHsAO2na1rXx2NctXVVClUBWx33FiduTfHYf+k1gFOmRV1VqmthLhVWwUiJnexDLfxjbJ1NfqODMXsNJBIAJBPFptttjet0+DVNQKJBBYR8u9xaZAInicZ/DKy1ViZd2VYFyAoJJ8Adwv5JxaU0LPmadVpUVdiUL2dW2YaiJO8ESRbeL4yyuYC5f+XOkuAsxP9wIJ/q2Pt7Y+9cyzLlaSgXX0yfMgSCPBgx/3e+MOqI9FHpUUGoAqhaxViQS0zEbx4g+JwNRjdQY9HRglczL9pHcLACwB+kDBWTzgYzVP6TeO79J2i2zHmByMDfCSMwZWkMNOpSdxvN/c35xp8T5RtJqBV0oCQQSCAAIIgxciP8AaRjbSoQQ9azgr12F0SwUQAWbuA+jX8bA+cZ5rNFUMQZ1GCL3sBIEabT5mOMfckUo91UAlklORxBE2UfvvgL1xmKoWkklYJUHtVVAEkxcmTaJnfEiOvhGsy0gXn01vBjdmLMRqNjwB4Hviqquag1U3bSdlECR/m/1/wBcS/Uc4iFUKNpDAaoAkxN+YsB+cUFHNkHSItAERHv+8/j2wpilsG6y66QJCvudQtEbgx5i3MEYj+rkNXQwunVqlbAiTAAO15t7+1qj4iqLKq4hmso8geTeOBxuThB1inCoLXO4WCRqEb+NUSfBwPosc1oCNoBAexbYQ3jyw2gAcYXdNyJp1ihsoeWMzMgTfkhgDvO2PuR1EaXKlF1FJ2BA0yJ30yIA8mNsFJ1H0q2siIALHSLk+AIg6RxYT74QVDs9nBVoEU1DdwXUfA3MfaZxjmE1UEDFSy3gEamCgiSJt2mfeDhjV6nTdA1KoiyGEaQLmIjyfyJnANHNqKnptOoDxYD33/4cUNjqAMqKisFpqINMsxJIgGQIi8zB/Y2N37ZcpSAqOWQKSJEifeIm5t9/tlSzqaSAogSs7CfPuDfbxgXq/U9NKpJUQOZnkyRPaIB3gXG2MsUkOWbydEfTujk1GWo5KJVMgkk/KDAFrQW2xW55vTUBFlSptJMrYGFJGmJBgeN8LehZcoheqV1NBJ5hhvESTED6DHzqXUVDOigERAYnaJ7hHmZ/fA1ER0QZ+qXrNTWQoVZEk2BJi5sYIEidsFJSb1FLCVC3AaCJI5H/AC4wly9YmoCYBYtLe5uSJNjE3xT9EqINQcKSVMzeByAZF/8A6xKRnwL6dRDF10spQKFALbQYeNjzPj8Y2zOUQI1PSKlVpI/l6rSJJteLmI4GCqKCIhUIK6dovefPIF+SffGq1wrVI+dQFBm45Om17x9cdJCUI/iSgTlEqL6Z9JgKkxBMgFRa/wA24jk8nCxKVQax8pg+mVusi4B33B+18NPiOo9XJ1NJWEZGIAgroi7A/MJ9tgduUmVzRZKOoKSyCmdMz2wVLDyVPH++JYj5c81Aqe2CqW0yLb62IJEeROHydQWoKZOm6hpkXbaF9rk+bjAHR8wlQItSLBlIIkEjzOw0mJ8z4wRl8gg1JT7Rsk30+3gfQ8jE7Oigi+K6g9bKwIbU6zwdSgj/AAbR/pjTI1jNNSQNJKuNW0yIMixI0xI4ERtjx8ffDpOX9dJJpvqa8mDu0jaCBfi/jA2XYAa6fC6WDAGSbEE/jn233eE5bZSdIrE10al3U3Vg07yJNj9RfjCpcxVKVy91goJ3sSY9rD/PvhZm/Wy1MOakEEhRvEyDB358/qOCKo0UqZNSLMDEkAEyTq5MmP8AqnjHPLIrLwPzGYWmmVXuLCimoRYaQpBgG/dA++FWfyUNUZFsTrXVfSSASAd54gm/747PZnU4dwfl0LuBa4M7E8fbfbHfxDskMGK6dXEgXhhFzbg+TzjN0gbZXIPp/wDTRjJ7jYm54jHYpPh+pOXpmVaQb3M3N8djokghI1KZq06hKq3/AKisST2xtA5MgX9hj18F5k+tWkC6lt/7o/zP7Y7HYv8A2KmkD/HD6AlJSVaoRcbAQRb31aY8Rg2nQJPpjuYBRLBYiTY2nnfHY7EvoM1yLj1yWEDTMgneIiPGm/3jGXXetq9JtLH0xKuI5IuDO4BMW/fHY7Gf7TYn51WzT1CKYJJeEUTY+B7KJ5xdZDoIo0VgKWCh3qEklmYxPsBEDmD9cdjsCWjN7F/Ui7qbJJJ0iICkxft9ptB3x7yXUtDU6IkkqIP0t59jxtGPmOwF3wxq9bpmt6lbVddNPtWAo3svn6c4Gy9YVavqPGjRCi/kXj7gx7Y+Y7GB8HgpBS+ofPpgHYFSFOkjbebg8fZD1welUhe2JWb8mJF/Yj6Y7HYWtGxM8l6lQl5VBKgkauf6QPA8njDyrkQFFStVaBcPE6bC8RedI9/3nsdjJD0zGa7NReoxiVYBAD7AFZF7yTfGHSMq+YYmsSwWU7QNo1AQTcRa5/GOx2N0JCpzOXYFFYCTZQNvMbz7ScTmeqN6ouQKgH3j2B4kDzjsdisgQpR5dQoGnUwEnkbfTx+cOcjTkEECJCMOJbx5vYzxOOx2JxWwy4UJpNIgkGB+DJv9iB9Ma5DOU3UkGdWvzB0C8i1yY/8AccdjsdGCWjGrlNKUyyakqJpJtIYpcEcqRJ3MGfaYfKZU02alqLUg5UGbgqYmNpjcjeBjsdiWjJjPpnUGpZlAXmlUGpu3aBBtvdPE7Yu8swqUgwIaVGloiZFp5/bHzHYlHUU/F3Ump5eogQEHSsknZt5E3IP2wgy1PVl29OF1hoERAA7vsZNjjsdjMl6ZklQtUVGGso2kdxCyJZif1HkAfTBD9WRKvpaSHEAPMgWggCJHcfEX8DHY7HH7B9N3yBJYsxeGMSfIDCD4k47LNTBWWYlmRSIsATtv5Jv747HYsprSKLpFSoKKBI0xad/f98djsdi1w5M//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27654" name="AutoShape 6" descr="data:image/jpeg;base64,/9j/4AAQSkZJRgABAQAAAQABAAD/2wCEAAkGBxQTEhUUEhQVFhUXGRobGBgYGCAgIBwgIRshGiAdISAiHygiICAlIR0iITIiJSkrLi4uHh8zODMsNygtLisBCgoKDg0OGhAQGywkHyQsLCwsLCwsLCwsLCwsLCwsLCwsLCwsLCwsLCwsLCwsLCwsLCwsLCwsLCwsLCwsLCwsLP/AABEIALcBEwMBIgACEQEDEQH/xAAbAAACAgMBAAAAAAAAAAAAAAAEBQMGAAECB//EADsQAAIBAgUCBQIDBgYDAQEBAAECEQMhAAQSMUEFUQYTImFxMoFCkaEUI1KxwdEHFmLh8PEVM3IkgkP/xAAXAQEBAQEAAAAAAAAAAAAAAAABAAID/8QAHhEBAQEAAgIDAQAAAAAAAAAAABEBEiECMUFRcWH/2gAMAwEAAhEDEQA/ACs71ExozIRmkMEMTfeLEkWuB/fGumU08sgJydIU2HMsBsZtqPEfGIq/UchVzQJmu4YEgH0RpI+ogAwYNjhtX6pRBJo1FUKT+6pJTgCLksxsTyYIibSZHHXbNyOK+VegNQGuLwXEreJ02tLb8du8VDxEToFWmSA0NBDLANyIuRY7e+AMj4rQgHz3rOTZFQfu1vDH0KCTabMbzI2IvVesFvRSosEYlngEGoSGJlewJLEnVePnDxgtWJ8rTKlwimWvpLarmdMpSgAEyATI5MHA9OtRUaqkJAO6tUvESYW/pF5+YwpyuVrOVFSowRgCdT2MWGwmSREyYIbGDP0qDSSpRZIn1GNokQI5kgxgp4o/E/V/T5dJvOpBhoqoykSTaWCgapuJBj3x30zpwqw9I1E9KgmFhis6WYMJOqASwA2mMCdKz1A1WRtFGmSHBgP9Qg3AJUWPpmIIO5GDT4uSjNNafmahphSVG0AgEkHbgCJN8OaN6H5bIZ2nOhaT0y7sASoMkyQG3EGRyMD1vD6u7FhRpav9YgabwJKusj1fJ9oxB03xf5oanWZKTNalUUatF9tM+rUbTqiwsbYV9RzSK4WrUy9RSwcMJDAC0DXKAXmI7jvhGG2V6dTynl1IStTqOQYOqosqYIIW94sBzHvh/QoUzQqlaLB3XVpqoASSImABBm0j2+MUir4r/drRp0qaKhUq6ElpUySSCAxMRxad8QUvFVcVF11GCkxcJGnkwB9/mMEJ7n/DrrSdstUqK2qdDTAJF2I23BFjyDGBundSqUV11KWakKQSuYAB5usDk8yb4tC1BmEpuo1EAMGX0ytx3a/G524vM1QIRNVIJ0qSziZOwBi574K1njnyr+X8Y1afpfLK6gH1NUGoqBMsQCSQLljHfBfgnrGW0ViyoFFUKhAsqlNSy0Twyye3G+AfEHhx0onyShChgZNyDt9wLTbHn1PLFZXzAh5Bb7xvffDnZ8p8Pb38W5NIGtfY2HtuY/XCbOf4iUqbkB0qKCfUpba/Gk+157/OPKmyYIjWszy3+1v64gaiykEC29xb+32mcactr0HrfjzY5ao8kHVKiFBnYlQ1jcbxb4wo8rM5iXarJqEnSWMbRdVteB8XxH4b8LftGli2lWIEqSdM21ESBAPE39ubPR8CrQamr1mYsSPQxGw1EyGLQR/p/vg3fpcftnTem1MvTlwDIM6G9RngSAJ9pPth/keoh2VPOhwLCpZr8WiLiJ2+d8CZPw46EVMu4qKL+om43ADQTM7fl889Q6jQdlfMCmHnSJRXvYWlSO3GMemuhuby7EKdQOl0JIgxDgbRaLG4PPEjGV3dWUM1OVaP/ZDGVvNoA2NzvAtivZjxbRUhVLaFjTKG14LKY9IuYiI4jDbK55q7eioRIMF9QgbDRIAnmZ73xoNPmMzBY5eoU1S/pQggQJUgktO+02sexvT88lRlXVoPZl7gEEqz677jTYEGeMJh4kphzTotTpBTA9IJJBKki4BBMn3N5viLPdWy1XSa9JGqgnRW1aTE2WJm1rXE8SMPRzdW/M53yywqOi3lSz6ZmAAZNzP6xbaeMuXZSQ61UJJCtEj2BWCCDb1D7jCrI5in5fm1koVWga2KLrMmB6iTN44A7cDAOep5XS1VEOXb1SabESQTAIW1yp3EbxyMVxqatWYdWUAq87SIididiQfnC+pTSzDXt6SRUIuQfw2i1owoyv7M8CTVfnUZYxz+G3ptg2l03Sy0xWqFrkKHaIM7LqJC2IuYw1jUVZSVDMxF2DyTqidMdxcAx898NvDGXpopDeksTEqPUGAI2Fxff/ho3i3K5lUXSAqyQsH1G8reTMDmwvsCcd5XqmaCp/8AnqQiiSIkKRupG4mLbwMOMa9NbpSGR6Qfv+l7A8i/2xVfEPh0FtVADVEMBMWm4BO21h/XGdOz+XzS+Zr0VFgmnrgzBmRyD8Axe2HYy+mGVNZAn1MZE23udvnb3wjHnOa6Nm9XpVCsCD6b2F73xmLl+1ZZbOaSsCZV/Lkex/ecbXvEYzCaQZ3w3QqD1RT29J0qdrXFiBe4OAch4ayQYMa9MzcAmQIkXIYqL2i8/piyUszRbU1XR5g0lVchgRwdQWDMRzxhfltDtVWllqShllvpENqMkajbt2jjtzzWzGt4c0wKRoBys6SCbdvrB3+xx1m+kq1NErX0sJERLf6SpkESRpk2URe+Bx1+koK1kpU6gX0hnLW4jQW2+9xHtjvJeItbVANJkekoGAuBIP4jtBY/li6Xel3UfDtFKgtNOobq5qlATtIJOw76ubWx3lvB5UnQ2XemJlRNiblVVQo77lTb82K5yqlPUUGgAfSrGAdzdbiLxq/ObnUOpKSpLlvgtY9tQkEcxH8sUamvN854Br1ajvSgA7A6hfaJ0xxE+2Bun/4eZqrJVqY02Ylpj2iOLfnj1Ov1nSt2AMkGXG/YwQ33G2KvkPFlDKV8wkroqPq9FRm0mAGVpEA6hqMfxRxJcomEjf4V1F0h8wskxC0ie/8AqE7cf1x2f8LKkjTXpHgi4IvuQTb9cWL/ADzQDByQ2nb1bSImIMH8iNvk2j48y9yNAm5YVUafaB7dz+WLtQo6b/hhQE+dVZjaPKaP1IM/p/TDvpXgDLUTINSrNhrIYAc2iJ9x/fCrqP8AiPoDeXoIAspBn8hIt3nC/If4j5iq+lcuurhixWB9l/riF7WbqaCiwpChTdYMFisKNtJDXH2BFjgLqOW81Anl2kMvlQdLghpuCsW+/wAXxH0vNVTUVauYpepWZ0VjKmRAgyNO4kR/XD2t0+obSCZG4M8xe088dr84xG+U9k9SlXOoOS528tvRZRcyoVWi8jTIiOJwGOlLrAARWi4ddSjiJBVt4Exh9UoVU1AqkC4NhFiZv+v/ACOqmRJnTpJK6bzabmR7QLg7jGs8Wd8yM+HSGUDyzOpY0lrcn6gQR3vuOcCZno37PJKKVBDSdf2gCbz3JH5YfqJIJY6UAIWSRBubnf6fbie+DKFfUYDyis2tSQQVJK7Hjkjn4GLjq5zXnVHxw1InRQDIBAJBncE2BIAJG1zzMzjef8TnMCjpEVFfUCmmZuBAm/FiIIO2LTX8NU6mYdHEAxASk1rBifM0wRcbERMH3r/UvASms1OmDpkBXqWGogmGsSpMQJsTF74cxndu066f4gFWmFq1qqVkMUwqaQJIGklSZkja0xbbBnU8nUZv31GnYA+YQxnf0khOJi9xB35S5XwpnqcwyyJBFaG/IkH7AE/HGMqt1fLINNQsJ/Cof7ekTx/uMG4s36Pcn0vLqP3vl6XvCyIYQbSBIjtgGtkWVIorUu0pqNQL76ALCd+QZtvOE1TxxmoC5nWJ3jRAI9mlgP8ArHNDx5mFmGWRewk/cT9uR7RjPHWrhn1TKsygV0QOo9K+YCWMEAwwBtYkidsKM10sVV0DXMqrKLkHcXAhj2+dxwr6l4wzDk+qsASCpDRBiPwgSPY29sZV68VoFldfOcgmEabE31H0gnt6h/S46uWLD0DJrToM2apVGVHKkOVcqZKwym0GQQbxYX4f1qWRWmAyugUASBUUEGWizAESTANrkWFseX/5szSX1C++4P3M33/XBdLxtnFQqXlSABImOZBuQfecbg5r5V6jlFRWXzKgH1LTchlBB9RBYqfsREneccZnpy66H7J5/qVqZmoEbSultOsKSSLbkjcSMVDp/jusdPmorwCNYVQ21p4PwbXNjifN+PqlRF82jTL02LU22C8WAFrEiZ554u2d2rLn85TycebTzLIXAY1HDx/FY7EDaCAd5xun4oybbIUGyR6N9w3qUbXgNsOIGFZ/xLV0itl6LTYiCQRzYz+RHe+EXiDrNHMIn7PlhTNp0iFIAPaATPOng4Qsj5TJqjVUVS4LMIZ2YekMBpBZdz+Ii8XWJDVK2SK+ZV8wugu7Gpf1EMCA52Mi+2PP+kZvM00KU0JVjJZSYg7ggSCIPPFja2GXQadZaRy9StUp0jEjUsLN4kzG2wj+eJL5l8mjKCa63/iorMbCd+OcZhTlchlwig5hCY3YAk+9gf5nGYoqrj5liGVcq4FySKjRcRZVCrPO14vJxH0KuxJFQxp+nWCCbRuR7Cb3mY3xeW6YEAI3HDH073FgIMe0YXdY6SrKDlyoJtIi24IgX32+198UxvNxHqydQrqSl9P0kCZG8GL3nfe2F2az1MCMrQh1kKyqEWD3X8RB2sBvc4b5XoJFMK2luTuJO+xnE46CybQF4k3Bv+Y5vcX3GL0Ypr5jNgGS5EcU1IE+y2/MYjy/7QZDecZ5AQfmDcb/AJ49HORgqC6k7CTuf4Zj45/rgoZAJJ0qDAJIAjn23thXp5vl+jZhiXWo6gSYYHWARMmABeCdzscFr4F1qGJOphIaQCJvtp37z7849AymUpCSILMujaBaTubHeIBEbWxJlM5TVBLKREagbT7kLESYPqgYD1HmjeD9EeqRN5uf7fe/GO06ChPppO0C5L2H2EWHf5+MejedRYt+9VpNiI52uBHPMHfAApBzNAimQY0NTKh+e0XHY8fbEeXwodXwiXYASh+dVr8GT/w4YdO8OtlnYaKtZnUbEDRuYgEb25na2LZTz6qXVnAq2Uosvvs0C4FrkgRzaCaz4i6s6uSqsrrI9IBDgnY9vuOcGrx67HdEyZpu7OFmpoUoCCV3sRBHO2qIPth31bqf7Mg1GFJCgn6RsBPt7GLx74876Z4r0ElqbyTOpCAJmL2ta1j9sFZ/xH5yVAEoghWXW4u6nYkbEgwfqJnfe5I5+Xldq/5XqNGqB+8ptrn0hoJkCfxXiSLAfpgSjkzTDDWyhTAYowa8EDVqAJAMfb8qPlPFNEX/AGdQ/l2dfSA97gbDiCNuZtgrOeJ8w9MCiwlGUkjT6jYxGptUbHjvhC7+WkKNQYglCdJF4Ivp/n7/AHMKZVUqj1FbFiD9LT6o2gQQDGKrkPF7lAtUKWXcOmkEzFm+kiDcNH97Lkc81b1URKgTp1gqLmSOfTsbj2tEuA1pHUTLUpBMFhcAi43BAJWIPb2xzVOltQ0aCQroZMkwu5YLFg225PtirU/HCalSqKQcHSWO3Y3/AA3HaD8YeI1MrU0VlUsp16H+k3MwRpubao7EThqdGolN9AOlhO4EJe1iCNt4IPvBtFV6yinyqifhDSJgWjsBIsJ7AE+wfhqnRqZZHLandFaqWLTJUmJb0yJiBt35w2fJ09PmhqQ+qWtBXvcW2G/6YzDSmrmBVJp1EGqCGGr8JWARO9jYwdvbCeh0XLUDOl3Ig6bEAb3Bgwdvn8sWHM5EF1FhcwRAtAiP4ZiDY/GADSWmr1aDB0RWlWkwYtHqXkxYEfGAhs+lI02HkhO0KAQNpsALflv3wD/lnQTrUwCR/q2BGmFIm9hz84d5rJvUcJVimACwamNGrbfVqg3G/Ykew+XoVKLF5ZQqhRUeCD8WHIUWAnbtNnS3tUs90mSxjWVg6IABuZWREzBFoxidBoVFDFwFaRAQgoQSCCSYNxE7G0ROLqU1eqqp+rUuqTMrYll4kmQN5Htjt3QOQwewUx6riCSAY/CLxPbbloUWl0PLugKag9iUZlHF1vHMkH43xDmfD1MDVLaRuuqPubbf29r3jNUBqUIutZuexmYBuSfgWP2x1n+mqYABLsfS7kKuoAtFoIsP4QbXxZqUPpgydOoymmWJAYAw2mJMLq/Xmw3x1mvDySWVHgtuAT7+kze5jbG/F+Qp0dDEMlZXExGhhuSpFxHYgffC5OrVaOkFgylB+IglT3vaw5Fxi2/B6WTpPQaZhT5oLba5VZMidhwN/cYb0PCNKRLUxIn1G5FhaSCbf033wv8AB9ZalHy9Z1UWnS5J1D1QpXcDTAB4IEcYl6nmcxl6pdVZ6VQkNSqSVkC4BBYx73iJjDdBh/kyiPxj/n/94zA565lzf9nzh2Fl7WtDRHvjMHJQd1Cl5kDOCiT+ClTJUGDEENodmmYG1gQDOG/R+n5eok0qFFGAjWAQLdwLhhaQ0Hk9sbygrw006YcXBkkgW4jfe1xtcziv9X6nTpsoqUXNeYVkXTrJ/kTtpmZm0QSqrRmM8iVIBCKsyCwBJ2Gkzbcn3xs1abjzVqekbtCkjYyTuLHnuZwirZvMBCgyopBtY9TrsQQSqqZ1XnZtsV7/ADNVpOxqUqTvsQVZSCT+HWpYb27iMR5L3raVCueZnkkSIIENHv8AnxiVKLFgxgE7i4m3Iv2n74rfS+t0Ki6HOhnDRSqF9QK3mbAW2IYTthhkc5R06ymoGxIJMSLb7SLG/faYxKu83mHp1KeskgE6hTKsSIPDaY9QgbkyRjvMZ9SxhdJaLVFKNxBMCQLjvjugyhyFqJ5bwQjSrAwfpI3BM2Pf2jBjKqgAak0i2rUIkgkQTG8AsD7SL4oN0jHUKwQIaAeeAjQY3BYQqgTufawuMd5TrgClHQ+aoEICJYX0gGL2tBMzx2e01Dg3ptpi6mDf4JiwF5/liF6GiQLBjBDer2k+qBE/red8SpFmOtimh1ZauGBPpNMNF9xC8E+5/niq5nOrmGp00ZWNQnWHWAnMWiSe3xi3dTLqr1qQR1AnyyXk9yo1bn5jni0GWq1Go6xQp0wCQCzQbGwINi24ufvfElGXLFGgr6YJh3CiB6bNtved9sF0+mEEWBN2H0kEfxfUIAO4Xe32tGUzSjQCtVFCwGCagSCZuBfaCBaRjG6UtRjopLJAiqAyDa3pk3YRvebWgYgrXT+mUGVzZ316Qw2+kMLLbbf3BxG3hlmMq7rzAaJ45PvN+MWfP5UgM1NvUVbVDi25A4IN+RMe2IMstSq5XQykGAQ0CDYySJ97dhYY0Ct/C5j11CYv6mPHcTEfpuMR5HpIDWZ9MGdJgRBB7gbkXxYs1TC0j5mqEZBVWdxJ0jWJ0zPe5jbgX9kRiFSjVSnqllJHwdIJPsbk2mLxjO6YU53olNGmmBpgD1H6mgmDAANv1wszHSwXBpFkkEkqunkEC8Tcdztiz9So1XQgVfMptZRUXWYke2oCQJJm/AgYr1HqFJToLO8QEQBRqabKxEECWg8+4wUwLkurZvKFqSsTB1aSzAT/ABKBETG+x98Sr4nqkKg1+WTpNLUzE6j6oOkBpBiGJPvi7VujURLVBDKNI16WG2q4AUH7Eb77DAlGvl0pFwoY6Z8sCSLERsF5mQP5YQq1PxG1KrGuolPXZyjMUUsD9LsYA/0mSO+GuTKmoWqTVQiVPlj1rAlgFEMQQQQYtHYglV6OTrlCzKuqdSO5U3iI9vqP2wdkel0KFJnoV6opCbq6sNypAlJBtusTH3xTFR48QI9AeQ06QdSsrLAFtQJG9wIBP1cRiLq3VqddArowVWXUKcXUqQdMgGQ0G0yB32rp8NL5Qq0nIkn0yZtP9Qe1pwsrUswFlzPC6lNwLCPVsP7zOJLjS6gtQMiZkyCJ8yl9IZtmBibn2mTe94aNXMEKUFFwGOkI5DMEf1aZIMMIOlWMSB7YSUhmUUXRmMydO1vYwRA7c4G6nnqophTSRVRtcgkMYna/p3N1xJb63UE1IayeXq1b/UdPpK3J9UG4Ixuv1enWVwGLqDBuCAQZ2Fy19pken3GPN+seJHanpdVqEiVcsWZSeVJk3Myux7AicPMh5uXp0/KryWlmpBAwB06zwW+oaTcWng4CPzfTcvVpNTdakKNVN6ZMxI4qEgHiASBxFsKc90SuKNMU6rZhUFqbr9IgA6ZYiJIssfV3viyp1xVfRVoujHc2KzpDCfUDuI73+MDV+vUFMqCjMogFQyGTBiPUBAE2ExtiSgipT2q09DpbUNQY3iLk6YGGtDMnSxp12YkgkEVFIO1ipgmJGrcyd8NfPy+YHpK06hgsjrECJiwPcEGeDa+Iq3h9ADUY+ZFx5ZsB2Pz3/wBsPQDP1mop0+fUMcoEI+xJBP5DGsO8nlMq9NG8nVKj1FGMmL3IJP541hnijyl4oOtTU0qhOkkyCpj6jE+m4t8k4Py/WgKjBzUJknTvEWgAxz2j47UZ8uUOm7pUYLOmymY9Q7cEgSP5WrpvSELUzWzQqinfQRpEmZZtUlm9zNuORkrB5wI1BpBEaYuPffCPxAgqNTVkaDK6mJWeIHtNzIgfzMzFSimqZCqRIAG8BgLX/LED50MoFIh2DK6qSbjmPSZsbe1zzi1YVV/BNAtpWpUmbhXBg340kduLdsbfwqaZU0K7oCYJcjVBuQCoXTz3kRgNM/UWrVJqJSVnLgEFjsF34EjtY2tbDd8xmWhkhlN2I54gT9uberfAgma6Jnw5CVRXQrfWV7XXS2r5FowqrdaqCUq0gVUyJEwYg3BUgX2HB98XLL5oiHZQFLaDNiCCBcH3tI774Ap56p5h1LpmDBcC3Yd/k/niurFNqeKaiMr0TTDL+FJUATsZKz2i/eecWnJ+MaNRZNWo1RVHpWlUIJtMSsWPcj+uAuo1RJapT0vtrgWuRYkGbADaQR+UGU6/l1UK42srFdJPvq5HH9MObq2GtLr+ZrkqqqFO9TSQYi/pJieLDY4nodM1Ix83MpBBPlsFYTbVYECQsbbDjgeh1/LsxVVUSY10xe9r3iJ3742esKKtSmvrdR6QLEyJsfw9/a/xiqwvodKrsjqajUkViFKKxFRYAlxqiSPfvh/0XMFafkJW81fpAYEGw9SfURItabfGFXSKtWqPLqAgFdTsHk3BIDEb7X/XB2byNA01FMKb04YEmxYJIIlbTPP0nBVprl+qMnpJRFDAaWZZCxJt9u9vffC7xHUpELWohDUQG66YnbSyzJUgxubHBWSq1APLqqG8v0eYH1aotqIgRwZBIudoGIuoMvlVDUE0Y9Q2Ki5LBhcEW2g+mZmI0HORJrQ7+RTBBBCqCwMld49M72IJttjWbii609TeuSs3K2iQpAkTyT9Qm8nFd6z1enTj9l1kagNUlhEXA1kzjjI55CHYuI8wQHYTGgDQZ4HqtcSPfAT/AD2RBQOWIe4ZqZILRuSZgzEkfOKjnuhjzZ0iSw0Etp5jmdjc97RvizpmFMhSsxMoYWdRHEiYgxOChm9DhGZahZLlhY7EQRYiMXoKd1Po9ZzFSszAD0/vARYT9J9rT/bC/N+GqyL6CGGzwYO8R8fOLB1DxFRFYKZAkggJuOQDqmDwb7Ltg3I5vLViWV6cBZqSQpX3YNB3tyO2NQKXR6LWcqCrjsbffneB/wB4aZHJeUKi1HqqQ4IhVMraDf3MHTfb2xdavSRYqAhkEQwXk7EXt7bjEXWemUhQZ2e1Jlcl91CsGvHqkj0Bt7jeTNEHyVRKI106j1WFNipNgGuR9QUgfFu+HFKvRZtJSnJ+oSjSADfexHNudr4886Z43WnWZjQBpn6C1yokyNuZibx8WxZh4lSoimmaAUH0rKRPsJ1Kd7Afpg9E7GUpuWUUw54IAsbzvEiCDaRbAVTyEYlaQDxBVqcAbEhtoJvb/bAGWrsW10RTW8lkLCLexGoDcTIufeRs61Ni5r1Sz2EaJYsB/FoGqREQyxYSNsFpjnqOcWjCsP3TkFlSmSCQRvAMz2GmdPc41U6nkizFEEHSwG2n8LQjRcgiOJHEY3kHp1aQAZVpMSBcrUDblZggEG/4uN98Sf8AjaUMalSW9UOoSLR6Yva/JMflEgeR6nQ9VNxZBrTXAOq87DTOwm0iJwFk8v5qsirFj6tS+oMRY33EzYxA7nBlXw9RfSfO9ZJjUGVYN9O/6iY7bYDylT9na4qumwurqQTLKIbY2/CfiMGlpZo1DSGY2IgkLpE++qAAeNtt8B5HrROYFFNLLUPrkaQSZEbCIncRub84I68ozNRmoUq9NguliAFDRbYkGY4Am2E3QunV6FT9ogKE2JIKkmQUa+/6YsWvT0yGXQBENMKAAA1MyBH/ADv8nGYVZDqT+WuunR1Rf91UP2kLBjbG8a6ZpFnOqyGFRQ0GzIbRNp7kd8BUup1RAy9RdTAAq14E7EtvPtfeMMKnS7sGYOixITvNvmb7HCzMdHc1VSmBpJsxtBgNG/aDJxnNMNHqViKZrKrQIKlFameSRDB5+0iSZw+6T4qphtDgK8QuuGgnj0qp4E/H51nPdErKg82odYaPdeR6o1Nf/acLuoa6Yg1nYMQdWu17Xt8Ybii2dSyKlT5jUy5v6agKXJiJEmDE9/acVvJ+KGyjMqDzaZIMN6SDzFjPa/8AthPQqtBAqhlB+hmN/jscTZ1g9OBUaN4eLkT3II7SffEl26Z14Ziki6FClgGDtA/iJBO+nQbCZYRF5G8r0ZMxmf3T1EVAtQsBG5grESCfVsODMcheFK1Coi0PLTWHbsDfbSTM2EcbC+2Dajvlc06UmDNUph9BmVbkArFubjkzgpG5jpD0KpKF6utSo1kTM7AekBbX+Qe5wi6l1IKh10Sz0wCbjQRZXkwINiIxZMt4tWo6rpcVQplQJAJIJ3IIsCYv9P2wv63m0OXzc06gDm5ZRayoAL3FrWEfrh7ZRdH8PGrTYLmNJDB6foAF0L27EMSDcj27m5fw3VpltRRywUExMALcXFxfvadrYSZDrlTL06VNsxQZEULqRpIA2Bg37bcYLyXjZWrn94ugwDqBAm41bXJsCdQBjnBDTfpnh1FLmo7srECGPpggNcbn1SpUmItBnDLMdFXXpDNTpsPUigQTvYHaf7971rP+M0hlaq2rVcIsSBtcxBEDm9+MKR47ex1MfT/EJFzwABq2vv8AOGCvQsnVSQpUqbg2EGxI4i47YzORV1U5UINOsmSSJugEQp2vqm9hcRQ8t4+Y0iHSI+kyZsN7+mR2jeMNPCHiahoFKpdtRAdoNmYudR49TEz8YUs2Z6bRIOmmhUn8IESBE9vfFRr5Cma66CpJk8gKYOxFpvOn29sXD/zGVDhTUpRBAhgRJ7/98nEFCvQVXpqPMRmaVP0iwjiLkyBxiCtZXIVKc+WUnT6mIBIJsCN4ueI/XBByiUqb1W9booZlBnUZj8/bck/m66t0jLZkD9yCqyRpBF+QSCIMQbzMWxUer+GGZHqUCaC0k1ii4Y6mS9ibybEA6pMdrEOaaU+s1HUo9BQCAdJW41SL6jHBvHGEec6Gutg1NJA1aVIUxf8AhGn741S8Qs3/APt+8Aga0gsdo+mbbbnTJ4GCa/XiDJUAwEYgiSsSPYX998XH+mlQ6R6dYNUD+AuNJHaRv+XbElOlqRirOqBYgNqt9WnvxP2wf0rrCBBls4j6VIOqG+kg3NtxAg2BE3OAK3TvMquuULaC0FlLaIueYJtNv+yTVcQL0ym1vRpYwGbVuLmDO5+8fliP/LwZoYpEbg3iY+kiT+YnFgp9FruqkVqdVdIUhwfSCYJAkwRBMSIiOMAVKT03NMgu9JxexmVlQF59I/XDNAfo/hxN6eYenUU7lAFUnuSbSL8847yyNl809JiWXSpYFQdZb1SpVe2zRwe2GppZpkA8tArsAA+mYEiWINxcgHf6cD1TVSqGJA15QAqF+lhOkLeZBqEBp3mY4v1IqPWKeg6wKUvBUCRP8XwATJAGGGWai7ajmFCxaHAIJsOAJjf553wiyGUpO603QelNVR7SXYh9M8CDHyO25dPwujaHp16ZBAkagCBO5vM21bcxxGCYboyhnFDHRUQgQ12HNgNrm+xuMazOaUTqs67aGH8VtRHOkRzcjAOYyXl1gr+UdaHSdQ020yZHF++8xxOlyx9Si7TABt9JBYT/ABEEtNhtY4el2cZbrZJfQwQxCqNyYF9tjtEX474yhmatFVPlCqbahUbSt5LMB+L1XE7X2whzOWWrUC09YIMFW3n9QO3bbiTi19P/AHaAVCWadLEgWJMbLNthuf6Yc3KNsBVPFman/wBK/kv9WnGY3mMrT1HV9XNo/qMZjfHB2Ur48o0qjEUToYqQNohQNgY3H8p9u85/iFSEmhTBPssbbbgTbCJ/DGloOkdiCxWexaIB+e4tjf8A4mrV9awQCBIkngDicc7jU0V1HxhWzKgCjAIIB5vbttt3vhOmWI1FkfSdo2JkQDBt+vxi29P8P1B6CAFI1EyRAgMZhSQfa/I7HDil4ZgIoIqghr6dJtFyfpIiwgD6ib8F+lHn7oyydK/kNwBzJ2298A1mYgkzpMA23j4n9Meg9Q8OhSpIFGkVJJk6rHgRF5Fuw42xC+QoIAnkGoukAsgDk3Jn0kkbbnixPGKmKBTzOg6lLSCNJiDIiDZrHHLZxyZ1PchvqMSDI5mx/wCbY9L6l0DKtTqlKRo1EQEekqY0z9JjcgrPscKcr4SqVFIFWmRYqBu1r8yPyw8hFNXNtOrU+vhgSDb3mfvM4nXqGarqKTVKlVAZ0sxImZud/iTbFxoeFvLR/NQkgSSQBFuLyRbcfOIl6TUpOtMCKRAl7emfwzNzERHwb4uSiqUaFQCPKE+4k/bsP03xEMi6/UQAexn42OLv1jpNOmhK6nsfUp2gTJ3Btx7DE2W8PUa9OkaDFfWNYe51aSb8xKkD8/lCvZTw6Cv1G4B3E/yn9ccf5fpqylqljE8b7QB32+Tiw5no70yi1CWDDUygm4AIN09VmMCODvE4e9M6DSZAwRCIgAqSw2AUg7e23O04EpVXoKiVos7WltLTvsI4+9zhDn8rUWQdQMxBEe+PSqOWn6VOlDVXUxAsGhRvaANMEDneL6zHRGcujoFO9iNUEsCAYAkx+owp5Yob+IjTwWj8gcMuk+Ksxl1CIwCgzBUHmf8AhOLnmvD6UqbkUTEAHU9wZZYF7k2A9wYnAmQ/w8NQFvMUDgLdoib3gH7YqAmX8YVRLanM3IlSGPupAgf/ACbYn/z7VBLaQQwIIiDcEfVe/wDbB+a8K5GnVFJvNgiQ6tqIMxB9Mfp+L74af5NylKgfMuTuWadNgbbbah/vg3TmKr4Wqvm827GjTYCkxZTuxkDc3kgkSvAEzi1ZrIpSSpVCKq+WdIIBKkCZvB1RIH/yPbFYzGVXLZmnVy8IVECNiDNzf1SN54jAXW+t5jzGJfzDJBJSACQDPpAB2jB7K5dQr5Z6SefUWo9MKQQSdoJkTIB0wZsJ4tjXSOpZal5dMjRVB5aV1GQ0MDEGTzM/Ax5xkcnXrmxW8m8AW3PMRNycSJkqiEEOnpMDss/9/rhC6dP6nSQVlqD90aztTG40673Hve3G4tOFfUs4RmxWy7spY020NMnTeCNmsLb/ANcI69SrGkPqHOhYA4B2F7e+D+ls+mGFKFB9TiGFpkmRfgC/GFLOnXUenQFNgHDBKkkQwj6jIlfUdVtoPaMLev02/bNKMtRqSqCqqSNTtAQw1yYi0WG14xWmFw2plLC0MI9hvcCIvgTKqVLaXamRIsYkdpEbxtgS3Vuq06rAClqQUlpsVk3E3GxgBo3v9gMRZ2klTXTpUCHCLBIgC/qJkkxG25uTtir5Om/mBEqaTeCCYn4tJ/2ww/aq6KfUsgn1d9tja1ucBS5TMeRmAtanrpAqxCtNiVLQRckwLd+18XyvXGboIcvTNqkldUQARIkCDIMCIvB4jHm9XO1HAUhZEgtqMm87bWnDDI1XQagAGIiVkTHuN/vMG84UtnTq7Bwj001X8wBV1rIuSqnSwNuLTfBmf6wFWVYM5YGGgCwgSCYP4d+xxTS5qnWBpeSe29yBpAAnae04ny3S08sLUNIMTDMGa0y2jVAtEDmO2ECGyxqHXUrEM24DQB7Adv54zAf7FmPw5hdPHqB/pjME01d2RVV9INRNTNoKi3JWDsQbwR3+cRJmSVVxlzoSS0HT6hGk8E2n8xbFDodbzbMxlzqPqtAMDYi+3yOMG5jr9UlPNYqsLaBBHtpBMkfr8Woqvj9WRiBBHqW8wLgkCRzMiNj+WJsjmwaiiG0iQC3vBE/Mj32nfFH6l4kNWk2inpmAWE8C7GAL32/3wmruWVRPoJu2kgGO5mQY5NydrQcQeg+IutKlVCDrpudJCG+r6ZH598TZfqLXC0dYU6SFIFjBNjuQImd7Y88o5QaSyuQoBItHsZkCY2O43wwp1W8tUp1XGkbAkQJmLMfn+04oqfdV6rCVUL0wrgKgUqDJOkgibFDubGF2xtOoV2cozJqJHlvqXTabgiWMj447YrtOsaesruwKtIDTBm/yRP5zvfbZMtpqPKt2SFtJXcGeb7XmYwpaKudqqQCr+guHA+k9xJ/DyDBMEYXVuqqiMtRTEKpgWIt6gTAABG384wvy+U0h5dom+lmIGwIknU0cE78zhXUy+mp6w1ReFm/JsZIEi/58TjO4af53qzFNFNUIAmCe5P27i08zGE2R8R1abqhpFkSdOkSfqmWmQdyPv7ziGtmf3hAdgswoCqp221XI7QT2vjl3KAvTd1bbVrJMzzv2wg1y/W6iZgVWo1kpkGBqAMGC0KxJiYPG574ZZXxdULgJRZwIOotHG4EAX9Nj7/OKdks3V1SWZrRxdZ2sO/fDzLZ2ipUsIDCFY2t/wx97SMX4jdOu1DISiqq+okF5gkkmYW0yN5+nfEGR6l5lQee9alpG4eAAJ5Kxe94n9ccVeoUH9CkyYMKCPeJ7c745zKsKZtpvpJIkj0yRAm8CZ4GKI2JoGNNYI4qRr8yWbUCA1zB07meJG5wNmcy61CTW1kjTqQso33OmARH5X+SlTPaSIQCxksDIOx+NzMdsZ1bO6lJaWYpbRMcgybEDe3zM8UxD6PVqgGoldLIAON7yoFwSIut/ewOOalerUUs1TTGq2mSJggMPqgQPe/zNUyGcJK+VYrMMQDcg/TtBv+uGtbLMQS1Riw3Gk7xEXG8RfbaO+K4hQKVQA4CkyVqlmVBGxC3JJOwkT9wMBtl+C8zpk6ZFxO17cbi57DAeTqOGFJaj3IgCNQP+q9gN7g4tdTobaYqVYg6fcyQBEEWM8bYvaVvK1EYQrMjwQzwSNRG8QLGIi+4PGJ6KIEGtlVgFJLC5IYQFO02Im45xY+k+HE/eCoxqMSIqKv4SojcxHYxNjfbCTxf05UXTTBLNDXIkb7+0gx7fNpIl6khcqqks5EIFJabyAR7bkAjbtjujnqZIlWBm2lZ4iQACOJkDci+OOkf/AJyhrB6eYhgdS2KmT2tYQGWbzwcG5sNVq+Zq00yQQEE/aY4HsecG+RhbV6MlWWRjN207dzGkgFSe3JOIs/0oKCNSNCQpUSQwi3xcz/K2LHksogE65aSjFfSSobUu+8mAIiASRBxLmskrsabarEmWYncwYH8U6eeTOEKVV6eoTVOoxKxwRJANhtvgmpkdKg7ldKRUa6mJt33FzG/GLG/hxWXyzUqS3qstjwAYvExuRt2kYRdQ6bWRmUjVfgr6wIOrQL/hE23U3thQLMVS4A0rYXkQf7c2/pifKZIxZAdOwkDeeRcm20HDCv0fMlQyowJHqkgGCPiY9uPtjmrlK9ICAIIBvBF5MCZnvA/LASvOzIkFNp49zYEk3O4wr6n1CowVbxMi5PaIn43jFvq5BHgMI1aRxY7cgEMSSI9x74UZnoi7K9jqjn3A9r73wxUw6bRc0kNRFLESSSwJ7SAd4jGYXOjLbW1o+pNRiLXBg2xrBxFWuNAEvydMsJMX5J/5bnFfzqeY2kqFVQOIm31WBt8dz3w0qdUQJ6ih3ACuWaNz9Mx3xBT67lyPocabSDYWi8ET7ED/AH1qT9GyqaSGUb6QdiTz2HAHf5thbnuhvTYEsWRjBadRHMH4n+fxjeXpnXepqQPaGGxuCJtJmDYGR74bVs9SZGRmqFo/ASCsXDGWUe07GPbGaYB/y4hH/uMnjQxkAWPc2/L7Y7pZFaahQZvYkGJ2INrRa0ztzg/J5kVJGlqjG4aBAtBJ0nk29IFzxvhjn8urqaZWPgEAAz3AkSP+DCCQdPLFWEllMyLjTvEA2iYgHAFfpLn1IpInYXk+1zffft2AwxSgwDClXqMQ1lpmDvfVDReDtGFvU6tWlqAaronZtRBAtBhjcEGxOJDKtHTSFjKkjUFVjEm38Q4FxaIx1TIeStQMREhmiJ9JCwApMAWgxqwsyz1CIqGmgaCSTB+JVS23xuBiRVpLTmmuuoGaIaZBurEao23G+M0wU/TbuSgKySJYiIuZMEzG+2ErdOUMhj93qGpFMMI4XUb/ADF44wzpZplBWorgmwkggEydoAt8nGftQ8kg1Czk6jC6YIiDA1GAOAVmNsVxQu8pQRC1FJHpYgkMQL8T+XGCsxmZCt5dZyADDqdOoCLxZgP584KynVGIYs5JEEKyQC06hpMQJN7r2k84JPUQyqxRbj1BiAQd+RBIM88zfDcEJdCMoMsrCG0ERMzOkGSdp7YeaFMhXQlroOLek6TEyN7QZPMnA9euKhEyu+8Db8xEfoOcKlSpTrgBlW8lXkQdpFrTAuN7YCt1XprFWfTLwLAn7CTAtbji/GIq6U9CxTZSbCWuYAtMi07d/URzgOrmK6gtTfUB9ShYKgWuogke9/thU3iAsZqMBJOq0gyNoi20SJ/phojjyHy9TUBIEjTHPNvvNsMsj1kCmV0kE3LBTAJM7z2UARFv1kR9aly4Gm2ofwmAOLztzHbGIQJGlQJ1Ai5YREkGJ4gmPSLEzGDDvQX9mq06rNRphyxkExqEGRBDQBYfVv8Anjup13OgHzaashmQyyLjSZvb7jgH5KXMshqShZGKlSgEEwLWeNl3nj74XdUz0WCsQL8m5nebrzccTjQAZjNVkaU8xJAgeYSVtab6hyRIG/vg7wi7NmanmDVUWmWXUJJYEATN4gntxjfT+oKfTKrebk2vBnkmO+972x2Kwd1h7n6YUmJsZkmDc7W/M4E9AWoC9OqUYEBgVi8kRMGDFjxF+IMBVckpo1Upujq6uAhAVkMSIuNiR8CI7YptTL16mmKru1wNRItER7W5/nfAmaFTL0m+obywcnf7ARxM8YoacdLYWZ6hSdmAaCPcQF5Bkd97nDPqNZUQAVCS2nSdQghhfYfTYWvuYJM4qB8SU1NPTSIAphGDwZgzIjbjtMAHbE2U6zSuzZZ2JgrP0wP4S3eOJmDO2Diqe9TqVw50aFUi7hpNpne3e253vhXTfOLVDuZDCFDAgQDMiEI4/wCoxPkeoNVkmlpVjphfwmfVAF35FwPythl1DMeUq1RLCCEDQASdMsw218xfFNVxqv4iqQR5JAUGSKiyGAgwCRN+dR224whzvWarAfu1AIIOq8329J/kcOqWcy1WhFWowaXN01Mx7i/E7KRsZjbAWWy1KqAW0qqN+8ULcARBBVTJi/35vimq4ENPNnSwWU3T0xt3Lkk8DG+n9GzdcswqosGPUAxv32/O+4xZ8zW1MqUmpqunSQAL3MbX2FhO0k4WLX8yt5GtBpg6gtzE3F4sL37c43AonVMw1Cq1Kuz+YsBtJBGwIi20EYzDrIdOqOgerS1O0lmcDUZJMtJmTvjMQuCcrlAxZDTXTE+qI7Agjf8APEGb6ChYem+x0lt795jb3xJ/5GrVJ8qnTZKYkuUIYzvZWAnabe/bBj53MPonLKbWiqQZB0hiSsCSPpjj3jGeP9aqv1Mtmcs2lGZSQTFjYW5EGPifjE2Uy9eq4NRSwPtETvsvMRA/6d1MwzZmlUqaEpkFQLEmYJuVB4gQfbm7pKQlvKqMt4Yg73MDeJmNgN+5xTRVRB8n1r5lGpaykGRN5kkXj+EwYwwz+crVaemp5gpm06wC5J5AWD8COMNwVFSor11dgPUHAJAIKi+3zzt3wLUrUDQ8s1KOpSTpDaZKtIUsDNxadxI34ZqoPJ9LzFFVfU4QeoMVH5WbUQZ5/wCuOsVazIdStIMmBAvYXk7+0T7k4b5Lr9CkoRi1TWoFkP2JsJHEyTbnAec6ghq09NSlUFX0urW0AHVNxIIM77HkSMENQ/8AiK1NUFV9Kk6dWgwuqy32+5Ai2CH8OKp1MgGkgliR6gQSbQTY/iBvFsR5/qOYrF6eX8vSA2vQyMoGqASxAgyDYExAsLSHm6udUoGZyxMAAiDI1D6Sv0gfpfFxwUdlVVGbUjMhiCwLabrEKDIsR+H+eHFPp9EH/wBSspA3VhBi7X/DcARyNr3qq5LNsfV6QwMyRcxYRp5B2A43wTUXOIZNUsWTaz+nkfqD7/bFxxUW1KnUqGnRRQ6qGjXa5juIgAfM/cjZnLtTpCo9IkW9Sv3FiRERPaP5YDpZzM1TCpI1AHSij1BZgwI/DO1gB84LzWaqVAwrsQtMgVBTBlgF1RI9MbG/eewxccVF5PopfQuqxEkgqyi1yYIMTC9xcnC/r/TyqpVSWIJQWsQTMXNryZE3HycSB8pS0vRc02EEqyGSZMatVrdx/fGqGcFdmWrmAlAXUNAghoI9Kj3ImJ1D3wcTTzLeGP3aOhId1kTBuROiI2vc/lMY4zHSqNHUuZddGnVHlgSRteST8CDPtiJ8hmUKClUkfgb6o9IIsYImYt7e2Dej0m/a/wD9DqCiOiAqRN51RN7QTtGrYYZgul+WqU2GmiHdQphVJUqRtOo/MAGRhjU6JV0g1dbGLJC64gAciY7bybjG36JqqGqr6G/hgHkG8/Fzv9sR5l8wXptq1+WRMyDe8ariZsABNhg4YuSD9lrqCHpkCSEUmACPSJlyJJsBc8YHfKQC0UyQ2jZt/wCG68baSZM9sT5qutajpC1PNZhqUiApIJBYhSDEiIk3ERgWj1CqadTyzTmjUKwqMQb3KnV6YuYj8OLieQVOkrVZmalIAN2Zl7QS8Fe44jjEi9IWjWABMkAqpawkkFZi8d42xPmczU8tnfztGvTIAFiDBj0iAdpm5t2C9/E601gqz/8A2FAvubG32GLB7WLNZRlBimNpkVJv9U3Aj7A4R56t5yAeXUWbg6ZHIFxfa+2ENfrtepKIWZG3VVJt+U/8OC8pQIp2r1UGmSopG3f8Q25McY1qK8x066ACNRvcDmDuP1x6K/Tsv5aazakoWGdQPSukKCCJvyN59xFEo9Nplywra2A4WJtP1Cb4LzGUpghhKndfMaYva8WMdr4uktP7Mj+U2XVWpByjBAbSswwJE2tPMzOGmX6bTamUZagBUWBlQLWtG8Di1xPfzRTV1lEcqhNyKjAH3/U8YP6XUzrDRRqFYaNPmbmLkd1254HbElh8J5AOpzOoAs7qEtpjUdMCJG0SP9X37TpepytSoqhSjMrE3vB3m8xcHiDhYM1Wo0DQaiQRJVqZCkNqmdW8A3CqNucF5GrSzFVqdZqtMrT3epHvGoRqAiYjjbnEktXP0svXanWQswEBwNUArIUXtMQdt94E4rudzStmUrJSJRRpNMHSGA1MQYkT6h8gDFl6XlcsGYUyuYLn0rdjEAlzu0gCSbRbvhjkfKVnaEpKTqIYbODax25sOdoxUqW/iGrPpAVbACWNgI35OMxdH8OZaoS/o9XquBN798Zi7SrZbJ5umdKVoRYP0jQJg9t/9uNjKnXKiUz51IOGYorU2AM7CQdrczIE4Z0AkrNIFgTBk+oiR7TYbXE9owD1uuabJVFMjT9KtYXU6hbc3Bm207GA0BM5n9dKKuVq6jARdYYbcHuIJiMK2/aH8tnXTTV0UnW06SQk7wVXkjmMTN4rR7VaRVSR6l9X0tJM87CYja29mVLrKZpTSpIhsVZirAQ0+rbnYDvHbEkn+XnOtSqCnBjbUdyADxIsftgV+n0qFMebV1ECFCqDGoeoDsZkyf7yR1AV8tTHnuWi/EMANid9wORN98LqPimiSrtS0spsR6rEEGRfhsSSnIM1CqdNRRMqCt4F5b308AxttJxH0jo9F6b+czGos61IjSdyB6riDEj+e7PP+LtSB1GqD9Ok9t5t2Fv5Yhr9aoPlqhKuakQAAAArHUTvuTvv9ItgxI+lkU6gKUS1KtoALNpGpVJi+4OqRMTMbTiyU2iS1BNl+kyVBNp2uQYidxigDxG+gJTVKekggqxsBeADMbfFzhx0vxVVJiqUeRBgQSJ2ERFj2iw9sKPcmsTBdPUxCySCqgfxEgHftaMRZrqdN9IoPoLEBqmkAqsRAkTJ7D37YjTxHlakCqsSCLmQp2AA7ASZvvhhkOoZdtMGlVVCQpMKwAvcGxERBHvgqgPKJ5IInzKTMzCr3176jxeNhecQV6gA2ZVe7MFB9UgXv2AFv+mVfqNIJAGkgAXLEdv9rcHBA6rlqiQjBTcaYJmVggyB7g/zmMFStdSyKI1F3l6boVZnFwQYEAxaGJO5NvbBeUSh5ulRZqahdQuDTaVvP0mRa86R2OAPFnVqrslNVKMYEozAvsIMd9tvf4Xrn3BBdXNWR6lsAe1xuLf8GJLHkKujWjBVazCAxH1AqtpIMDkR+RxqvmXNVa1YMieph5ZAYMYQA6iLEEkwO28YTr1PNGNSAargi7GRaQPb/l8ay+fzHmEMpaDJnUoXncGAI7zhmKrKenUKlJqj1KtRhGlWeZgiY02NiRqgmSORGO8jlcjBNyEZTLsQUEA/UYO5Pq/ucVDLZ3MVGcUWELGqW94ldRLHvNvjA9YVIZvN1sGgy4tGzRvE7E4ktlHIZUhi1RvU+kM9Q3hR6jJ7jeLAC2JvDOXprRpABCxszAxrKkoTpPBE7W+2KRUotqbz6lUhNyAbcbEgm3PuMHUKxBRjUrBSCdVQlri8TzMR8YqouXUVBy9Ramk0yJEG3p9WlhEghhA/+ogmMV7K9AZWZpAQElYpltUC8egHcRtfY8HCLMrUqkNV/eCVfSxgGNxH6Ww3bxJULjy08oadIdm1QANVhpAncC/IPzSqmFLw/wCYpdpUgzpAE6bkQBp+LgDUSe+F56Or3Y1EJLkLpvpDQDsSJ22Bm3GHSI73WqzCRLkgEDSBp9EC1z884XHo6tULNWXVpWZqEmBzqm3f+nOKYuxGZ6WtSnTZF0hB6jtqsOZBMRvY32GFNbKVFQks0BA3p4ExckW2/wCTiWp1BURPKrVWIYEfUQwkAyHME3YiPb3wzydepmXikGamBFQOY1MYYTEWsRzvMYIgGTA9TEO2mJaDFt+P1+2Jc4zUvX5dyTpPaAWuY3t+eHOYprTA1+j1MX/eX3gQLm8z+mAPJUr+9dRpHqLMQsabaTAtJ5v6RuMU+i5bOM7FqihbXgjnkc3tePvhc/V6aBlQFnWYG9x3N/cxz8YLTNZMAstVbNwb7wAAeCPyPIwo6b05q6Gs7y5N0WAdhAuRpGmwtOECsnmwtSmVBFUqIO1uRcQAY2/lg/q/i2ksirRpVpnUNO+w522Nx2H2UdQ6CUphn9J1AaWuTO4HqE6ReeYOD834Tpo9It5jpr9aSF9ME2MgccHY2sMKVit1mszFlbQpJKosQo4UTeALTzjMehUcwqKEXK1CqiFkrMCwH1cC2Mwi6p1WpmFOkr6xyrQb7kEEbYjz+eqvAdTbvUNyYPcgb4zGYyXQ6gFCUq6IU2DKvrCibTKzB+Pvid8nT1octVIDyC8GRpILGD3mPz7xjMZhQPqLVK5VCxcKCFkAcm5GxJvf+u7DpuUWq70qoVKkQqBfQSBJkyTJ/IdztjMZgxBq/R1dWdUKgMQGVoBjexvAv74FPQxCgSLfhvJJtuR974zGYEmyXh4Gq1JgWZVVhECZFxN9iInE+a6IFBCqiQArWBJMSTJvJ9rfnjeMxagIyBTRoYGRIlbj9cY2aqKPLCeokQQ8WggCBYzv7RjWMxJ0vTq9ZmMKCEDAEjYm0dtvnE79DqUiFqzckAIQZjb6otfn8ucZjMKCdN1q4qvSWoFYaRqAvJAkc7YsT+KkVif2YqxjlBfmwnta5298ZjMSGDrtOsxCErUf0wxgSBaIpm0D9cQZrrtIMYWoQhA+v0grvItI9wCYJgHbGYzEdZ1GvSZVPlLKjiPa5JAMEcc7mDhfmM3l6n/sCqQNwvaw2FwO1vtjMZjNEB53qNOwXXUWLmSvEbEn2vPGwxBmKpUAQw1AEJ6YPee2+NYzDC4y/VWRSHVGW0B9Rj3BBsffBLV9ZmjTCzuXbUftb+v2xvGYQXitWOpRoAUxEcm9t+2Jnz1WnTClk07j0b/ff9MZjMKA0s2wNm09tM4KptmFQujuFJEnWRJvEgG8b4zGYgDFN2BZ3LAmILG53n3je/fEj0gY0BrCDJ5neJtv3xmMxJZl8NoFRqhuwWCvN4IM+xW+LblehoqKBTQN8D0yAZ+RA77bnGYzFiKMz0hqtBhSpU/W4DHUZLK28kCBYjvB98SZRq9bSfMFLy2enYa2kCJLNuTbgb+xxmMwpH+16fS71HZbFtbLMW+lSAPgYzGYzBW4/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27656" name="AutoShape 8" descr="data:image/jpeg;base64,/9j/4AAQSkZJRgABAQAAAQABAAD/2wCEAAkGBxQTEhUUEhQVFhUXGRobGBgYGCAgIBwgIRshGiAdISAiHygiICAlIR0iITIiJSkrLi4uHh8zODMsNygtLisBCgoKDg0OGhAQGywkHyQsLCwsLCwsLCwsLCwsLCwsLCwsLCwsLCwsLCwsLCwsLCwsLCwsLCwsLCwsLCwsLCwsLP/AABEIALcBEwMBIgACEQEDEQH/xAAbAAACAgMBAAAAAAAAAAAAAAAEBQMGAAECB//EADsQAAIBAgUCBQIDBgYDAQEBAAECEQMhAAQSMUEFUQYTImFxMoFCkaEUI1KxwdEHFmLh8PEVM3IkgkP/xAAXAQEBAQEAAAAAAAAAAAAAAAABAAID/8QAHhEBAQEAAgIDAQAAAAAAAAAAABEBEiECMUFRcWH/2gAMAwEAAhEDEQA/ACs71ExozIRmkMEMTfeLEkWuB/fGumU08sgJydIU2HMsBsZtqPEfGIq/UchVzQJmu4YEgH0RpI+ogAwYNjhtX6pRBJo1FUKT+6pJTgCLksxsTyYIibSZHHXbNyOK+VegNQGuLwXEreJ02tLb8du8VDxEToFWmSA0NBDLANyIuRY7e+AMj4rQgHz3rOTZFQfu1vDH0KCTabMbzI2IvVesFvRSosEYlngEGoSGJlewJLEnVePnDxgtWJ8rTKlwimWvpLarmdMpSgAEyATI5MHA9OtRUaqkJAO6tUvESYW/pF5+YwpyuVrOVFSowRgCdT2MWGwmSREyYIbGDP0qDSSpRZIn1GNokQI5kgxgp4o/E/V/T5dJvOpBhoqoykSTaWCgapuJBj3x30zpwqw9I1E9KgmFhis6WYMJOqASwA2mMCdKz1A1WRtFGmSHBgP9Qg3AJUWPpmIIO5GDT4uSjNNafmahphSVG0AgEkHbgCJN8OaN6H5bIZ2nOhaT0y7sASoMkyQG3EGRyMD1vD6u7FhRpav9YgabwJKusj1fJ9oxB03xf5oanWZKTNalUUatF9tM+rUbTqiwsbYV9RzSK4WrUy9RSwcMJDAC0DXKAXmI7jvhGG2V6dTynl1IStTqOQYOqosqYIIW94sBzHvh/QoUzQqlaLB3XVpqoASSImABBm0j2+MUir4r/drRp0qaKhUq6ElpUySSCAxMRxad8QUvFVcVF11GCkxcJGnkwB9/mMEJ7n/DrrSdstUqK2qdDTAJF2I23BFjyDGBundSqUV11KWakKQSuYAB5usDk8yb4tC1BmEpuo1EAMGX0ytx3a/G524vM1QIRNVIJ0qSziZOwBi574K1njnyr+X8Y1afpfLK6gH1NUGoqBMsQCSQLljHfBfgnrGW0ViyoFFUKhAsqlNSy0Twyye3G+AfEHhx0onyShChgZNyDt9wLTbHn1PLFZXzAh5Bb7xvffDnZ8p8Pb38W5NIGtfY2HtuY/XCbOf4iUqbkB0qKCfUpba/Gk+157/OPKmyYIjWszy3+1v64gaiykEC29xb+32mcactr0HrfjzY5ao8kHVKiFBnYlQ1jcbxb4wo8rM5iXarJqEnSWMbRdVteB8XxH4b8LftGli2lWIEqSdM21ESBAPE39ubPR8CrQamr1mYsSPQxGw1EyGLQR/p/vg3fpcftnTem1MvTlwDIM6G9RngSAJ9pPth/keoh2VPOhwLCpZr8WiLiJ2+d8CZPw46EVMu4qKL+om43ADQTM7fl889Q6jQdlfMCmHnSJRXvYWlSO3GMemuhuby7EKdQOl0JIgxDgbRaLG4PPEjGV3dWUM1OVaP/ZDGVvNoA2NzvAtivZjxbRUhVLaFjTKG14LKY9IuYiI4jDbK55q7eioRIMF9QgbDRIAnmZ73xoNPmMzBY5eoU1S/pQggQJUgktO+02sexvT88lRlXVoPZl7gEEqz677jTYEGeMJh4kphzTotTpBTA9IJJBKki4BBMn3N5viLPdWy1XSa9JGqgnRW1aTE2WJm1rXE8SMPRzdW/M53yywqOi3lSz6ZmAAZNzP6xbaeMuXZSQ61UJJCtEj2BWCCDb1D7jCrI5in5fm1koVWga2KLrMmB6iTN44A7cDAOep5XS1VEOXb1SabESQTAIW1yp3EbxyMVxqatWYdWUAq87SIididiQfnC+pTSzDXt6SRUIuQfw2i1owoyv7M8CTVfnUZYxz+G3ptg2l03Sy0xWqFrkKHaIM7LqJC2IuYw1jUVZSVDMxF2DyTqidMdxcAx898NvDGXpopDeksTEqPUGAI2Fxff/ho3i3K5lUXSAqyQsH1G8reTMDmwvsCcd5XqmaCp/8AnqQiiSIkKRupG4mLbwMOMa9NbpSGR6Qfv+l7A8i/2xVfEPh0FtVADVEMBMWm4BO21h/XGdOz+XzS+Zr0VFgmnrgzBmRyD8Axe2HYy+mGVNZAn1MZE23udvnb3wjHnOa6Nm9XpVCsCD6b2F73xmLl+1ZZbOaSsCZV/Lkex/ecbXvEYzCaQZ3w3QqD1RT29J0qdrXFiBe4OAch4ayQYMa9MzcAmQIkXIYqL2i8/piyUszRbU1XR5g0lVchgRwdQWDMRzxhfltDtVWllqShllvpENqMkajbt2jjtzzWzGt4c0wKRoBys6SCbdvrB3+xx1m+kq1NErX0sJERLf6SpkESRpk2URe+Bx1+koK1kpU6gX0hnLW4jQW2+9xHtjvJeItbVANJkekoGAuBIP4jtBY/li6Xel3UfDtFKgtNOobq5qlATtIJOw76ubWx3lvB5UnQ2XemJlRNiblVVQo77lTb82K5yqlPUUGgAfSrGAdzdbiLxq/ObnUOpKSpLlvgtY9tQkEcxH8sUamvN854Br1ajvSgA7A6hfaJ0xxE+2Bun/4eZqrJVqY02Ylpj2iOLfnj1Ov1nSt2AMkGXG/YwQ33G2KvkPFlDKV8wkroqPq9FRm0mAGVpEA6hqMfxRxJcomEjf4V1F0h8wskxC0ie/8AqE7cf1x2f8LKkjTXpHgi4IvuQTb9cWL/ADzQDByQ2nb1bSImIMH8iNvk2j48y9yNAm5YVUafaB7dz+WLtQo6b/hhQE+dVZjaPKaP1IM/p/TDvpXgDLUTINSrNhrIYAc2iJ9x/fCrqP8AiPoDeXoIAspBn8hIt3nC/If4j5iq+lcuurhixWB9l/riF7WbqaCiwpChTdYMFisKNtJDXH2BFjgLqOW81Anl2kMvlQdLghpuCsW+/wAXxH0vNVTUVauYpepWZ0VjKmRAgyNO4kR/XD2t0+obSCZG4M8xe088dr84xG+U9k9SlXOoOS528tvRZRcyoVWi8jTIiOJwGOlLrAARWi4ddSjiJBVt4Exh9UoVU1AqkC4NhFiZv+v/ACOqmRJnTpJK6bzabmR7QLg7jGs8Wd8yM+HSGUDyzOpY0lrcn6gQR3vuOcCZno37PJKKVBDSdf2gCbz3JH5YfqJIJY6UAIWSRBubnf6fbie+DKFfUYDyis2tSQQVJK7Hjkjn4GLjq5zXnVHxw1InRQDIBAJBncE2BIAJG1zzMzjef8TnMCjpEVFfUCmmZuBAm/FiIIO2LTX8NU6mYdHEAxASk1rBifM0wRcbERMH3r/UvASms1OmDpkBXqWGogmGsSpMQJsTF74cxndu066f4gFWmFq1qqVkMUwqaQJIGklSZkja0xbbBnU8nUZv31GnYA+YQxnf0khOJi9xB35S5XwpnqcwyyJBFaG/IkH7AE/HGMqt1fLINNQsJ/Cof7ekTx/uMG4s36Pcn0vLqP3vl6XvCyIYQbSBIjtgGtkWVIorUu0pqNQL76ALCd+QZtvOE1TxxmoC5nWJ3jRAI9mlgP8ArHNDx5mFmGWRewk/cT9uR7RjPHWrhn1TKsygV0QOo9K+YCWMEAwwBtYkidsKM10sVV0DXMqrKLkHcXAhj2+dxwr6l4wzDk+qsASCpDRBiPwgSPY29sZV68VoFldfOcgmEabE31H0gnt6h/S46uWLD0DJrToM2apVGVHKkOVcqZKwym0GQQbxYX4f1qWRWmAyugUASBUUEGWizAESTANrkWFseX/5szSX1C++4P3M33/XBdLxtnFQqXlSABImOZBuQfecbg5r5V6jlFRWXzKgH1LTchlBB9RBYqfsREneccZnpy66H7J5/qVqZmoEbSultOsKSSLbkjcSMVDp/jusdPmorwCNYVQ21p4PwbXNjifN+PqlRF82jTL02LU22C8WAFrEiZ554u2d2rLn85TycebTzLIXAY1HDx/FY7EDaCAd5xun4oybbIUGyR6N9w3qUbXgNsOIGFZ/xLV0itl6LTYiCQRzYz+RHe+EXiDrNHMIn7PlhTNp0iFIAPaATPOng4Qsj5TJqjVUVS4LMIZ2YekMBpBZdz+Ii8XWJDVK2SK+ZV8wugu7Gpf1EMCA52Mi+2PP+kZvM00KU0JVjJZSYg7ggSCIPPFja2GXQadZaRy9StUp0jEjUsLN4kzG2wj+eJL5l8mjKCa63/iorMbCd+OcZhTlchlwig5hCY3YAk+9gf5nGYoqrj5liGVcq4FySKjRcRZVCrPO14vJxH0KuxJFQxp+nWCCbRuR7Cb3mY3xeW6YEAI3HDH073FgIMe0YXdY6SrKDlyoJtIi24IgX32+198UxvNxHqydQrqSl9P0kCZG8GL3nfe2F2az1MCMrQh1kKyqEWD3X8RB2sBvc4b5XoJFMK2luTuJO+xnE46CybQF4k3Bv+Y5vcX3GL0Ypr5jNgGS5EcU1IE+y2/MYjy/7QZDecZ5AQfmDcb/AJ49HORgqC6k7CTuf4Zj45/rgoZAJJ0qDAJIAjn23thXp5vl+jZhiXWo6gSYYHWARMmABeCdzscFr4F1qGJOphIaQCJvtp37z7849AymUpCSILMujaBaTubHeIBEbWxJlM5TVBLKREagbT7kLESYPqgYD1HmjeD9EeqRN5uf7fe/GO06ChPppO0C5L2H2EWHf5+MejedRYt+9VpNiI52uBHPMHfAApBzNAimQY0NTKh+e0XHY8fbEeXwodXwiXYASh+dVr8GT/w4YdO8OtlnYaKtZnUbEDRuYgEb25na2LZTz6qXVnAq2Uosvvs0C4FrkgRzaCaz4i6s6uSqsrrI9IBDgnY9vuOcGrx67HdEyZpu7OFmpoUoCCV3sRBHO2qIPth31bqf7Mg1GFJCgn6RsBPt7GLx74876Z4r0ElqbyTOpCAJmL2ta1j9sFZ/xH5yVAEoghWXW4u6nYkbEgwfqJnfe5I5+Xldq/5XqNGqB+8ptrn0hoJkCfxXiSLAfpgSjkzTDDWyhTAYowa8EDVqAJAMfb8qPlPFNEX/AGdQ/l2dfSA97gbDiCNuZtgrOeJ8w9MCiwlGUkjT6jYxGptUbHjvhC7+WkKNQYglCdJF4Ivp/n7/AHMKZVUqj1FbFiD9LT6o2gQQDGKrkPF7lAtUKWXcOmkEzFm+kiDcNH97Lkc81b1URKgTp1gqLmSOfTsbj2tEuA1pHUTLUpBMFhcAi43BAJWIPb2xzVOltQ0aCQroZMkwu5YLFg225PtirU/HCalSqKQcHSWO3Y3/AA3HaD8YeI1MrU0VlUsp16H+k3MwRpubao7EThqdGolN9AOlhO4EJe1iCNt4IPvBtFV6yinyqifhDSJgWjsBIsJ7AE+wfhqnRqZZHLandFaqWLTJUmJb0yJiBt35w2fJ09PmhqQ+qWtBXvcW2G/6YzDSmrmBVJp1EGqCGGr8JWARO9jYwdvbCeh0XLUDOl3Ig6bEAb3Bgwdvn8sWHM5EF1FhcwRAtAiP4ZiDY/GADSWmr1aDB0RWlWkwYtHqXkxYEfGAhs+lI02HkhO0KAQNpsALflv3wD/lnQTrUwCR/q2BGmFIm9hz84d5rJvUcJVimACwamNGrbfVqg3G/Ykew+XoVKLF5ZQqhRUeCD8WHIUWAnbtNnS3tUs90mSxjWVg6IABuZWREzBFoxidBoVFDFwFaRAQgoQSCCSYNxE7G0ROLqU1eqqp+rUuqTMrYll4kmQN5Htjt3QOQwewUx6riCSAY/CLxPbbloUWl0PLugKag9iUZlHF1vHMkH43xDmfD1MDVLaRuuqPubbf29r3jNUBqUIutZuexmYBuSfgWP2x1n+mqYABLsfS7kKuoAtFoIsP4QbXxZqUPpgydOoymmWJAYAw2mJMLq/Xmw3x1mvDySWVHgtuAT7+kze5jbG/F+Qp0dDEMlZXExGhhuSpFxHYgffC5OrVaOkFgylB+IglT3vaw5Fxi2/B6WTpPQaZhT5oLba5VZMidhwN/cYb0PCNKRLUxIn1G5FhaSCbf033wv8AB9ZalHy9Z1UWnS5J1D1QpXcDTAB4IEcYl6nmcxl6pdVZ6VQkNSqSVkC4BBYx73iJjDdBh/kyiPxj/n/94zA565lzf9nzh2Fl7WtDRHvjMHJQd1Cl5kDOCiT+ClTJUGDEENodmmYG1gQDOG/R+n5eok0qFFGAjWAQLdwLhhaQ0Hk9sbygrw006YcXBkkgW4jfe1xtcziv9X6nTpsoqUXNeYVkXTrJ/kTtpmZm0QSqrRmM8iVIBCKsyCwBJ2Gkzbcn3xs1abjzVqekbtCkjYyTuLHnuZwirZvMBCgyopBtY9TrsQQSqqZ1XnZtsV7/ADNVpOxqUqTvsQVZSCT+HWpYb27iMR5L3raVCueZnkkSIIENHv8AnxiVKLFgxgE7i4m3Iv2n74rfS+t0Ki6HOhnDRSqF9QK3mbAW2IYTthhkc5R06ymoGxIJMSLb7SLG/faYxKu83mHp1KeskgE6hTKsSIPDaY9QgbkyRjvMZ9SxhdJaLVFKNxBMCQLjvjugyhyFqJ5bwQjSrAwfpI3BM2Pf2jBjKqgAak0i2rUIkgkQTG8AsD7SL4oN0jHUKwQIaAeeAjQY3BYQqgTufawuMd5TrgClHQ+aoEICJYX0gGL2tBMzx2e01Dg3ptpi6mDf4JiwF5/liF6GiQLBjBDer2k+qBE/red8SpFmOtimh1ZauGBPpNMNF9xC8E+5/niq5nOrmGp00ZWNQnWHWAnMWiSe3xi3dTLqr1qQR1AnyyXk9yo1bn5jni0GWq1Go6xQp0wCQCzQbGwINi24ufvfElGXLFGgr6YJh3CiB6bNtved9sF0+mEEWBN2H0kEfxfUIAO4Xe32tGUzSjQCtVFCwGCagSCZuBfaCBaRjG6UtRjopLJAiqAyDa3pk3YRvebWgYgrXT+mUGVzZ316Qw2+kMLLbbf3BxG3hlmMq7rzAaJ45PvN+MWfP5UgM1NvUVbVDi25A4IN+RMe2IMstSq5XQykGAQ0CDYySJ97dhYY0Ct/C5j11CYv6mPHcTEfpuMR5HpIDWZ9MGdJgRBB7gbkXxYs1TC0j5mqEZBVWdxJ0jWJ0zPe5jbgX9kRiFSjVSnqllJHwdIJPsbk2mLxjO6YU53olNGmmBpgD1H6mgmDAANv1wszHSwXBpFkkEkqunkEC8Tcdztiz9So1XQgVfMptZRUXWYke2oCQJJm/AgYr1HqFJToLO8QEQBRqabKxEECWg8+4wUwLkurZvKFqSsTB1aSzAT/ABKBETG+x98Sr4nqkKg1+WTpNLUzE6j6oOkBpBiGJPvi7VujURLVBDKNI16WG2q4AUH7Eb77DAlGvl0pFwoY6Z8sCSLERsF5mQP5YQq1PxG1KrGuolPXZyjMUUsD9LsYA/0mSO+GuTKmoWqTVQiVPlj1rAlgFEMQQQQYtHYglV6OTrlCzKuqdSO5U3iI9vqP2wdkel0KFJnoV6opCbq6sNypAlJBtusTH3xTFR48QI9AeQ06QdSsrLAFtQJG9wIBP1cRiLq3VqddArowVWXUKcXUqQdMgGQ0G0yB32rp8NL5Qq0nIkn0yZtP9Qe1pwsrUswFlzPC6lNwLCPVsP7zOJLjS6gtQMiZkyCJ8yl9IZtmBibn2mTe94aNXMEKUFFwGOkI5DMEf1aZIMMIOlWMSB7YSUhmUUXRmMydO1vYwRA7c4G6nnqophTSRVRtcgkMYna/p3N1xJb63UE1IayeXq1b/UdPpK3J9UG4Ixuv1enWVwGLqDBuCAQZ2Fy19pken3GPN+seJHanpdVqEiVcsWZSeVJk3Myux7AicPMh5uXp0/KryWlmpBAwB06zwW+oaTcWng4CPzfTcvVpNTdakKNVN6ZMxI4qEgHiASBxFsKc90SuKNMU6rZhUFqbr9IgA6ZYiJIssfV3viyp1xVfRVoujHc2KzpDCfUDuI73+MDV+vUFMqCjMogFQyGTBiPUBAE2ExtiSgipT2q09DpbUNQY3iLk6YGGtDMnSxp12YkgkEVFIO1ipgmJGrcyd8NfPy+YHpK06hgsjrECJiwPcEGeDa+Iq3h9ADUY+ZFx5ZsB2Pz3/wBsPQDP1mop0+fUMcoEI+xJBP5DGsO8nlMq9NG8nVKj1FGMmL3IJP541hnijyl4oOtTU0qhOkkyCpj6jE+m4t8k4Py/WgKjBzUJknTvEWgAxz2j47UZ8uUOm7pUYLOmymY9Q7cEgSP5WrpvSELUzWzQqinfQRpEmZZtUlm9zNuORkrB5wI1BpBEaYuPffCPxAgqNTVkaDK6mJWeIHtNzIgfzMzFSimqZCqRIAG8BgLX/LED50MoFIh2DK6qSbjmPSZsbe1zzi1YVV/BNAtpWpUmbhXBg340kduLdsbfwqaZU0K7oCYJcjVBuQCoXTz3kRgNM/UWrVJqJSVnLgEFjsF34EjtY2tbDd8xmWhkhlN2I54gT9uberfAgma6Jnw5CVRXQrfWV7XXS2r5FowqrdaqCUq0gVUyJEwYg3BUgX2HB98XLL5oiHZQFLaDNiCCBcH3tI774Ap56p5h1LpmDBcC3Yd/k/niurFNqeKaiMr0TTDL+FJUATsZKz2i/eecWnJ+MaNRZNWo1RVHpWlUIJtMSsWPcj+uAuo1RJapT0vtrgWuRYkGbADaQR+UGU6/l1UK42srFdJPvq5HH9MObq2GtLr+ZrkqqqFO9TSQYi/pJieLDY4nodM1Ix83MpBBPlsFYTbVYECQsbbDjgeh1/LsxVVUSY10xe9r3iJ3742esKKtSmvrdR6QLEyJsfw9/a/xiqwvodKrsjqajUkViFKKxFRYAlxqiSPfvh/0XMFafkJW81fpAYEGw9SfURItabfGFXSKtWqPLqAgFdTsHk3BIDEb7X/XB2byNA01FMKb04YEmxYJIIlbTPP0nBVprl+qMnpJRFDAaWZZCxJt9u9vffC7xHUpELWohDUQG66YnbSyzJUgxubHBWSq1APLqqG8v0eYH1aotqIgRwZBIudoGIuoMvlVDUE0Y9Q2Ki5LBhcEW2g+mZmI0HORJrQ7+RTBBBCqCwMld49M72IJttjWbii609TeuSs3K2iQpAkTyT9Qm8nFd6z1enTj9l1kagNUlhEXA1kzjjI55CHYuI8wQHYTGgDQZ4HqtcSPfAT/AD2RBQOWIe4ZqZILRuSZgzEkfOKjnuhjzZ0iSw0Etp5jmdjc97RvizpmFMhSsxMoYWdRHEiYgxOChm9DhGZahZLlhY7EQRYiMXoKd1Po9ZzFSszAD0/vARYT9J9rT/bC/N+GqyL6CGGzwYO8R8fOLB1DxFRFYKZAkggJuOQDqmDwb7Ltg3I5vLViWV6cBZqSQpX3YNB3tyO2NQKXR6LWcqCrjsbffneB/wB4aZHJeUKi1HqqQ4IhVMraDf3MHTfb2xdavSRYqAhkEQwXk7EXt7bjEXWemUhQZ2e1Jlcl91CsGvHqkj0Bt7jeTNEHyVRKI106j1WFNipNgGuR9QUgfFu+HFKvRZtJSnJ+oSjSADfexHNudr4886Z43WnWZjQBpn6C1yokyNuZibx8WxZh4lSoimmaAUH0rKRPsJ1Kd7Afpg9E7GUpuWUUw54IAsbzvEiCDaRbAVTyEYlaQDxBVqcAbEhtoJvb/bAGWrsW10RTW8lkLCLexGoDcTIufeRs61Ni5r1Sz2EaJYsB/FoGqREQyxYSNsFpjnqOcWjCsP3TkFlSmSCQRvAMz2GmdPc41U6nkizFEEHSwG2n8LQjRcgiOJHEY3kHp1aQAZVpMSBcrUDblZggEG/4uN98Sf8AjaUMalSW9UOoSLR6Yva/JMflEgeR6nQ9VNxZBrTXAOq87DTOwm0iJwFk8v5qsirFj6tS+oMRY33EzYxA7nBlXw9RfSfO9ZJjUGVYN9O/6iY7bYDylT9na4qumwurqQTLKIbY2/CfiMGlpZo1DSGY2IgkLpE++qAAeNtt8B5HrROYFFNLLUPrkaQSZEbCIncRub84I68ozNRmoUq9NguliAFDRbYkGY4Am2E3QunV6FT9ogKE2JIKkmQUa+/6YsWvT0yGXQBENMKAAA1MyBH/ADv8nGYVZDqT+WuunR1Rf91UP2kLBjbG8a6ZpFnOqyGFRQ0GzIbRNp7kd8BUup1RAy9RdTAAq14E7EtvPtfeMMKnS7sGYOixITvNvmb7HCzMdHc1VSmBpJsxtBgNG/aDJxnNMNHqViKZrKrQIKlFameSRDB5+0iSZw+6T4qphtDgK8QuuGgnj0qp4E/H51nPdErKg82odYaPdeR6o1Nf/acLuoa6Yg1nYMQdWu17Xt8Ybii2dSyKlT5jUy5v6agKXJiJEmDE9/acVvJ+KGyjMqDzaZIMN6SDzFjPa/8AthPQqtBAqhlB+hmN/jscTZ1g9OBUaN4eLkT3II7SffEl26Z14Ziki6FClgGDtA/iJBO+nQbCZYRF5G8r0ZMxmf3T1EVAtQsBG5grESCfVsODMcheFK1Coi0PLTWHbsDfbSTM2EcbC+2Dajvlc06UmDNUph9BmVbkArFubjkzgpG5jpD0KpKF6utSo1kTM7AekBbX+Qe5wi6l1IKh10Sz0wCbjQRZXkwINiIxZMt4tWo6rpcVQplQJAJIJ3IIsCYv9P2wv63m0OXzc06gDm5ZRayoAL3FrWEfrh7ZRdH8PGrTYLmNJDB6foAF0L27EMSDcj27m5fw3VpltRRywUExMALcXFxfvadrYSZDrlTL06VNsxQZEULqRpIA2Bg37bcYLyXjZWrn94ugwDqBAm41bXJsCdQBjnBDTfpnh1FLmo7srECGPpggNcbn1SpUmItBnDLMdFXXpDNTpsPUigQTvYHaf7971rP+M0hlaq2rVcIsSBtcxBEDm9+MKR47ex1MfT/EJFzwABq2vv8AOGCvQsnVSQpUqbg2EGxI4i47YzORV1U5UINOsmSSJugEQp2vqm9hcRQ8t4+Y0iHSI+kyZsN7+mR2jeMNPCHiahoFKpdtRAdoNmYudR49TEz8YUs2Z6bRIOmmhUn8IESBE9vfFRr5Cma66CpJk8gKYOxFpvOn29sXD/zGVDhTUpRBAhgRJ7/98nEFCvQVXpqPMRmaVP0iwjiLkyBxiCtZXIVKc+WUnT6mIBIJsCN4ueI/XBByiUqb1W9booZlBnUZj8/bck/m66t0jLZkD9yCqyRpBF+QSCIMQbzMWxUer+GGZHqUCaC0k1ii4Y6mS9ibybEA6pMdrEOaaU+s1HUo9BQCAdJW41SL6jHBvHGEec6Gutg1NJA1aVIUxf8AhGn741S8Qs3/APt+8Aga0gsdo+mbbbnTJ4GCa/XiDJUAwEYgiSsSPYX998XH+mlQ6R6dYNUD+AuNJHaRv+XbElOlqRirOqBYgNqt9WnvxP2wf0rrCBBls4j6VIOqG+kg3NtxAg2BE3OAK3TvMquuULaC0FlLaIueYJtNv+yTVcQL0ym1vRpYwGbVuLmDO5+8fliP/LwZoYpEbg3iY+kiT+YnFgp9FruqkVqdVdIUhwfSCYJAkwRBMSIiOMAVKT03NMgu9JxexmVlQF59I/XDNAfo/hxN6eYenUU7lAFUnuSbSL8847yyNl809JiWXSpYFQdZb1SpVe2zRwe2GppZpkA8tArsAA+mYEiWINxcgHf6cD1TVSqGJA15QAqF+lhOkLeZBqEBp3mY4v1IqPWKeg6wKUvBUCRP8XwATJAGGGWai7ajmFCxaHAIJsOAJjf553wiyGUpO603QelNVR7SXYh9M8CDHyO25dPwujaHp16ZBAkagCBO5vM21bcxxGCYboyhnFDHRUQgQ12HNgNrm+xuMazOaUTqs67aGH8VtRHOkRzcjAOYyXl1gr+UdaHSdQ020yZHF++8xxOlyx9Si7TABt9JBYT/ABEEtNhtY4el2cZbrZJfQwQxCqNyYF9tjtEX474yhmatFVPlCqbahUbSt5LMB+L1XE7X2whzOWWrUC09YIMFW3n9QO3bbiTi19P/AHaAVCWadLEgWJMbLNthuf6Yc3KNsBVPFman/wBK/kv9WnGY3mMrT1HV9XNo/qMZjfHB2Ur48o0qjEUToYqQNohQNgY3H8p9u85/iFSEmhTBPssbbbgTbCJ/DGloOkdiCxWexaIB+e4tjf8A4mrV9awQCBIkngDicc7jU0V1HxhWzKgCjAIIB5vbttt3vhOmWI1FkfSdo2JkQDBt+vxi29P8P1B6CAFI1EyRAgMZhSQfa/I7HDil4ZgIoIqghr6dJtFyfpIiwgD6ib8F+lHn7oyydK/kNwBzJ2298A1mYgkzpMA23j4n9Meg9Q8OhSpIFGkVJJk6rHgRF5Fuw42xC+QoIAnkGoukAsgDk3Jn0kkbbnixPGKmKBTzOg6lLSCNJiDIiDZrHHLZxyZ1PchvqMSDI5mx/wCbY9L6l0DKtTqlKRo1EQEekqY0z9JjcgrPscKcr4SqVFIFWmRYqBu1r8yPyw8hFNXNtOrU+vhgSDb3mfvM4nXqGarqKTVKlVAZ0sxImZud/iTbFxoeFvLR/NQkgSSQBFuLyRbcfOIl6TUpOtMCKRAl7emfwzNzERHwb4uSiqUaFQCPKE+4k/bsP03xEMi6/UQAexn42OLv1jpNOmhK6nsfUp2gTJ3Btx7DE2W8PUa9OkaDFfWNYe51aSb8xKkD8/lCvZTw6Cv1G4B3E/yn9ccf5fpqylqljE8b7QB32+Tiw5no70yi1CWDDUygm4AIN09VmMCODvE4e9M6DSZAwRCIgAqSw2AUg7e23O04EpVXoKiVos7WltLTvsI4+9zhDn8rUWQdQMxBEe+PSqOWn6VOlDVXUxAsGhRvaANMEDneL6zHRGcujoFO9iNUEsCAYAkx+owp5Yob+IjTwWj8gcMuk+Ksxl1CIwCgzBUHmf8AhOLnmvD6UqbkUTEAHU9wZZYF7k2A9wYnAmQ/w8NQFvMUDgLdoib3gH7YqAmX8YVRLanM3IlSGPupAgf/ACbYn/z7VBLaQQwIIiDcEfVe/wDbB+a8K5GnVFJvNgiQ6tqIMxB9Mfp+L74af5NylKgfMuTuWadNgbbbah/vg3TmKr4Wqvm827GjTYCkxZTuxkDc3kgkSvAEzi1ZrIpSSpVCKq+WdIIBKkCZvB1RIH/yPbFYzGVXLZmnVy8IVECNiDNzf1SN54jAXW+t5jzGJfzDJBJSACQDPpAB2jB7K5dQr5Z6SefUWo9MKQQSdoJkTIB0wZsJ4tjXSOpZal5dMjRVB5aV1GQ0MDEGTzM/Ax5xkcnXrmxW8m8AW3PMRNycSJkqiEEOnpMDss/9/rhC6dP6nSQVlqD90aztTG40673Hve3G4tOFfUs4RmxWy7spY020NMnTeCNmsLb/ANcI69SrGkPqHOhYA4B2F7e+D+ls+mGFKFB9TiGFpkmRfgC/GFLOnXUenQFNgHDBKkkQwj6jIlfUdVtoPaMLev02/bNKMtRqSqCqqSNTtAQw1yYi0WG14xWmFw2plLC0MI9hvcCIvgTKqVLaXamRIsYkdpEbxtgS3Vuq06rAClqQUlpsVk3E3GxgBo3v9gMRZ2klTXTpUCHCLBIgC/qJkkxG25uTtir5Om/mBEqaTeCCYn4tJ/2ww/aq6KfUsgn1d9tja1ucBS5TMeRmAtanrpAqxCtNiVLQRckwLd+18XyvXGboIcvTNqkldUQARIkCDIMCIvB4jHm9XO1HAUhZEgtqMm87bWnDDI1XQagAGIiVkTHuN/vMG84UtnTq7Bwj001X8wBV1rIuSqnSwNuLTfBmf6wFWVYM5YGGgCwgSCYP4d+xxTS5qnWBpeSe29yBpAAnae04ny3S08sLUNIMTDMGa0y2jVAtEDmO2ECGyxqHXUrEM24DQB7Adv54zAf7FmPw5hdPHqB/pjME01d2RVV9INRNTNoKi3JWDsQbwR3+cRJmSVVxlzoSS0HT6hGk8E2n8xbFDodbzbMxlzqPqtAMDYi+3yOMG5jr9UlPNYqsLaBBHtpBMkfr8Woqvj9WRiBBHqW8wLgkCRzMiNj+WJsjmwaiiG0iQC3vBE/Mj32nfFH6l4kNWk2inpmAWE8C7GAL32/3wmruWVRPoJu2kgGO5mQY5NydrQcQeg+IutKlVCDrpudJCG+r6ZH598TZfqLXC0dYU6SFIFjBNjuQImd7Y88o5QaSyuQoBItHsZkCY2O43wwp1W8tUp1XGkbAkQJmLMfn+04oqfdV6rCVUL0wrgKgUqDJOkgibFDubGF2xtOoV2cozJqJHlvqXTabgiWMj447YrtOsaesruwKtIDTBm/yRP5zvfbZMtpqPKt2SFtJXcGeb7XmYwpaKudqqQCr+guHA+k9xJ/DyDBMEYXVuqqiMtRTEKpgWIt6gTAABG384wvy+U0h5dom+lmIGwIknU0cE78zhXUy+mp6w1ReFm/JsZIEi/58TjO4af53qzFNFNUIAmCe5P27i08zGE2R8R1abqhpFkSdOkSfqmWmQdyPv7ziGtmf3hAdgswoCqp221XI7QT2vjl3KAvTd1bbVrJMzzv2wg1y/W6iZgVWo1kpkGBqAMGC0KxJiYPG574ZZXxdULgJRZwIOotHG4EAX9Nj7/OKdks3V1SWZrRxdZ2sO/fDzLZ2ipUsIDCFY2t/wx97SMX4jdOu1DISiqq+okF5gkkmYW0yN5+nfEGR6l5lQee9alpG4eAAJ5Kxe94n9ccVeoUH9CkyYMKCPeJ7c745zKsKZtpvpJIkj0yRAm8CZ4GKI2JoGNNYI4qRr8yWbUCA1zB07meJG5wNmcy61CTW1kjTqQso33OmARH5X+SlTPaSIQCxksDIOx+NzMdsZ1bO6lJaWYpbRMcgybEDe3zM8UxD6PVqgGoldLIAON7yoFwSIut/ewOOalerUUs1TTGq2mSJggMPqgQPe/zNUyGcJK+VYrMMQDcg/TtBv+uGtbLMQS1Riw3Gk7xEXG8RfbaO+K4hQKVQA4CkyVqlmVBGxC3JJOwkT9wMBtl+C8zpk6ZFxO17cbi57DAeTqOGFJaj3IgCNQP+q9gN7g4tdTobaYqVYg6fcyQBEEWM8bYvaVvK1EYQrMjwQzwSNRG8QLGIi+4PGJ6KIEGtlVgFJLC5IYQFO02Im45xY+k+HE/eCoxqMSIqKv4SojcxHYxNjfbCTxf05UXTTBLNDXIkb7+0gx7fNpIl6khcqqks5EIFJabyAR7bkAjbtjujnqZIlWBm2lZ4iQACOJkDci+OOkf/AJyhrB6eYhgdS2KmT2tYQGWbzwcG5sNVq+Zq00yQQEE/aY4HsecG+RhbV6MlWWRjN207dzGkgFSe3JOIs/0oKCNSNCQpUSQwi3xcz/K2LHksogE65aSjFfSSobUu+8mAIiASRBxLmskrsabarEmWYncwYH8U6eeTOEKVV6eoTVOoxKxwRJANhtvgmpkdKg7ldKRUa6mJt33FzG/GLG/hxWXyzUqS3qstjwAYvExuRt2kYRdQ6bWRmUjVfgr6wIOrQL/hE23U3thQLMVS4A0rYXkQf7c2/pifKZIxZAdOwkDeeRcm20HDCv0fMlQyowJHqkgGCPiY9uPtjmrlK9ICAIIBvBF5MCZnvA/LASvOzIkFNp49zYEk3O4wr6n1CowVbxMi5PaIn43jFvq5BHgMI1aRxY7cgEMSSI9x74UZnoi7K9jqjn3A9r73wxUw6bRc0kNRFLESSSwJ7SAd4jGYXOjLbW1o+pNRiLXBg2xrBxFWuNAEvydMsJMX5J/5bnFfzqeY2kqFVQOIm31WBt8dz3w0qdUQJ6ih3ACuWaNz9Mx3xBT67lyPocabSDYWi8ET7ED/AH1qT9GyqaSGUb6QdiTz2HAHf5thbnuhvTYEsWRjBadRHMH4n+fxjeXpnXepqQPaGGxuCJtJmDYGR74bVs9SZGRmqFo/ASCsXDGWUe07GPbGaYB/y4hH/uMnjQxkAWPc2/L7Y7pZFaahQZvYkGJ2INrRa0ztzg/J5kVJGlqjG4aBAtBJ0nk29IFzxvhjn8urqaZWPgEAAz3AkSP+DCCQdPLFWEllMyLjTvEA2iYgHAFfpLn1IpInYXk+1zffft2AwxSgwDClXqMQ1lpmDvfVDReDtGFvU6tWlqAaronZtRBAtBhjcEGxOJDKtHTSFjKkjUFVjEm38Q4FxaIx1TIeStQMREhmiJ9JCwApMAWgxqwsyz1CIqGmgaCSTB+JVS23xuBiRVpLTmmuuoGaIaZBurEao23G+M0wU/TbuSgKySJYiIuZMEzG+2ErdOUMhj93qGpFMMI4XUb/ADF44wzpZplBWorgmwkggEydoAt8nGftQ8kg1Czk6jC6YIiDA1GAOAVmNsVxQu8pQRC1FJHpYgkMQL8T+XGCsxmZCt5dZyADDqdOoCLxZgP584KynVGIYs5JEEKyQC06hpMQJN7r2k84JPUQyqxRbj1BiAQd+RBIM88zfDcEJdCMoMsrCG0ERMzOkGSdp7YeaFMhXQlroOLek6TEyN7QZPMnA9euKhEyu+8Db8xEfoOcKlSpTrgBlW8lXkQdpFrTAuN7YCt1XprFWfTLwLAn7CTAtbji/GIq6U9CxTZSbCWuYAtMi07d/URzgOrmK6gtTfUB9ShYKgWuogke9/thU3iAsZqMBJOq0gyNoi20SJ/phojjyHy9TUBIEjTHPNvvNsMsj1kCmV0kE3LBTAJM7z2UARFv1kR9aly4Gm2ofwmAOLztzHbGIQJGlQJ1Ai5YREkGJ4gmPSLEzGDDvQX9mq06rNRphyxkExqEGRBDQBYfVv8Anjup13OgHzaashmQyyLjSZvb7jgH5KXMshqShZGKlSgEEwLWeNl3nj74XdUz0WCsQL8m5nebrzccTjQAZjNVkaU8xJAgeYSVtab6hyRIG/vg7wi7NmanmDVUWmWXUJJYEATN4gntxjfT+oKfTKrebk2vBnkmO+972x2Kwd1h7n6YUmJsZkmDc7W/M4E9AWoC9OqUYEBgVi8kRMGDFjxF+IMBVckpo1Upujq6uAhAVkMSIuNiR8CI7YptTL16mmKru1wNRItER7W5/nfAmaFTL0m+obywcnf7ARxM8YoacdLYWZ6hSdmAaCPcQF5Bkd97nDPqNZUQAVCS2nSdQghhfYfTYWvuYJM4qB8SU1NPTSIAphGDwZgzIjbjtMAHbE2U6zSuzZZ2JgrP0wP4S3eOJmDO2Diqe9TqVw50aFUi7hpNpne3e253vhXTfOLVDuZDCFDAgQDMiEI4/wCoxPkeoNVkmlpVjphfwmfVAF35FwPythl1DMeUq1RLCCEDQASdMsw218xfFNVxqv4iqQR5JAUGSKiyGAgwCRN+dR224whzvWarAfu1AIIOq8329J/kcOqWcy1WhFWowaXN01Mx7i/E7KRsZjbAWWy1KqAW0qqN+8ULcARBBVTJi/35vimq4ENPNnSwWU3T0xt3Lkk8DG+n9GzdcswqosGPUAxv32/O+4xZ8zW1MqUmpqunSQAL3MbX2FhO0k4WLX8yt5GtBpg6gtzE3F4sL37c43AonVMw1Cq1Kuz+YsBtJBGwIi20EYzDrIdOqOgerS1O0lmcDUZJMtJmTvjMQuCcrlAxZDTXTE+qI7Agjf8APEGb6ChYem+x0lt795jb3xJ/5GrVJ8qnTZKYkuUIYzvZWAnabe/bBj53MPonLKbWiqQZB0hiSsCSPpjj3jGeP9aqv1Mtmcs2lGZSQTFjYW5EGPifjE2Uy9eq4NRSwPtETvsvMRA/6d1MwzZmlUqaEpkFQLEmYJuVB4gQfbm7pKQlvKqMt4Yg73MDeJmNgN+5xTRVRB8n1r5lGpaykGRN5kkXj+EwYwwz+crVaemp5gpm06wC5J5AWD8COMNwVFSor11dgPUHAJAIKi+3zzt3wLUrUDQ8s1KOpSTpDaZKtIUsDNxadxI34ZqoPJ9LzFFVfU4QeoMVH5WbUQZ5/wCuOsVazIdStIMmBAvYXk7+0T7k4b5Lr9CkoRi1TWoFkP2JsJHEyTbnAec6ghq09NSlUFX0urW0AHVNxIIM77HkSMENQ/8AiK1NUFV9Kk6dWgwuqy32+5Ai2CH8OKp1MgGkgliR6gQSbQTY/iBvFsR5/qOYrF6eX8vSA2vQyMoGqASxAgyDYExAsLSHm6udUoGZyxMAAiDI1D6Sv0gfpfFxwUdlVVGbUjMhiCwLabrEKDIsR+H+eHFPp9EH/wBSspA3VhBi7X/DcARyNr3qq5LNsfV6QwMyRcxYRp5B2A43wTUXOIZNUsWTaz+nkfqD7/bFxxUW1KnUqGnRRQ6qGjXa5juIgAfM/cjZnLtTpCo9IkW9Sv3FiRERPaP5YDpZzM1TCpI1AHSij1BZgwI/DO1gB84LzWaqVAwrsQtMgVBTBlgF1RI9MbG/eewxccVF5PopfQuqxEkgqyi1yYIMTC9xcnC/r/TyqpVSWIJQWsQTMXNryZE3HycSB8pS0vRc02EEqyGSZMatVrdx/fGqGcFdmWrmAlAXUNAghoI9Kj3ImJ1D3wcTTzLeGP3aOhId1kTBuROiI2vc/lMY4zHSqNHUuZddGnVHlgSRteST8CDPtiJ8hmUKClUkfgb6o9IIsYImYt7e2Dej0m/a/wD9DqCiOiAqRN51RN7QTtGrYYZgul+WqU2GmiHdQphVJUqRtOo/MAGRhjU6JV0g1dbGLJC64gAciY7bybjG36JqqGqr6G/hgHkG8/Fzv9sR5l8wXptq1+WRMyDe8ariZsABNhg4YuSD9lrqCHpkCSEUmACPSJlyJJsBc8YHfKQC0UyQ2jZt/wCG68baSZM9sT5qutajpC1PNZhqUiApIJBYhSDEiIk3ERgWj1CqadTyzTmjUKwqMQb3KnV6YuYj8OLieQVOkrVZmalIAN2Zl7QS8Fe44jjEi9IWjWABMkAqpawkkFZi8d42xPmczU8tnfztGvTIAFiDBj0iAdpm5t2C9/E601gqz/8A2FAvubG32GLB7WLNZRlBimNpkVJv9U3Aj7A4R56t5yAeXUWbg6ZHIFxfa+2ENfrtepKIWZG3VVJt+U/8OC8pQIp2r1UGmSopG3f8Q25McY1qK8x066ACNRvcDmDuP1x6K/Tsv5aazakoWGdQPSukKCCJvyN59xFEo9Nplywra2A4WJtP1Cb4LzGUpghhKndfMaYva8WMdr4uktP7Mj+U2XVWpByjBAbSswwJE2tPMzOGmX6bTamUZagBUWBlQLWtG8Di1xPfzRTV1lEcqhNyKjAH3/U8YP6XUzrDRRqFYaNPmbmLkd1254HbElh8J5AOpzOoAs7qEtpjUdMCJG0SP9X37TpepytSoqhSjMrE3vB3m8xcHiDhYM1Wo0DQaiQRJVqZCkNqmdW8A3CqNucF5GrSzFVqdZqtMrT3epHvGoRqAiYjjbnEktXP0svXanWQswEBwNUArIUXtMQdt94E4rudzStmUrJSJRRpNMHSGA1MQYkT6h8gDFl6XlcsGYUyuYLn0rdjEAlzu0gCSbRbvhjkfKVnaEpKTqIYbODax25sOdoxUqW/iGrPpAVbACWNgI35OMxdH8OZaoS/o9XquBN798Zi7SrZbJ5umdKVoRYP0jQJg9t/9uNjKnXKiUz51IOGYorU2AM7CQdrczIE4Z0AkrNIFgTBk+oiR7TYbXE9owD1uuabJVFMjT9KtYXU6hbc3Bm207GA0BM5n9dKKuVq6jARdYYbcHuIJiMK2/aH8tnXTTV0UnW06SQk7wVXkjmMTN4rR7VaRVSR6l9X0tJM87CYja29mVLrKZpTSpIhsVZirAQ0+rbnYDvHbEkn+XnOtSqCnBjbUdyADxIsftgV+n0qFMebV1ECFCqDGoeoDsZkyf7yR1AV8tTHnuWi/EMANid9wORN98LqPimiSrtS0spsR6rEEGRfhsSSnIM1CqdNRRMqCt4F5b308AxttJxH0jo9F6b+czGos61IjSdyB6riDEj+e7PP+LtSB1GqD9Ok9t5t2Fv5Yhr9aoPlqhKuakQAAAArHUTvuTvv9ItgxI+lkU6gKUS1KtoALNpGpVJi+4OqRMTMbTiyU2iS1BNl+kyVBNp2uQYidxigDxG+gJTVKekggqxsBeADMbfFzhx0vxVVJiqUeRBgQSJ2ERFj2iw9sKPcmsTBdPUxCySCqgfxEgHftaMRZrqdN9IoPoLEBqmkAqsRAkTJ7D37YjTxHlakCqsSCLmQp2AA7ASZvvhhkOoZdtMGlVVCQpMKwAvcGxERBHvgqgPKJ5IInzKTMzCr3176jxeNhecQV6gA2ZVe7MFB9UgXv2AFv+mVfqNIJAGkgAXLEdv9rcHBA6rlqiQjBTcaYJmVggyB7g/zmMFStdSyKI1F3l6boVZnFwQYEAxaGJO5NvbBeUSh5ulRZqahdQuDTaVvP0mRa86R2OAPFnVqrslNVKMYEozAvsIMd9tvf4Xrn3BBdXNWR6lsAe1xuLf8GJLHkKujWjBVazCAxH1AqtpIMDkR+RxqvmXNVa1YMieph5ZAYMYQA6iLEEkwO28YTr1PNGNSAargi7GRaQPb/l8ay+fzHmEMpaDJnUoXncGAI7zhmKrKenUKlJqj1KtRhGlWeZgiY02NiRqgmSORGO8jlcjBNyEZTLsQUEA/UYO5Pq/ucVDLZ3MVGcUWELGqW94ldRLHvNvjA9YVIZvN1sGgy4tGzRvE7E4ktlHIZUhi1RvU+kM9Q3hR6jJ7jeLAC2JvDOXprRpABCxszAxrKkoTpPBE7W+2KRUotqbz6lUhNyAbcbEgm3PuMHUKxBRjUrBSCdVQlri8TzMR8YqouXUVBy9Ramk0yJEG3p9WlhEghhA/+ogmMV7K9AZWZpAQElYpltUC8egHcRtfY8HCLMrUqkNV/eCVfSxgGNxH6Ww3bxJULjy08oadIdm1QANVhpAncC/IPzSqmFLw/wCYpdpUgzpAE6bkQBp+LgDUSe+F56Or3Y1EJLkLpvpDQDsSJ22Bm3GHSI73WqzCRLkgEDSBp9EC1z884XHo6tULNWXVpWZqEmBzqm3f+nOKYuxGZ6WtSnTZF0hB6jtqsOZBMRvY32GFNbKVFQks0BA3p4ExckW2/wCTiWp1BURPKrVWIYEfUQwkAyHME3YiPb3wzydepmXikGamBFQOY1MYYTEWsRzvMYIgGTA9TEO2mJaDFt+P1+2Jc4zUvX5dyTpPaAWuY3t+eHOYprTA1+j1MX/eX3gQLm8z+mAPJUr+9dRpHqLMQsabaTAtJ5v6RuMU+i5bOM7FqihbXgjnkc3tePvhc/V6aBlQFnWYG9x3N/cxz8YLTNZMAstVbNwb7wAAeCPyPIwo6b05q6Gs7y5N0WAdhAuRpGmwtOECsnmwtSmVBFUqIO1uRcQAY2/lg/q/i2ksirRpVpnUNO+w522Nx2H2UdQ6CUphn9J1AaWuTO4HqE6ReeYOD834Tpo9It5jpr9aSF9ME2MgccHY2sMKVit1mszFlbQpJKosQo4UTeALTzjMehUcwqKEXK1CqiFkrMCwH1cC2Mwi6p1WpmFOkr6xyrQb7kEEbYjz+eqvAdTbvUNyYPcgb4zGYyXQ6gFCUq6IU2DKvrCibTKzB+Pvid8nT1octVIDyC8GRpILGD3mPz7xjMZhQPqLVK5VCxcKCFkAcm5GxJvf+u7DpuUWq70qoVKkQqBfQSBJkyTJ/IdztjMZgxBq/R1dWdUKgMQGVoBjexvAv74FPQxCgSLfhvJJtuR974zGYEmyXh4Gq1JgWZVVhECZFxN9iInE+a6IFBCqiQArWBJMSTJvJ9rfnjeMxagIyBTRoYGRIlbj9cY2aqKPLCeokQQ8WggCBYzv7RjWMxJ0vTq9ZmMKCEDAEjYm0dtvnE79DqUiFqzckAIQZjb6otfn8ucZjMKCdN1q4qvSWoFYaRqAvJAkc7YsT+KkVif2YqxjlBfmwnta5298ZjMSGDrtOsxCErUf0wxgSBaIpm0D9cQZrrtIMYWoQhA+v0grvItI9wCYJgHbGYzEdZ1GvSZVPlLKjiPa5JAMEcc7mDhfmM3l6n/sCqQNwvaw2FwO1vtjMZjNEB53qNOwXXUWLmSvEbEn2vPGwxBmKpUAQw1AEJ6YPee2+NYzDC4y/VWRSHVGW0B9Rj3BBsffBLV9ZmjTCzuXbUftb+v2xvGYQXitWOpRoAUxEcm9t+2Jnz1WnTClk07j0b/ff9MZjMKA0s2wNm09tM4KptmFQujuFJEnWRJvEgG8b4zGYgDFN2BZ3LAmILG53n3je/fEj0gY0BrCDJ5neJtv3xmMxJZl8NoFRqhuwWCvN4IM+xW+LblehoqKBTQN8D0yAZ+RA77bnGYzFiKMz0hqtBhSpU/W4DHUZLK28kCBYjvB98SZRq9bSfMFLy2enYa2kCJLNuTbgb+xxmMwpH+16fS71HZbFtbLMW+lSAPgYzGYzBW4/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9" name="Rectangle 8"/>
          <p:cNvSpPr/>
          <p:nvPr/>
        </p:nvSpPr>
        <p:spPr>
          <a:xfrm>
            <a:off x="500034" y="1643050"/>
            <a:ext cx="8215370" cy="3539430"/>
          </a:xfrm>
          <a:prstGeom prst="rect">
            <a:avLst/>
          </a:prstGeom>
        </p:spPr>
        <p:txBody>
          <a:bodyPr wrap="square">
            <a:spAutoFit/>
          </a:bodyPr>
          <a:lstStyle/>
          <a:p>
            <a:r>
              <a:rPr lang="id-ID" sz="3200" b="1" dirty="0"/>
              <a:t>Gelap </a:t>
            </a:r>
            <a:r>
              <a:rPr lang="id-ID" sz="3200" b="1" dirty="0" smtClean="0"/>
              <a:t>Terang</a:t>
            </a:r>
          </a:p>
          <a:p>
            <a:r>
              <a:rPr lang="id-ID" sz="3200" dirty="0" smtClean="0"/>
              <a:t/>
            </a:r>
            <a:br>
              <a:rPr lang="id-ID" sz="3200" dirty="0" smtClean="0"/>
            </a:br>
            <a:r>
              <a:rPr lang="id-ID" sz="3200" dirty="0"/>
              <a:t>Gelap terang terjadi karena adanya perbedaan intensitas cahaya yang diterima oleh suatu objek. Suatu gambar akan terbentuk karena adanya gelap terang. Gelap terang menimbulkan kesan tekstur dan kedalaman.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Sketsa kedalaman dengan teknik gelap terang</a:t>
            </a:r>
            <a:endParaRPr lang="id-ID" sz="3200" dirty="0"/>
          </a:p>
        </p:txBody>
      </p:sp>
      <p:pic>
        <p:nvPicPr>
          <p:cNvPr id="29698" name="Picture 2" descr="http://2.bp.blogspot.com/-T-GVpYWAoIM/Ulg_-7WNmWI/AAAAAAAAALo/AKFhRJeWp-4/s1600/12.jpg"/>
          <p:cNvPicPr>
            <a:picLocks noChangeAspect="1" noChangeArrowheads="1"/>
          </p:cNvPicPr>
          <p:nvPr/>
        </p:nvPicPr>
        <p:blipFill>
          <a:blip r:embed="rId2"/>
          <a:srcRect/>
          <a:stretch>
            <a:fillRect/>
          </a:stretch>
        </p:blipFill>
        <p:spPr bwMode="auto">
          <a:xfrm>
            <a:off x="857224" y="1428736"/>
            <a:ext cx="7358114" cy="490886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Titik pembentuk gambar</a:t>
            </a:r>
            <a:endParaRPr lang="id-ID" dirty="0"/>
          </a:p>
        </p:txBody>
      </p:sp>
      <p:pic>
        <p:nvPicPr>
          <p:cNvPr id="1026" name="Picture 2" descr="http://1.bp.blogspot.com/-_7RM1IOQKF8/T8LylT9AVTI/AAAAAAAAADY/A_P3pYqDX4I/s320/737px-seurat-jatte.jpg"/>
          <p:cNvPicPr>
            <a:picLocks noChangeAspect="1" noChangeArrowheads="1"/>
          </p:cNvPicPr>
          <p:nvPr/>
        </p:nvPicPr>
        <p:blipFill>
          <a:blip r:embed="rId2"/>
          <a:srcRect/>
          <a:stretch>
            <a:fillRect/>
          </a:stretch>
        </p:blipFill>
        <p:spPr bwMode="auto">
          <a:xfrm>
            <a:off x="1500166" y="1285860"/>
            <a:ext cx="6215106" cy="5049776"/>
          </a:xfrm>
          <a:prstGeom prst="rect">
            <a:avLst/>
          </a:prstGeom>
          <a:noFill/>
        </p:spPr>
      </p:pic>
      <p:sp>
        <p:nvSpPr>
          <p:cNvPr id="6" name="Rectangle 5"/>
          <p:cNvSpPr/>
          <p:nvPr/>
        </p:nvSpPr>
        <p:spPr>
          <a:xfrm>
            <a:off x="3428992" y="6286520"/>
            <a:ext cx="2131546" cy="369332"/>
          </a:xfrm>
          <a:prstGeom prst="rect">
            <a:avLst/>
          </a:prstGeom>
        </p:spPr>
        <p:txBody>
          <a:bodyPr wrap="none">
            <a:spAutoFit/>
          </a:bodyPr>
          <a:lstStyle/>
          <a:p>
            <a:r>
              <a:rPr lang="id-ID" dirty="0" smtClean="0"/>
              <a:t>Karya georges seurat</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Titik merupakan awal dari berbagai wujud. Titik adalah suatu unsur visual yang wujudnya relative kecil.</a:t>
            </a:r>
          </a:p>
          <a:p>
            <a:r>
              <a:rPr lang="id-ID" dirty="0" smtClean="0"/>
              <a:t>Pada umumnya titik bentuknya bundar sederhana tanpa arah </a:t>
            </a:r>
          </a:p>
          <a:p>
            <a:r>
              <a:rPr lang="id-ID" dirty="0" smtClean="0"/>
              <a:t>bisa saja bentuknya lain asalkan itu hasil dari sentuhan suatu alat. </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id-ID" b="1" dirty="0" smtClean="0"/>
              <a:t>Garis</a:t>
            </a:r>
            <a:endParaRPr lang="id-ID" dirty="0"/>
          </a:p>
        </p:txBody>
      </p:sp>
      <p:sp>
        <p:nvSpPr>
          <p:cNvPr id="3" name="Content Placeholder 2"/>
          <p:cNvSpPr>
            <a:spLocks noGrp="1"/>
          </p:cNvSpPr>
          <p:nvPr>
            <p:ph idx="1"/>
          </p:nvPr>
        </p:nvSpPr>
        <p:spPr>
          <a:xfrm>
            <a:off x="428596" y="1428736"/>
            <a:ext cx="8229600" cy="3900502"/>
          </a:xfrm>
        </p:spPr>
        <p:txBody>
          <a:bodyPr>
            <a:noAutofit/>
          </a:bodyPr>
          <a:lstStyle/>
          <a:p>
            <a:pPr fontAlgn="base">
              <a:buNone/>
            </a:pPr>
            <a:endParaRPr lang="id-ID" sz="1600" dirty="0"/>
          </a:p>
          <a:p>
            <a:pPr fontAlgn="base"/>
            <a:r>
              <a:rPr lang="id-ID" sz="2400" dirty="0"/>
              <a:t>Garis merupakan barisan titik yang memiliki dimensi memanjang dan arah tertentu dengan kedua ujung terpisah. Ia bisa panjang, pendek, tebal, halus, lurus, lengkung, patah, berombak, horizontal, vertikal, diagonal dan sebagainya.</a:t>
            </a:r>
          </a:p>
          <a:p>
            <a:pPr fontAlgn="base"/>
            <a:r>
              <a:rPr lang="id-ID" sz="2400" dirty="0"/>
              <a:t>Menurut wujudnya, garis bisa berupa nyata dan semu</a:t>
            </a:r>
          </a:p>
          <a:p>
            <a:pPr fontAlgn="base"/>
            <a:r>
              <a:rPr lang="id-ID" sz="2400" b="1" dirty="0"/>
              <a:t>Garis Nyata, </a:t>
            </a:r>
            <a:r>
              <a:rPr lang="id-ID" sz="2400" dirty="0"/>
              <a:t>adalah garis yang dihasilkan dari coretan atau goresan langsung.</a:t>
            </a:r>
          </a:p>
          <a:p>
            <a:pPr fontAlgn="base"/>
            <a:r>
              <a:rPr lang="id-ID" sz="2400" b="1" dirty="0"/>
              <a:t>Garis Semu, </a:t>
            </a:r>
            <a:r>
              <a:rPr lang="id-ID" sz="2400" dirty="0"/>
              <a:t>adalah garis yang muncul karena adanya kesan batas (kontur) dari suatu bidang, warna atau ruang.</a:t>
            </a:r>
          </a:p>
          <a:p>
            <a:pPr fontAlgn="base"/>
            <a:r>
              <a:rPr lang="id-ID" sz="2400" dirty="0"/>
              <a:t>Sama halnya dengan titik, garis juga dapat dijadikan teknik menggambar atau melukis, contohnya seperti lukisan </a:t>
            </a:r>
            <a:r>
              <a:rPr lang="id-ID" sz="2400" dirty="0" smtClean="0"/>
              <a:t>ini</a:t>
            </a:r>
            <a:endParaRPr lang="id-ID"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428596" y="857232"/>
            <a:ext cx="842965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Garis merupakan perpanjangan dari kumpulan titik titik yang membuat suatu</a:t>
            </a:r>
            <a:r>
              <a:rPr kumimoji="0" lang="id-ID" sz="24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a:t>
            </a:r>
            <a:r>
              <a:rPr kumimoji="0" lang="id-ID"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batasan bidang.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Penekanan atau ukuran garis tersebut memberikan suatu nilai kualitas. </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Kualitas garis ditentukan oleh tiga hal, yaitu orang yang membuatnya, alat yang digunakan, serta bidang dasar tempat garis digoreskan.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Jenis-jenis garis dengan berbagai kualitas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id-ID"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Garis putus-putus </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id-ID"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Garis dengan ketebalan berbeda </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id-ID"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Garis tidak jelas dan berbulu </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id-ID"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Garis sederhana bersih dan tegas (garis lurus) </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571480"/>
            <a:ext cx="8358246" cy="5693866"/>
          </a:xfrm>
          <a:prstGeom prst="rect">
            <a:avLst/>
          </a:prstGeom>
        </p:spPr>
        <p:txBody>
          <a:bodyPr wrap="square">
            <a:spAutoFit/>
          </a:bodyPr>
          <a:lstStyle/>
          <a:p>
            <a:r>
              <a:rPr lang="id-ID" sz="2800" dirty="0" smtClean="0"/>
              <a:t> Garis Lengkung :</a:t>
            </a:r>
          </a:p>
          <a:p>
            <a:r>
              <a:rPr lang="id-ID" sz="2800" dirty="0" smtClean="0"/>
              <a:t>lembut, mengalir, fleksibel, harmonis, kalem, feminim, tetapi terasa malas, kabur, tak bertujuan. </a:t>
            </a:r>
          </a:p>
          <a:p>
            <a:endParaRPr lang="id-ID" sz="2800" dirty="0" smtClean="0"/>
          </a:p>
          <a:p>
            <a:r>
              <a:rPr lang="id-ID" sz="2800" dirty="0" smtClean="0"/>
              <a:t> Garis Lurus : </a:t>
            </a:r>
          </a:p>
          <a:p>
            <a:r>
              <a:rPr lang="id-ID" sz="2800" dirty="0" smtClean="0"/>
              <a:t>kaku, tegas, kuat, kokoh, tegar, tidak kenal kompromi </a:t>
            </a:r>
          </a:p>
          <a:p>
            <a:r>
              <a:rPr lang="id-ID" sz="2800" dirty="0" smtClean="0"/>
              <a:t>Jadi, garis yang berasal dari suatu hasil goresan disebut garis nyata/ kaligrafi,</a:t>
            </a:r>
          </a:p>
          <a:p>
            <a:r>
              <a:rPr lang="id-ID" sz="2800" dirty="0" smtClean="0"/>
              <a:t> </a:t>
            </a:r>
          </a:p>
          <a:p>
            <a:r>
              <a:rPr lang="id-ID" sz="2800" dirty="0" smtClean="0"/>
              <a:t>sedangkan garis yang berasal dari suatu batas limit suatu benda (garis semu atau maya), </a:t>
            </a:r>
          </a:p>
          <a:p>
            <a:r>
              <a:rPr lang="id-ID" sz="2800" dirty="0" smtClean="0"/>
              <a:t>batas ruang, batas warna, bentuk massa, rangkaian massa, dan lain lain itu disebut garis semu atau maya. </a:t>
            </a:r>
            <a:endParaRPr lang="id-ID"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Bidang</a:t>
            </a:r>
            <a:r>
              <a:rPr lang="id-ID" dirty="0" smtClean="0"/>
              <a:t/>
            </a:r>
            <a:br>
              <a:rPr lang="id-ID" dirty="0" smtClean="0"/>
            </a:br>
            <a:endParaRPr lang="id-ID" dirty="0"/>
          </a:p>
        </p:txBody>
      </p:sp>
      <p:sp>
        <p:nvSpPr>
          <p:cNvPr id="4" name="Rectangle 3"/>
          <p:cNvSpPr/>
          <p:nvPr/>
        </p:nvSpPr>
        <p:spPr>
          <a:xfrm>
            <a:off x="428596" y="1465440"/>
            <a:ext cx="8215370" cy="4678204"/>
          </a:xfrm>
          <a:prstGeom prst="rect">
            <a:avLst/>
          </a:prstGeom>
        </p:spPr>
        <p:txBody>
          <a:bodyPr wrap="square">
            <a:spAutoFit/>
          </a:bodyPr>
          <a:lstStyle/>
          <a:p>
            <a:pPr fontAlgn="base"/>
            <a:endParaRPr lang="id-ID" dirty="0" smtClean="0"/>
          </a:p>
          <a:p>
            <a:pPr fontAlgn="base"/>
            <a:r>
              <a:rPr lang="id-ID" sz="2800" dirty="0" smtClean="0"/>
              <a:t>Bidang dalam seni rupa dua dimensi terbentuk karena pertautan garis yang membatasi suatu bentuk. Misalnya bidang segi empat dihasilkan dari empat garis yang disambung menjadi satu. Dapat juga hadir karena pulasan warna misalnya, bidang biru, merah, hijau.</a:t>
            </a:r>
          </a:p>
          <a:p>
            <a:pPr fontAlgn="base"/>
            <a:r>
              <a:rPr lang="id-ID" sz="2800" dirty="0" smtClean="0"/>
              <a:t>Bidang memiliki kesan filosofis. Misalnya, bidang rata dan lebar berkesan luas, bidang horizontal berkesan tenang, bidang vertikal berkesan agung dan stabil, bidang diagonal berkesan labil.</a:t>
            </a:r>
          </a:p>
          <a:p>
            <a:pPr fontAlgn="base"/>
            <a:r>
              <a:rPr lang="id-ID" sz="2800" dirty="0" smtClean="0"/>
              <a:t>Berikut ini ada beberapa bidang yang sering dikenal.</a:t>
            </a:r>
            <a:endParaRPr lang="id-ID"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Garis pembentuk bidang</a:t>
            </a:r>
            <a:endParaRPr lang="id-ID" dirty="0"/>
          </a:p>
        </p:txBody>
      </p:sp>
      <p:pic>
        <p:nvPicPr>
          <p:cNvPr id="7170" name="Picture 2" descr="http://3.bp.blogspot.com/-pRILx9zVouk/T8L8hTeB7FI/AAAAAAAAADk/1000gyA1uQw/s320/bidang-datar.jpg"/>
          <p:cNvPicPr>
            <a:picLocks noChangeAspect="1" noChangeArrowheads="1"/>
          </p:cNvPicPr>
          <p:nvPr/>
        </p:nvPicPr>
        <p:blipFill>
          <a:blip r:embed="rId2"/>
          <a:srcRect/>
          <a:stretch>
            <a:fillRect/>
          </a:stretch>
        </p:blipFill>
        <p:spPr bwMode="auto">
          <a:xfrm>
            <a:off x="714347" y="1785926"/>
            <a:ext cx="7820577" cy="464347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579</Words>
  <Application>Microsoft Office PowerPoint</Application>
  <PresentationFormat>On-screen Show (4:3)</PresentationFormat>
  <Paragraphs>84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Unsur dasar senirupa</vt:lpstr>
      <vt:lpstr>Titik</vt:lpstr>
      <vt:lpstr>Titik pembentuk gambar</vt:lpstr>
      <vt:lpstr>Slide 4</vt:lpstr>
      <vt:lpstr>Garis</vt:lpstr>
      <vt:lpstr>Slide 6</vt:lpstr>
      <vt:lpstr>Slide 7</vt:lpstr>
      <vt:lpstr>Bidang </vt:lpstr>
      <vt:lpstr>Garis pembentuk bidang</vt:lpstr>
      <vt:lpstr>Slide 10</vt:lpstr>
      <vt:lpstr>Bentuk</vt:lpstr>
      <vt:lpstr>abstraktif</vt:lpstr>
      <vt:lpstr>Lukisan abstrak</vt:lpstr>
      <vt:lpstr>Ruang</vt:lpstr>
      <vt:lpstr>Ruang</vt:lpstr>
      <vt:lpstr>Slide 16</vt:lpstr>
      <vt:lpstr>Warna</vt:lpstr>
      <vt:lpstr>Analogus, penyusunan dengan cara meletakkan hasil perpaduan warna primer di antaranya.</vt:lpstr>
      <vt:lpstr>Monokromatik, penyusunan berdasarkan tingkat perpaduan dengan warna hitam dan putih.</vt:lpstr>
      <vt:lpstr>Perbedaan warna bisa berangsur-angsur atau gradasi, bisa juga mencolok atau kontras.</vt:lpstr>
      <vt:lpstr>Slide 21</vt:lpstr>
      <vt:lpstr>Tekstur</vt:lpstr>
      <vt:lpstr>Slide 23</vt:lpstr>
      <vt:lpstr>Gelap Terang</vt:lpstr>
      <vt:lpstr>Sketsa kedalaman dengan teknik gelap terang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Unsur dasar senirupa</dc:title>
  <dc:creator>ahmad-fuad</dc:creator>
  <cp:lastModifiedBy>ahmad-fuad</cp:lastModifiedBy>
  <cp:revision>13</cp:revision>
  <dcterms:created xsi:type="dcterms:W3CDTF">2014-02-21T08:34:08Z</dcterms:created>
  <dcterms:modified xsi:type="dcterms:W3CDTF">2014-10-03T08:26:58Z</dcterms:modified>
</cp:coreProperties>
</file>