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16" r:id="rId2"/>
    <p:sldId id="335" r:id="rId3"/>
    <p:sldId id="405" r:id="rId4"/>
    <p:sldId id="406" r:id="rId5"/>
    <p:sldId id="407" r:id="rId6"/>
    <p:sldId id="408" r:id="rId7"/>
    <p:sldId id="409" r:id="rId8"/>
    <p:sldId id="410" r:id="rId9"/>
    <p:sldId id="411" r:id="rId10"/>
    <p:sldId id="412" r:id="rId11"/>
    <p:sldId id="413" r:id="rId12"/>
    <p:sldId id="414"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28" r:id="rId27"/>
    <p:sldId id="429" r:id="rId28"/>
    <p:sldId id="430" r:id="rId29"/>
    <p:sldId id="431" r:id="rId30"/>
    <p:sldId id="432" r:id="rId31"/>
    <p:sldId id="433" r:id="rId32"/>
    <p:sldId id="434" r:id="rId33"/>
    <p:sldId id="435" r:id="rId34"/>
    <p:sldId id="436" r:id="rId35"/>
    <p:sldId id="437" r:id="rId36"/>
    <p:sldId id="438" r:id="rId37"/>
    <p:sldId id="439" r:id="rId38"/>
    <p:sldId id="440" r:id="rId39"/>
    <p:sldId id="441" r:id="rId40"/>
    <p:sldId id="442" r:id="rId41"/>
    <p:sldId id="443" r:id="rId42"/>
    <p:sldId id="444" r:id="rId43"/>
    <p:sldId id="445" r:id="rId44"/>
    <p:sldId id="446" r:id="rId45"/>
    <p:sldId id="447" r:id="rId46"/>
    <p:sldId id="448" r:id="rId47"/>
    <p:sldId id="449" r:id="rId48"/>
    <p:sldId id="450" r:id="rId49"/>
    <p:sldId id="451" r:id="rId50"/>
    <p:sldId id="452" r:id="rId51"/>
    <p:sldId id="453" r:id="rId52"/>
    <p:sldId id="454" r:id="rId53"/>
    <p:sldId id="455" r:id="rId54"/>
    <p:sldId id="456" r:id="rId55"/>
    <p:sldId id="457" r:id="rId56"/>
    <p:sldId id="458" r:id="rId57"/>
    <p:sldId id="459" r:id="rId58"/>
    <p:sldId id="460" r:id="rId59"/>
    <p:sldId id="461" r:id="rId60"/>
    <p:sldId id="462" r:id="rId61"/>
    <p:sldId id="463" r:id="rId62"/>
    <p:sldId id="464" r:id="rId63"/>
    <p:sldId id="465" r:id="rId64"/>
    <p:sldId id="466" r:id="rId65"/>
    <p:sldId id="467" r:id="rId66"/>
    <p:sldId id="468" r:id="rId67"/>
    <p:sldId id="469" r:id="rId68"/>
    <p:sldId id="470" r:id="rId69"/>
    <p:sldId id="471" r:id="rId70"/>
    <p:sldId id="472" r:id="rId71"/>
    <p:sldId id="473" r:id="rId72"/>
    <p:sldId id="474" r:id="rId73"/>
    <p:sldId id="475" r:id="rId74"/>
    <p:sldId id="404" r:id="rId7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2" autoAdjust="0"/>
    <p:restoredTop sz="93190" autoAdjust="0"/>
  </p:normalViewPr>
  <p:slideViewPr>
    <p:cSldViewPr>
      <p:cViewPr>
        <p:scale>
          <a:sx n="106" d="100"/>
          <a:sy n="106" d="100"/>
        </p:scale>
        <p:origin x="-870" y="45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A7ADBBEE-86F4-48BE-B416-BE541283A4A3}" type="datetimeFigureOut">
              <a:rPr lang="id-ID"/>
              <a:pPr>
                <a:defRPr/>
              </a:pPr>
              <a:t>08/12/2016</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id-ID"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70A6F61-1179-4B62-B2D8-1C9E63E2E291}" type="slidenum">
              <a:rPr lang="id-ID"/>
              <a:pPr>
                <a:defRPr/>
              </a:pPr>
              <a:t>‹#›</a:t>
            </a:fld>
            <a:endParaRPr lang="id-ID"/>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4" name="Slide Number Placeholder 3"/>
          <p:cNvSpPr>
            <a:spLocks noGrp="1"/>
          </p:cNvSpPr>
          <p:nvPr>
            <p:ph type="sldNum" sz="quarter" idx="5"/>
          </p:nvPr>
        </p:nvSpPr>
        <p:spPr/>
        <p:txBody>
          <a:bodyPr/>
          <a:lstStyle/>
          <a:p>
            <a:pPr>
              <a:defRPr/>
            </a:pPr>
            <a:fld id="{C3DFCAE9-BE5D-48F0-AD74-6CC770A4C448}" type="slidenum">
              <a:rPr lang="id-ID" smtClean="0"/>
              <a:pPr>
                <a:defRPr/>
              </a:pPr>
              <a:t>2</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solidFill>
            <a:srgbClr val="FFFFFF"/>
          </a:solidFill>
          <a:ln/>
        </p:spPr>
      </p:sp>
      <p:sp>
        <p:nvSpPr>
          <p:cNvPr id="53251"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solidFill>
            <a:srgbClr val="FFFFFF"/>
          </a:solidFill>
          <a:ln/>
        </p:spPr>
      </p:sp>
      <p:sp>
        <p:nvSpPr>
          <p:cNvPr id="491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solidFill>
            <a:srgbClr val="FFFFFF"/>
          </a:solidFill>
          <a:ln/>
        </p:spPr>
      </p:sp>
      <p:sp>
        <p:nvSpPr>
          <p:cNvPr id="512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defTabSz="914400" eaLnBrk="1" hangingPunct="1">
              <a:spcBef>
                <a:spcPct val="0"/>
              </a:spcBef>
              <a:defRPr/>
            </a:pPr>
            <a:fld id="{5D093F46-490E-4DAF-B270-67AA903473FC}" type="slidenum">
              <a:rPr lang="ja-JP" altLang="en-US" smtClean="0">
                <a:latin typeface="Arial" charset="0"/>
              </a:rPr>
              <a:pPr defTabSz="914400" eaLnBrk="1" hangingPunct="1">
                <a:spcBef>
                  <a:spcPct val="0"/>
                </a:spcBef>
                <a:defRPr/>
              </a:pPr>
              <a:t>38</a:t>
            </a:fld>
            <a:endParaRPr lang="ja-JP" altLang="en-US" smtClean="0">
              <a:latin typeface="Arial" charset="0"/>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smtClean="0">
              <a:ea typeface="MS PMincho" pitchFamily="18"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solidFill>
            <a:srgbClr val="FFFFFF"/>
          </a:solidFill>
          <a:ln/>
        </p:spPr>
      </p:sp>
      <p:sp>
        <p:nvSpPr>
          <p:cNvPr id="368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dirty="0" smtClean="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solidFill>
            <a:srgbClr val="FFFFFF"/>
          </a:solidFill>
          <a:ln/>
        </p:spPr>
      </p:sp>
      <p:sp>
        <p:nvSpPr>
          <p:cNvPr id="33795"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solidFill>
            <a:srgbClr val="FFFFFF"/>
          </a:solidFill>
          <a:ln/>
        </p:spPr>
      </p:sp>
      <p:sp>
        <p:nvSpPr>
          <p:cNvPr id="47107" name="Rectangle 3"/>
          <p:cNvSpPr>
            <a:spLocks noGrp="1" noChangeArrowheads="1"/>
          </p:cNvSpPr>
          <p:nvPr>
            <p:ph type="body" idx="1"/>
          </p:nvPr>
        </p:nvSpPr>
        <p:spPr>
          <a:solidFill>
            <a:srgbClr val="FFFFFF"/>
          </a:solidFill>
          <a:ln>
            <a:solidFill>
              <a:srgbClr val="000000"/>
            </a:solidFill>
          </a:ln>
        </p:spPr>
        <p:txBody>
          <a:bodyPr/>
          <a:lstStyle/>
          <a:p>
            <a:endParaRPr lang="id-ID" altLang="id-ID"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solidFill>
            <a:srgbClr val="FFFFFF"/>
          </a:solidFill>
          <a:ln/>
        </p:spPr>
      </p:sp>
      <p:sp>
        <p:nvSpPr>
          <p:cNvPr id="389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dirty="0" smtClean="0">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4" name="Slide Number Placeholder 3"/>
          <p:cNvSpPr>
            <a:spLocks noGrp="1"/>
          </p:cNvSpPr>
          <p:nvPr>
            <p:ph type="sldNum" sz="quarter" idx="5"/>
          </p:nvPr>
        </p:nvSpPr>
        <p:spPr/>
        <p:txBody>
          <a:bodyPr/>
          <a:lstStyle/>
          <a:p>
            <a:pPr>
              <a:defRPr/>
            </a:pPr>
            <a:fld id="{3C050C98-50E6-4C7C-B020-6095488CAC99}" type="slidenum">
              <a:rPr lang="id-ID" smtClean="0"/>
              <a:pPr>
                <a:defRPr/>
              </a:pPr>
              <a:t>74</a:t>
            </a:fld>
            <a:endParaRPr 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d-ID" altLang="id-ID"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5A656C9-CA2D-44AF-AD6A-C2D3D0BA4646}" type="datetime1">
              <a:rPr lang="en-US"/>
              <a:pPr>
                <a:defRPr/>
              </a:pPr>
              <a:t>12/8/2016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D1A104-6F4D-46C8-AE0C-43A5677E39B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0225C5-328E-4D9E-81EB-9EE21A98C4BA}" type="datetime1">
              <a:rPr lang="en-US"/>
              <a:pPr>
                <a:defRPr/>
              </a:pPr>
              <a:t>12/8/2016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6004C5-CA85-4A0F-9FF4-3B18EEC5769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1738BA-5E7A-4AC6-AF5A-2AA9E0948443}" type="datetime1">
              <a:rPr lang="en-US"/>
              <a:pPr>
                <a:defRPr/>
              </a:pPr>
              <a:t>12/8/2016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FB7C1F-5093-4C5E-B88E-512A48BD5CB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70BE762-6883-4495-8767-99B85B7EB5D8}" type="datetime1">
              <a:rPr lang="en-US"/>
              <a:pPr>
                <a:defRPr/>
              </a:pPr>
              <a:t>12/8/2016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1BAC79-1115-4203-9C37-102FC5F9364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F01A296-73DA-4558-B4FA-EEBA17CBA90E}" type="datetime1">
              <a:rPr lang="en-US"/>
              <a:pPr>
                <a:defRPr/>
              </a:pPr>
              <a:t>12/8/2016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383252-3148-4915-8CAF-4D2F69A50DA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5C7AB75-8BBC-435E-A2C1-A2A5CFC8DDB9}" type="datetime1">
              <a:rPr lang="en-US"/>
              <a:pPr>
                <a:defRPr/>
              </a:pPr>
              <a:t>12/8/2016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CEB483-9346-4578-B98D-70A577DFE3C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BC43F0C-799F-4149-AACA-12E3CDABCA3A}" type="datetime1">
              <a:rPr lang="en-US"/>
              <a:pPr>
                <a:defRPr/>
              </a:pPr>
              <a:t>12/8/2016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106B52F-B01F-49DF-87A4-36ED170440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88D1D59-23D3-4AB3-9759-A05767F6ACF0}" type="datetime1">
              <a:rPr lang="en-US"/>
              <a:pPr>
                <a:defRPr/>
              </a:pPr>
              <a:t>12/8/2016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3EDD669-F446-43D0-A753-C53708C3079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809134-E64D-4FE7-B21B-3997FC95629D}" type="datetime1">
              <a:rPr lang="en-US"/>
              <a:pPr>
                <a:defRPr/>
              </a:pPr>
              <a:t>12/8/2016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E73541D-E1E2-41CE-9F45-F55BA57D780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1F6C18-3F33-43C8-A34F-7FF0E17FDADC}" type="datetime1">
              <a:rPr lang="en-US"/>
              <a:pPr>
                <a:defRPr/>
              </a:pPr>
              <a:t>12/8/2016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754C1-1383-4D11-9CF0-0031E67F855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1A99C2-447D-4EFC-86CD-ADC19DE34FC8}" type="datetime1">
              <a:rPr lang="en-US"/>
              <a:pPr>
                <a:defRPr/>
              </a:pPr>
              <a:t>12/8/2016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58C847-F13B-4E84-90BE-493CCDED06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F2C19A7-6195-46D1-B51E-DD5AA5E5ECE8}" type="datetime1">
              <a:rPr lang="en-US"/>
              <a:pPr>
                <a:defRPr/>
              </a:pPr>
              <a:t>12/8/2016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defRPr>
            </a:lvl1pPr>
          </a:lstStyle>
          <a:p>
            <a:pPr>
              <a:defRPr/>
            </a:pPr>
            <a:fld id="{D1439FD1-C228-426A-9EC4-B8E38FC53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jpe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7.png"/><Relationship Id="rId5" Type="http://schemas.openxmlformats.org/officeDocument/2006/relationships/image" Target="../media/image12.jpeg"/><Relationship Id="rId10"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7.jpeg"/><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9.jpeg"/></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mailto:asyarief.phd@gmail.co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www.unc.edu/depts/wcweb1998-2007" TargetMode="External"/><Relationship Id="rId4" Type="http://schemas.openxmlformats.org/officeDocument/2006/relationships/hyperlink" Target="http://www.library.cornell.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sil\Desktop\Smartcreative.jpg"/>
          <p:cNvPicPr>
            <a:picLocks noChangeAspect="1" noChangeArrowheads="1"/>
          </p:cNvPicPr>
          <p:nvPr/>
        </p:nvPicPr>
        <p:blipFill>
          <a:blip r:embed="rId2"/>
          <a:srcRect l="1051" r="800" b="504"/>
          <a:stretch>
            <a:fillRect/>
          </a:stretch>
        </p:blipFill>
        <p:spPr bwMode="auto">
          <a:xfrm>
            <a:off x="0" y="304800"/>
            <a:ext cx="9144000" cy="6840538"/>
          </a:xfrm>
          <a:prstGeom prst="rect">
            <a:avLst/>
          </a:prstGeom>
          <a:noFill/>
          <a:ln w="9525">
            <a:noFill/>
            <a:miter lim="800000"/>
            <a:headEnd/>
            <a:tailEnd/>
          </a:ln>
        </p:spPr>
      </p:pic>
      <p:sp>
        <p:nvSpPr>
          <p:cNvPr id="2051" name="TextBox 1"/>
          <p:cNvSpPr txBox="1">
            <a:spLocks noChangeArrowheads="1"/>
          </p:cNvSpPr>
          <p:nvPr/>
        </p:nvSpPr>
        <p:spPr bwMode="auto">
          <a:xfrm>
            <a:off x="2819400" y="3657600"/>
            <a:ext cx="6477000" cy="1077218"/>
          </a:xfrm>
          <a:prstGeom prst="rect">
            <a:avLst/>
          </a:prstGeom>
          <a:noFill/>
          <a:ln w="9525">
            <a:noFill/>
            <a:miter lim="800000"/>
            <a:headEnd/>
            <a:tailEnd/>
          </a:ln>
        </p:spPr>
        <p:txBody>
          <a:bodyPr wrap="square">
            <a:spAutoFit/>
          </a:bodyPr>
          <a:lstStyle/>
          <a:p>
            <a:pPr algn="ctr"/>
            <a:r>
              <a:rPr lang="id-ID" sz="2400" b="1" dirty="0" smtClean="0">
                <a:solidFill>
                  <a:schemeClr val="bg1"/>
                </a:solidFill>
              </a:rPr>
              <a:t>Metodologi Penelitian</a:t>
            </a:r>
          </a:p>
          <a:p>
            <a:pPr algn="ctr"/>
            <a:r>
              <a:rPr lang="id-ID" sz="2000" b="1" dirty="0" smtClean="0">
                <a:solidFill>
                  <a:schemeClr val="bg1"/>
                </a:solidFill>
              </a:rPr>
              <a:t>Pertemuan </a:t>
            </a:r>
            <a:r>
              <a:rPr lang="id-ID" sz="2000" b="1" dirty="0" smtClean="0">
                <a:solidFill>
                  <a:schemeClr val="bg1"/>
                </a:solidFill>
              </a:rPr>
              <a:t>10</a:t>
            </a:r>
            <a:endParaRPr lang="id-ID" sz="2000" b="1" dirty="0" smtClean="0">
              <a:solidFill>
                <a:schemeClr val="bg1"/>
              </a:solidFill>
            </a:endParaRPr>
          </a:p>
          <a:p>
            <a:pPr algn="ctr"/>
            <a:r>
              <a:rPr lang="id-ID" sz="2000" dirty="0" smtClean="0">
                <a:ln w="18415" cmpd="sng">
                  <a:solidFill>
                    <a:srgbClr val="FFFFFF"/>
                  </a:solidFill>
                  <a:prstDash val="solid"/>
                </a:ln>
                <a:solidFill>
                  <a:srgbClr val="FFFFFF"/>
                </a:solidFill>
                <a:latin typeface="Arial" pitchFamily="34" charset="0"/>
                <a:cs typeface="Arial" pitchFamily="34" charset="0"/>
              </a:rPr>
              <a:t>Outlining, Abstracting and concluding</a:t>
            </a:r>
            <a:endParaRPr lang="en-US" sz="2000" b="1" dirty="0">
              <a:solidFill>
                <a:schemeClr val="bg1"/>
              </a:solidFill>
            </a:endParaRPr>
          </a:p>
        </p:txBody>
      </p:sp>
      <p:sp>
        <p:nvSpPr>
          <p:cNvPr id="4" name="TextBox 3"/>
          <p:cNvSpPr txBox="1"/>
          <p:nvPr/>
        </p:nvSpPr>
        <p:spPr>
          <a:xfrm>
            <a:off x="2971800" y="1524000"/>
            <a:ext cx="4228593" cy="369332"/>
          </a:xfrm>
          <a:prstGeom prst="rect">
            <a:avLst/>
          </a:prstGeom>
          <a:noFill/>
        </p:spPr>
        <p:txBody>
          <a:bodyPr wrap="none" rtlCol="0">
            <a:spAutoFit/>
          </a:bodyPr>
          <a:lstStyle/>
          <a:p>
            <a:r>
              <a:rPr lang="id-ID" dirty="0" smtClean="0">
                <a:solidFill>
                  <a:schemeClr val="bg1"/>
                </a:solidFill>
                <a:effectLst>
                  <a:outerShdw blurRad="38100" dist="38100" dir="2700000" algn="tl">
                    <a:srgbClr val="000000">
                      <a:alpha val="43137"/>
                    </a:srgbClr>
                  </a:outerShdw>
                </a:effectLst>
              </a:rPr>
              <a:t>INDRA G ROCHYAT, S.Sn., MA., M.Ds.</a:t>
            </a:r>
            <a:endParaRPr lang="id-ID" dirty="0">
              <a:solidFill>
                <a:schemeClr val="bg1"/>
              </a:solidFill>
              <a:effectLst>
                <a:outerShdw blurRad="38100" dist="38100" dir="2700000" algn="tl">
                  <a:srgbClr val="000000">
                    <a:alpha val="43137"/>
                  </a:srgbClr>
                </a:outerShdw>
              </a:effectLst>
            </a:endParaRPr>
          </a:p>
        </p:txBody>
      </p:sp>
      <p:pic>
        <p:nvPicPr>
          <p:cNvPr id="5" name="Picture 4" descr="429.JPG"/>
          <p:cNvPicPr>
            <a:picLocks noChangeAspect="1"/>
          </p:cNvPicPr>
          <p:nvPr/>
        </p:nvPicPr>
        <p:blipFill>
          <a:blip r:embed="rId3" cstate="print"/>
          <a:stretch>
            <a:fillRect/>
          </a:stretch>
        </p:blipFill>
        <p:spPr>
          <a:xfrm>
            <a:off x="76200" y="1524000"/>
            <a:ext cx="2819400" cy="2151894"/>
          </a:xfrm>
          <a:prstGeom prst="rect">
            <a:avLst/>
          </a:prstGeom>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10244"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0" y="476250"/>
            <a:ext cx="1697038"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Rectangle 7"/>
          <p:cNvSpPr>
            <a:spLocks noChangeArrowheads="1"/>
          </p:cNvSpPr>
          <p:nvPr/>
        </p:nvSpPr>
        <p:spPr bwMode="auto">
          <a:xfrm>
            <a:off x="2484438" y="1412776"/>
            <a:ext cx="6159500" cy="4376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lnSpc>
                <a:spcPct val="135000"/>
              </a:lnSpc>
              <a:spcBef>
                <a:spcPct val="0"/>
              </a:spcBef>
              <a:buFontTx/>
              <a:buNone/>
            </a:pPr>
            <a:r>
              <a:rPr lang="en-US" altLang="id-ID" sz="1600" dirty="0">
                <a:latin typeface="Arial Narrow" panose="020B0606020202030204" pitchFamily="34" charset="0"/>
              </a:rPr>
              <a:t>This essay is a preliminary study on a series of book illustrations by a</a:t>
            </a:r>
            <a:r>
              <a:rPr lang="id-ID" altLang="id-ID" sz="1600" dirty="0">
                <a:latin typeface="Arial Narrow" panose="020B0606020202030204" pitchFamily="34" charset="0"/>
              </a:rPr>
              <a:t> </a:t>
            </a:r>
            <a:r>
              <a:rPr lang="en-US" altLang="id-ID" sz="1600" dirty="0">
                <a:latin typeface="Arial Narrow" panose="020B0606020202030204" pitchFamily="34" charset="0"/>
              </a:rPr>
              <a:t>Dutch illustrator, the late W.K. de Bruin (1871-1945), which was printed in the</a:t>
            </a:r>
            <a:r>
              <a:rPr lang="id-ID" altLang="id-ID" sz="1600" dirty="0">
                <a:latin typeface="Arial Narrow" panose="020B0606020202030204" pitchFamily="34" charset="0"/>
              </a:rPr>
              <a:t> book of </a:t>
            </a:r>
            <a:r>
              <a:rPr lang="id-ID" altLang="id-ID" sz="1600" i="1" dirty="0">
                <a:latin typeface="Arial Narrow" panose="020B0606020202030204" pitchFamily="34" charset="0"/>
              </a:rPr>
              <a:t>Roesdi djeung Misnem: Boekoe Batjaan pikeun Moerid di Sakola </a:t>
            </a:r>
            <a:r>
              <a:rPr lang="en-US" altLang="id-ID" sz="1600" i="1" dirty="0" err="1">
                <a:latin typeface="Arial Narrow" panose="020B0606020202030204" pitchFamily="34" charset="0"/>
              </a:rPr>
              <a:t>Soenda</a:t>
            </a:r>
            <a:r>
              <a:rPr lang="en-US" altLang="id-ID" sz="1600" i="1" dirty="0">
                <a:latin typeface="Arial Narrow" panose="020B0606020202030204" pitchFamily="34" charset="0"/>
              </a:rPr>
              <a:t> </a:t>
            </a:r>
            <a:r>
              <a:rPr lang="en-US" altLang="id-ID" sz="1600" dirty="0">
                <a:latin typeface="Arial Narrow" panose="020B0606020202030204" pitchFamily="34" charset="0"/>
              </a:rPr>
              <a:t>(</a:t>
            </a:r>
            <a:r>
              <a:rPr lang="en-US" altLang="id-ID" sz="1600" dirty="0" err="1">
                <a:latin typeface="Arial Narrow" panose="020B0606020202030204" pitchFamily="34" charset="0"/>
              </a:rPr>
              <a:t>Roesdi</a:t>
            </a:r>
            <a:r>
              <a:rPr lang="en-US" altLang="id-ID" sz="1600" dirty="0">
                <a:latin typeface="Arial Narrow" panose="020B0606020202030204" pitchFamily="34" charset="0"/>
              </a:rPr>
              <a:t> and </a:t>
            </a:r>
            <a:r>
              <a:rPr lang="en-US" altLang="id-ID" sz="1600" dirty="0" err="1">
                <a:latin typeface="Arial Narrow" panose="020B0606020202030204" pitchFamily="34" charset="0"/>
              </a:rPr>
              <a:t>Misnem</a:t>
            </a:r>
            <a:r>
              <a:rPr lang="en-US" altLang="id-ID" sz="1600" dirty="0">
                <a:latin typeface="Arial Narrow" panose="020B0606020202030204" pitchFamily="34" charset="0"/>
              </a:rPr>
              <a:t>: A Reading Book for </a:t>
            </a:r>
            <a:r>
              <a:rPr lang="en-US" altLang="id-ID" sz="1600" dirty="0" err="1">
                <a:latin typeface="Arial Narrow" panose="020B0606020202030204" pitchFamily="34" charset="0"/>
              </a:rPr>
              <a:t>Sundanese</a:t>
            </a:r>
            <a:r>
              <a:rPr lang="en-US" altLang="id-ID" sz="1600" dirty="0">
                <a:latin typeface="Arial Narrow" panose="020B0606020202030204" pitchFamily="34" charset="0"/>
              </a:rPr>
              <a:t> School Pupils). As</a:t>
            </a:r>
            <a:r>
              <a:rPr lang="id-ID" altLang="id-ID" sz="1600" dirty="0">
                <a:latin typeface="Arial Narrow" panose="020B0606020202030204" pitchFamily="34" charset="0"/>
              </a:rPr>
              <a:t> </a:t>
            </a:r>
            <a:r>
              <a:rPr lang="en-US" altLang="id-ID" sz="1600" dirty="0">
                <a:latin typeface="Arial Narrow" panose="020B0606020202030204" pitchFamily="34" charset="0"/>
              </a:rPr>
              <a:t>indicated, the so called ―</a:t>
            </a:r>
            <a:r>
              <a:rPr lang="en-US" altLang="id-ID" sz="1600" i="1" dirty="0" err="1">
                <a:latin typeface="Arial Narrow" panose="020B0606020202030204" pitchFamily="34" charset="0"/>
              </a:rPr>
              <a:t>Buku</a:t>
            </a:r>
            <a:r>
              <a:rPr lang="en-US" altLang="id-ID" sz="1600" i="1" dirty="0">
                <a:latin typeface="Arial Narrow" panose="020B0606020202030204" pitchFamily="34" charset="0"/>
              </a:rPr>
              <a:t> </a:t>
            </a:r>
            <a:r>
              <a:rPr lang="en-US" altLang="id-ID" sz="1600" i="1" dirty="0" err="1">
                <a:latin typeface="Arial Narrow" panose="020B0606020202030204" pitchFamily="34" charset="0"/>
              </a:rPr>
              <a:t>Rusdi</a:t>
            </a:r>
            <a:r>
              <a:rPr lang="en-US" altLang="id-ID" sz="1600" i="1" dirty="0">
                <a:latin typeface="Arial Narrow" panose="020B0606020202030204" pitchFamily="34" charset="0"/>
              </a:rPr>
              <a:t> </a:t>
            </a:r>
            <a:r>
              <a:rPr lang="en-US" altLang="id-ID" sz="1600" dirty="0">
                <a:latin typeface="Arial Narrow" panose="020B0606020202030204" pitchFamily="34" charset="0"/>
              </a:rPr>
              <a:t>(Book of </a:t>
            </a:r>
            <a:r>
              <a:rPr lang="en-US" altLang="id-ID" sz="1600" dirty="0" err="1">
                <a:latin typeface="Arial Narrow" panose="020B0606020202030204" pitchFamily="34" charset="0"/>
              </a:rPr>
              <a:t>Rusdi</a:t>
            </a:r>
            <a:r>
              <a:rPr lang="en-US" altLang="id-ID" sz="1600" dirty="0">
                <a:latin typeface="Arial Narrow" panose="020B0606020202030204" pitchFamily="34" charset="0"/>
              </a:rPr>
              <a:t>), which</a:t>
            </a:r>
            <a:r>
              <a:rPr lang="id-ID" altLang="id-ID" sz="1600" dirty="0">
                <a:latin typeface="Arial Narrow" panose="020B0606020202030204" pitchFamily="34" charset="0"/>
              </a:rPr>
              <a:t> </a:t>
            </a:r>
            <a:r>
              <a:rPr lang="en-US" altLang="id-ID" sz="1600" dirty="0">
                <a:latin typeface="Arial Narrow" panose="020B0606020202030204" pitchFamily="34" charset="0"/>
              </a:rPr>
              <a:t>was written in collaboration between </a:t>
            </a:r>
            <a:r>
              <a:rPr lang="en-US" altLang="id-ID" sz="1600" dirty="0" err="1">
                <a:latin typeface="Arial Narrow" panose="020B0606020202030204" pitchFamily="34" charset="0"/>
              </a:rPr>
              <a:t>Sundanese</a:t>
            </a:r>
            <a:r>
              <a:rPr lang="en-US" altLang="id-ID" sz="1600" dirty="0">
                <a:latin typeface="Arial Narrow" panose="020B0606020202030204" pitchFamily="34" charset="0"/>
              </a:rPr>
              <a:t> and Dutch authors, is a reading</a:t>
            </a:r>
            <a:r>
              <a:rPr lang="id-ID" altLang="id-ID" sz="1600" dirty="0">
                <a:latin typeface="Arial Narrow" panose="020B0606020202030204" pitchFamily="34" charset="0"/>
              </a:rPr>
              <a:t> </a:t>
            </a:r>
            <a:r>
              <a:rPr lang="en-US" altLang="id-ID" sz="1600" dirty="0">
                <a:latin typeface="Arial Narrow" panose="020B0606020202030204" pitchFamily="34" charset="0"/>
              </a:rPr>
              <a:t>book for children at </a:t>
            </a:r>
            <a:r>
              <a:rPr lang="en-US" altLang="id-ID" sz="1600" dirty="0" err="1">
                <a:latin typeface="Arial Narrow" panose="020B0606020202030204" pitchFamily="34" charset="0"/>
              </a:rPr>
              <a:t>Sakola</a:t>
            </a:r>
            <a:r>
              <a:rPr lang="en-US" altLang="id-ID" sz="1600" dirty="0">
                <a:latin typeface="Arial Narrow" panose="020B0606020202030204" pitchFamily="34" charset="0"/>
              </a:rPr>
              <a:t> </a:t>
            </a:r>
            <a:r>
              <a:rPr lang="en-US" altLang="id-ID" sz="1600" dirty="0" err="1">
                <a:latin typeface="Arial Narrow" panose="020B0606020202030204" pitchFamily="34" charset="0"/>
              </a:rPr>
              <a:t>Ra‘yat</a:t>
            </a:r>
            <a:r>
              <a:rPr lang="en-US" altLang="id-ID" sz="1600" dirty="0">
                <a:latin typeface="Arial Narrow" panose="020B0606020202030204" pitchFamily="34" charset="0"/>
              </a:rPr>
              <a:t> or SR (literally ―School for the Folk‖),</a:t>
            </a:r>
            <a:r>
              <a:rPr lang="id-ID" altLang="id-ID" sz="1600" dirty="0">
                <a:latin typeface="Arial Narrow" panose="020B0606020202030204" pitchFamily="34" charset="0"/>
              </a:rPr>
              <a:t> </a:t>
            </a:r>
            <a:r>
              <a:rPr lang="en-US" altLang="id-ID" sz="1600" dirty="0">
                <a:latin typeface="Arial Narrow" panose="020B0606020202030204" pitchFamily="34" charset="0"/>
              </a:rPr>
              <a:t>elementary school in West Java – Indonesia before the World War II. At the</a:t>
            </a:r>
            <a:r>
              <a:rPr lang="id-ID" altLang="id-ID" sz="1600" dirty="0">
                <a:latin typeface="Arial Narrow" panose="020B0606020202030204" pitchFamily="34" charset="0"/>
              </a:rPr>
              <a:t> </a:t>
            </a:r>
            <a:r>
              <a:rPr lang="en-US" altLang="id-ID" sz="1600" dirty="0">
                <a:latin typeface="Arial Narrow" panose="020B0606020202030204" pitchFamily="34" charset="0"/>
              </a:rPr>
              <a:t>time, it used </a:t>
            </a:r>
            <a:r>
              <a:rPr lang="en-US" altLang="id-ID" sz="1600" dirty="0" err="1">
                <a:latin typeface="Arial Narrow" panose="020B0606020202030204" pitchFamily="34" charset="0"/>
              </a:rPr>
              <a:t>Sundanese</a:t>
            </a:r>
            <a:r>
              <a:rPr lang="en-US" altLang="id-ID" sz="1600" dirty="0">
                <a:latin typeface="Arial Narrow" panose="020B0606020202030204" pitchFamily="34" charset="0"/>
              </a:rPr>
              <a:t> as a medium of instruction. Amid previous studies on the</a:t>
            </a:r>
            <a:r>
              <a:rPr lang="id-ID" altLang="id-ID" sz="1600" dirty="0">
                <a:latin typeface="Arial Narrow" panose="020B0606020202030204" pitchFamily="34" charset="0"/>
              </a:rPr>
              <a:t> </a:t>
            </a:r>
            <a:r>
              <a:rPr lang="en-US" altLang="id-ID" sz="1600" dirty="0">
                <a:latin typeface="Arial Narrow" panose="020B0606020202030204" pitchFamily="34" charset="0"/>
              </a:rPr>
              <a:t>history of book illustration in Indonesia, this study is a humble effort to consider</a:t>
            </a:r>
            <a:r>
              <a:rPr lang="id-ID" altLang="id-ID" sz="1600" dirty="0">
                <a:latin typeface="Arial Narrow" panose="020B0606020202030204" pitchFamily="34" charset="0"/>
              </a:rPr>
              <a:t> </a:t>
            </a:r>
            <a:r>
              <a:rPr lang="en-US" altLang="id-ID" sz="1600" dirty="0">
                <a:latin typeface="Arial Narrow" panose="020B0606020202030204" pitchFamily="34" charset="0"/>
              </a:rPr>
              <a:t>some fundamental questions on the way illustrator represents people in visual</a:t>
            </a:r>
            <a:r>
              <a:rPr lang="id-ID" altLang="id-ID" sz="1600" dirty="0">
                <a:latin typeface="Arial Narrow" panose="020B0606020202030204" pitchFamily="34" charset="0"/>
              </a:rPr>
              <a:t> </a:t>
            </a:r>
            <a:r>
              <a:rPr lang="en-US" altLang="id-ID" sz="1600" dirty="0">
                <a:latin typeface="Arial Narrow" panose="020B0606020202030204" pitchFamily="34" charset="0"/>
              </a:rPr>
              <a:t>forms, mainly on how the Dutch illustrator depicted </a:t>
            </a:r>
            <a:r>
              <a:rPr lang="en-US" altLang="id-ID" sz="1600" dirty="0" err="1">
                <a:latin typeface="Arial Narrow" panose="020B0606020202030204" pitchFamily="34" charset="0"/>
              </a:rPr>
              <a:t>Sundanese</a:t>
            </a:r>
            <a:r>
              <a:rPr lang="en-US" altLang="id-ID" sz="1600" dirty="0">
                <a:latin typeface="Arial Narrow" panose="020B0606020202030204" pitchFamily="34" charset="0"/>
              </a:rPr>
              <a:t> childhood in the</a:t>
            </a:r>
            <a:r>
              <a:rPr lang="id-ID" altLang="id-ID" sz="1600" dirty="0">
                <a:latin typeface="Arial Narrow" panose="020B0606020202030204" pitchFamily="34" charset="0"/>
              </a:rPr>
              <a:t> </a:t>
            </a:r>
            <a:r>
              <a:rPr lang="en-US" altLang="id-ID" sz="1600" dirty="0">
                <a:latin typeface="Arial Narrow" panose="020B0606020202030204" pitchFamily="34" charset="0"/>
              </a:rPr>
              <a:t>course of European colonialism in Indonesia at the beginning of the twentieth</a:t>
            </a:r>
            <a:r>
              <a:rPr lang="id-ID" altLang="id-ID" sz="1600" dirty="0">
                <a:latin typeface="Arial Narrow" panose="020B0606020202030204" pitchFamily="34" charset="0"/>
              </a:rPr>
              <a:t> century.</a:t>
            </a:r>
          </a:p>
        </p:txBody>
      </p:sp>
      <p:sp>
        <p:nvSpPr>
          <p:cNvPr id="10246" name="Rectangle 8"/>
          <p:cNvSpPr>
            <a:spLocks noChangeArrowheads="1"/>
          </p:cNvSpPr>
          <p:nvPr/>
        </p:nvSpPr>
        <p:spPr bwMode="auto">
          <a:xfrm>
            <a:off x="2501900" y="5934075"/>
            <a:ext cx="603091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900">
                <a:solidFill>
                  <a:srgbClr val="FF0000"/>
                </a:solidFill>
                <a:latin typeface="Arial Narrow" panose="020B0606020202030204" pitchFamily="34" charset="0"/>
              </a:rPr>
              <a:t>SETIAWAN, H.W, Damayanti, I, dan Sunarto, P. (2007)</a:t>
            </a:r>
          </a:p>
        </p:txBody>
      </p:sp>
      <p:pic>
        <p:nvPicPr>
          <p:cNvPr id="10"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65470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11268"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0" y="476250"/>
            <a:ext cx="1697038"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2484438" y="1673225"/>
            <a:ext cx="6159500" cy="4022383"/>
          </a:xfrm>
          <a:prstGeom prst="rect">
            <a:avLst/>
          </a:prstGeom>
        </p:spPr>
        <p:txBody>
          <a:bodyPr>
            <a:spAutoFit/>
          </a:bodyPr>
          <a:lstStyle/>
          <a:p>
            <a:pPr algn="just">
              <a:lnSpc>
                <a:spcPct val="114000"/>
              </a:lnSpc>
              <a:defRPr/>
            </a:pPr>
            <a:r>
              <a:rPr lang="en-US" sz="1600" dirty="0">
                <a:latin typeface="Arial Narrow" panose="020B0606020202030204" pitchFamily="34" charset="0"/>
              </a:rPr>
              <a:t>This essay is </a:t>
            </a:r>
            <a:r>
              <a:rPr lang="en-US" sz="1600" b="1" dirty="0">
                <a:solidFill>
                  <a:srgbClr val="00FF00"/>
                </a:solidFill>
                <a:latin typeface="Arial Narrow" panose="020B0606020202030204" pitchFamily="34" charset="0"/>
              </a:rPr>
              <a:t>a preliminary study on a series of book illustrations by a</a:t>
            </a:r>
            <a:r>
              <a:rPr lang="id-ID" sz="1600" b="1" dirty="0">
                <a:solidFill>
                  <a:srgbClr val="00FF00"/>
                </a:solidFill>
                <a:latin typeface="Arial Narrow" panose="020B0606020202030204" pitchFamily="34" charset="0"/>
              </a:rPr>
              <a:t> </a:t>
            </a:r>
            <a:r>
              <a:rPr lang="en-US" sz="1600" b="1" dirty="0">
                <a:solidFill>
                  <a:srgbClr val="00FF00"/>
                </a:solidFill>
                <a:latin typeface="Arial Narrow" panose="020B0606020202030204" pitchFamily="34" charset="0"/>
              </a:rPr>
              <a:t>Dutch illustrator, the late W.K. de Bruin (1871-1945)</a:t>
            </a:r>
            <a:r>
              <a:rPr lang="en-US" sz="1600" dirty="0">
                <a:latin typeface="Arial Narrow" panose="020B0606020202030204" pitchFamily="34" charset="0"/>
              </a:rPr>
              <a:t>, which was printed in the</a:t>
            </a:r>
            <a:r>
              <a:rPr lang="id-ID" sz="1600" dirty="0">
                <a:latin typeface="Arial Narrow" panose="020B0606020202030204" pitchFamily="34" charset="0"/>
              </a:rPr>
              <a:t> book of </a:t>
            </a:r>
            <a:r>
              <a:rPr lang="id-ID" sz="1600" i="1" dirty="0">
                <a:latin typeface="Arial Narrow" panose="020B0606020202030204" pitchFamily="34" charset="0"/>
              </a:rPr>
              <a:t>Roesdi djeung Misnem: Boekoe Batjaan pikeun Moerid di Sakola </a:t>
            </a:r>
            <a:r>
              <a:rPr lang="en-US" sz="1600" i="1" dirty="0" err="1">
                <a:latin typeface="Arial Narrow" panose="020B0606020202030204" pitchFamily="34" charset="0"/>
              </a:rPr>
              <a:t>Soenda</a:t>
            </a:r>
            <a:r>
              <a:rPr lang="en-US" sz="1600" i="1" dirty="0">
                <a:latin typeface="Arial Narrow" panose="020B0606020202030204" pitchFamily="34" charset="0"/>
              </a:rPr>
              <a:t> </a:t>
            </a:r>
            <a:r>
              <a:rPr lang="en-US" sz="1600" dirty="0">
                <a:latin typeface="Arial Narrow" panose="020B0606020202030204" pitchFamily="34" charset="0"/>
              </a:rPr>
              <a:t>(</a:t>
            </a:r>
            <a:r>
              <a:rPr lang="en-US" sz="1600" dirty="0" err="1">
                <a:latin typeface="Arial Narrow" panose="020B0606020202030204" pitchFamily="34" charset="0"/>
              </a:rPr>
              <a:t>Roesdi</a:t>
            </a:r>
            <a:r>
              <a:rPr lang="en-US" sz="1600" dirty="0">
                <a:latin typeface="Arial Narrow" panose="020B0606020202030204" pitchFamily="34" charset="0"/>
              </a:rPr>
              <a:t> and </a:t>
            </a:r>
            <a:r>
              <a:rPr lang="en-US" sz="1600" dirty="0" err="1">
                <a:latin typeface="Arial Narrow" panose="020B0606020202030204" pitchFamily="34" charset="0"/>
              </a:rPr>
              <a:t>Misnem</a:t>
            </a:r>
            <a:r>
              <a:rPr lang="en-US" sz="1600" dirty="0">
                <a:latin typeface="Arial Narrow" panose="020B0606020202030204" pitchFamily="34" charset="0"/>
              </a:rPr>
              <a:t>: A Reading Book for </a:t>
            </a:r>
            <a:r>
              <a:rPr lang="en-US" sz="1600" dirty="0" err="1">
                <a:latin typeface="Arial Narrow" panose="020B0606020202030204" pitchFamily="34" charset="0"/>
              </a:rPr>
              <a:t>Sundanese</a:t>
            </a:r>
            <a:r>
              <a:rPr lang="en-US" sz="1600" dirty="0">
                <a:latin typeface="Arial Narrow" panose="020B0606020202030204" pitchFamily="34" charset="0"/>
              </a:rPr>
              <a:t> School Pupils). As</a:t>
            </a:r>
            <a:r>
              <a:rPr lang="id-ID" sz="1600" dirty="0">
                <a:latin typeface="Arial Narrow" panose="020B0606020202030204" pitchFamily="34" charset="0"/>
              </a:rPr>
              <a:t> </a:t>
            </a:r>
            <a:r>
              <a:rPr lang="en-US" sz="1600" dirty="0">
                <a:latin typeface="Arial Narrow" panose="020B0606020202030204" pitchFamily="34" charset="0"/>
              </a:rPr>
              <a:t>indicated, the so called ―</a:t>
            </a:r>
            <a:r>
              <a:rPr lang="en-US" sz="1600" b="1" i="1" dirty="0" err="1">
                <a:solidFill>
                  <a:schemeClr val="bg1">
                    <a:lumMod val="65000"/>
                  </a:schemeClr>
                </a:solidFill>
                <a:latin typeface="Arial Narrow" panose="020B0606020202030204" pitchFamily="34" charset="0"/>
              </a:rPr>
              <a:t>Buku</a:t>
            </a:r>
            <a:r>
              <a:rPr lang="en-US" sz="1600" b="1" i="1" dirty="0">
                <a:solidFill>
                  <a:schemeClr val="bg1">
                    <a:lumMod val="65000"/>
                  </a:schemeClr>
                </a:solidFill>
                <a:latin typeface="Arial Narrow" panose="020B0606020202030204" pitchFamily="34" charset="0"/>
              </a:rPr>
              <a:t> </a:t>
            </a:r>
            <a:r>
              <a:rPr lang="en-US" sz="1600" b="1" i="1" dirty="0" err="1">
                <a:solidFill>
                  <a:schemeClr val="bg1">
                    <a:lumMod val="65000"/>
                  </a:schemeClr>
                </a:solidFill>
                <a:latin typeface="Arial Narrow" panose="020B0606020202030204" pitchFamily="34" charset="0"/>
              </a:rPr>
              <a:t>Rusdi</a:t>
            </a:r>
            <a:r>
              <a:rPr lang="en-US" sz="1600" b="1" i="1" dirty="0">
                <a:solidFill>
                  <a:schemeClr val="bg1">
                    <a:lumMod val="65000"/>
                  </a:schemeClr>
                </a:solidFill>
                <a:latin typeface="Arial Narrow" panose="020B0606020202030204" pitchFamily="34" charset="0"/>
              </a:rPr>
              <a:t> </a:t>
            </a:r>
            <a:r>
              <a:rPr lang="en-US" sz="1600" b="1" dirty="0">
                <a:solidFill>
                  <a:schemeClr val="bg1">
                    <a:lumMod val="65000"/>
                  </a:schemeClr>
                </a:solidFill>
                <a:latin typeface="Arial Narrow" panose="020B0606020202030204" pitchFamily="34" charset="0"/>
              </a:rPr>
              <a:t>(Book of </a:t>
            </a:r>
            <a:r>
              <a:rPr lang="en-US" sz="1600" b="1" dirty="0" err="1">
                <a:solidFill>
                  <a:schemeClr val="bg1">
                    <a:lumMod val="65000"/>
                  </a:schemeClr>
                </a:solidFill>
                <a:latin typeface="Arial Narrow" panose="020B0606020202030204" pitchFamily="34" charset="0"/>
              </a:rPr>
              <a:t>Rusdi</a:t>
            </a:r>
            <a:r>
              <a:rPr lang="en-US" sz="1600" b="1" dirty="0">
                <a:solidFill>
                  <a:schemeClr val="bg1">
                    <a:lumMod val="65000"/>
                  </a:schemeClr>
                </a:solidFill>
                <a:latin typeface="Arial Narrow" panose="020B0606020202030204" pitchFamily="34" charset="0"/>
              </a:rPr>
              <a:t>), which</a:t>
            </a:r>
            <a:r>
              <a:rPr lang="id-ID" sz="1600" b="1" dirty="0">
                <a:solidFill>
                  <a:schemeClr val="bg1">
                    <a:lumMod val="65000"/>
                  </a:schemeClr>
                </a:solidFill>
                <a:latin typeface="Arial Narrow" panose="020B0606020202030204" pitchFamily="34" charset="0"/>
              </a:rPr>
              <a:t> </a:t>
            </a:r>
            <a:r>
              <a:rPr lang="en-US" sz="1600" b="1" dirty="0">
                <a:solidFill>
                  <a:schemeClr val="bg1">
                    <a:lumMod val="65000"/>
                  </a:schemeClr>
                </a:solidFill>
                <a:latin typeface="Arial Narrow" panose="020B0606020202030204" pitchFamily="34" charset="0"/>
              </a:rPr>
              <a:t>was written in collaboration between </a:t>
            </a:r>
            <a:r>
              <a:rPr lang="en-US" sz="1600" b="1" dirty="0" err="1">
                <a:solidFill>
                  <a:schemeClr val="bg1">
                    <a:lumMod val="65000"/>
                  </a:schemeClr>
                </a:solidFill>
                <a:latin typeface="Arial Narrow" panose="020B0606020202030204" pitchFamily="34" charset="0"/>
              </a:rPr>
              <a:t>Sundanese</a:t>
            </a:r>
            <a:r>
              <a:rPr lang="en-US" sz="1600" b="1" dirty="0">
                <a:solidFill>
                  <a:schemeClr val="bg1">
                    <a:lumMod val="65000"/>
                  </a:schemeClr>
                </a:solidFill>
                <a:latin typeface="Arial Narrow" panose="020B0606020202030204" pitchFamily="34" charset="0"/>
              </a:rPr>
              <a:t> and Dutch authors, is a reading</a:t>
            </a:r>
            <a:r>
              <a:rPr lang="id-ID" sz="1600" b="1" dirty="0">
                <a:solidFill>
                  <a:schemeClr val="bg1">
                    <a:lumMod val="65000"/>
                  </a:schemeClr>
                </a:solidFill>
                <a:latin typeface="Arial Narrow" panose="020B0606020202030204" pitchFamily="34" charset="0"/>
              </a:rPr>
              <a:t> </a:t>
            </a:r>
            <a:r>
              <a:rPr lang="en-US" sz="1600" b="1" dirty="0">
                <a:solidFill>
                  <a:schemeClr val="bg1">
                    <a:lumMod val="65000"/>
                  </a:schemeClr>
                </a:solidFill>
                <a:latin typeface="Arial Narrow" panose="020B0606020202030204" pitchFamily="34" charset="0"/>
              </a:rPr>
              <a:t>book for children at </a:t>
            </a:r>
            <a:r>
              <a:rPr lang="en-US" sz="1600" b="1" dirty="0" err="1">
                <a:solidFill>
                  <a:schemeClr val="bg1">
                    <a:lumMod val="65000"/>
                  </a:schemeClr>
                </a:solidFill>
                <a:latin typeface="Arial Narrow" panose="020B0606020202030204" pitchFamily="34" charset="0"/>
              </a:rPr>
              <a:t>Sakola</a:t>
            </a:r>
            <a:r>
              <a:rPr lang="en-US" sz="1600" b="1" dirty="0">
                <a:solidFill>
                  <a:schemeClr val="bg1">
                    <a:lumMod val="65000"/>
                  </a:schemeClr>
                </a:solidFill>
                <a:latin typeface="Arial Narrow" panose="020B0606020202030204" pitchFamily="34" charset="0"/>
              </a:rPr>
              <a:t> </a:t>
            </a:r>
            <a:r>
              <a:rPr lang="en-US" sz="1600" b="1" dirty="0" err="1">
                <a:solidFill>
                  <a:schemeClr val="bg1">
                    <a:lumMod val="65000"/>
                  </a:schemeClr>
                </a:solidFill>
                <a:latin typeface="Arial Narrow" panose="020B0606020202030204" pitchFamily="34" charset="0"/>
              </a:rPr>
              <a:t>Ra‘yat</a:t>
            </a:r>
            <a:r>
              <a:rPr lang="en-US" sz="1600" b="1" dirty="0">
                <a:solidFill>
                  <a:schemeClr val="bg1">
                    <a:lumMod val="65000"/>
                  </a:schemeClr>
                </a:solidFill>
                <a:latin typeface="Arial Narrow" panose="020B0606020202030204" pitchFamily="34" charset="0"/>
              </a:rPr>
              <a:t> or SR (literally ―School for the Folk‖),</a:t>
            </a:r>
            <a:r>
              <a:rPr lang="id-ID" sz="1600" b="1" dirty="0">
                <a:solidFill>
                  <a:schemeClr val="bg1">
                    <a:lumMod val="65000"/>
                  </a:schemeClr>
                </a:solidFill>
                <a:latin typeface="Arial Narrow" panose="020B0606020202030204" pitchFamily="34" charset="0"/>
              </a:rPr>
              <a:t> </a:t>
            </a:r>
            <a:r>
              <a:rPr lang="en-US" sz="1600" b="1" dirty="0">
                <a:solidFill>
                  <a:schemeClr val="bg1">
                    <a:lumMod val="65000"/>
                  </a:schemeClr>
                </a:solidFill>
                <a:latin typeface="Arial Narrow" panose="020B0606020202030204" pitchFamily="34" charset="0"/>
              </a:rPr>
              <a:t>elementary school in West Java – Indonesia before the World War II. At the</a:t>
            </a:r>
            <a:r>
              <a:rPr lang="id-ID" sz="1600" b="1" dirty="0">
                <a:solidFill>
                  <a:schemeClr val="bg1">
                    <a:lumMod val="65000"/>
                  </a:schemeClr>
                </a:solidFill>
                <a:latin typeface="Arial Narrow" panose="020B0606020202030204" pitchFamily="34" charset="0"/>
              </a:rPr>
              <a:t> </a:t>
            </a:r>
            <a:r>
              <a:rPr lang="en-US" sz="1600" b="1" dirty="0">
                <a:solidFill>
                  <a:schemeClr val="bg1">
                    <a:lumMod val="65000"/>
                  </a:schemeClr>
                </a:solidFill>
                <a:latin typeface="Arial Narrow" panose="020B0606020202030204" pitchFamily="34" charset="0"/>
              </a:rPr>
              <a:t>time, it used </a:t>
            </a:r>
            <a:r>
              <a:rPr lang="en-US" sz="1600" b="1" dirty="0" err="1">
                <a:solidFill>
                  <a:schemeClr val="bg1">
                    <a:lumMod val="65000"/>
                  </a:schemeClr>
                </a:solidFill>
                <a:latin typeface="Arial Narrow" panose="020B0606020202030204" pitchFamily="34" charset="0"/>
              </a:rPr>
              <a:t>Sundanese</a:t>
            </a:r>
            <a:r>
              <a:rPr lang="en-US" sz="1600" b="1" dirty="0">
                <a:solidFill>
                  <a:schemeClr val="bg1">
                    <a:lumMod val="65000"/>
                  </a:schemeClr>
                </a:solidFill>
                <a:latin typeface="Arial Narrow" panose="020B0606020202030204" pitchFamily="34" charset="0"/>
              </a:rPr>
              <a:t> as a medium of instruction</a:t>
            </a:r>
            <a:r>
              <a:rPr lang="en-US" sz="1600" dirty="0">
                <a:latin typeface="Arial Narrow" panose="020B0606020202030204" pitchFamily="34" charset="0"/>
              </a:rPr>
              <a:t>. Amid previous studies on the</a:t>
            </a:r>
            <a:r>
              <a:rPr lang="id-ID" sz="1600" dirty="0">
                <a:latin typeface="Arial Narrow" panose="020B0606020202030204" pitchFamily="34" charset="0"/>
              </a:rPr>
              <a:t> </a:t>
            </a:r>
            <a:r>
              <a:rPr lang="en-US" sz="1600" dirty="0">
                <a:latin typeface="Arial Narrow" panose="020B0606020202030204" pitchFamily="34" charset="0"/>
              </a:rPr>
              <a:t>history of book illustration in Indonesia, </a:t>
            </a:r>
            <a:r>
              <a:rPr lang="en-US" sz="1600" b="1" dirty="0">
                <a:solidFill>
                  <a:srgbClr val="3399FF"/>
                </a:solidFill>
                <a:latin typeface="Arial Narrow" panose="020B0606020202030204" pitchFamily="34" charset="0"/>
              </a:rPr>
              <a:t>this study is a humble effort to consider</a:t>
            </a:r>
            <a:r>
              <a:rPr lang="id-ID" sz="1600" b="1" dirty="0">
                <a:solidFill>
                  <a:srgbClr val="3399FF"/>
                </a:solidFill>
                <a:latin typeface="Arial Narrow" panose="020B0606020202030204" pitchFamily="34" charset="0"/>
              </a:rPr>
              <a:t> </a:t>
            </a:r>
            <a:r>
              <a:rPr lang="en-US" sz="1600" b="1" dirty="0">
                <a:solidFill>
                  <a:srgbClr val="3399FF"/>
                </a:solidFill>
                <a:latin typeface="Arial Narrow" panose="020B0606020202030204" pitchFamily="34" charset="0"/>
              </a:rPr>
              <a:t>some fundamental questions on the way illustrator represents people in visual</a:t>
            </a:r>
            <a:r>
              <a:rPr lang="id-ID" sz="1600" b="1" dirty="0">
                <a:solidFill>
                  <a:srgbClr val="3399FF"/>
                </a:solidFill>
                <a:latin typeface="Arial Narrow" panose="020B0606020202030204" pitchFamily="34" charset="0"/>
              </a:rPr>
              <a:t> </a:t>
            </a:r>
            <a:r>
              <a:rPr lang="en-US" sz="1600" b="1" dirty="0">
                <a:solidFill>
                  <a:srgbClr val="3399FF"/>
                </a:solidFill>
                <a:latin typeface="Arial Narrow" panose="020B0606020202030204" pitchFamily="34" charset="0"/>
              </a:rPr>
              <a:t>forms, mainly on how the Dutch illustrator depicted </a:t>
            </a:r>
            <a:r>
              <a:rPr lang="en-US" sz="1600" b="1" dirty="0" err="1">
                <a:solidFill>
                  <a:srgbClr val="3399FF"/>
                </a:solidFill>
                <a:latin typeface="Arial Narrow" panose="020B0606020202030204" pitchFamily="34" charset="0"/>
              </a:rPr>
              <a:t>Sundanese</a:t>
            </a:r>
            <a:r>
              <a:rPr lang="en-US" sz="1600" b="1" dirty="0">
                <a:solidFill>
                  <a:srgbClr val="3399FF"/>
                </a:solidFill>
                <a:latin typeface="Arial Narrow" panose="020B0606020202030204" pitchFamily="34" charset="0"/>
              </a:rPr>
              <a:t> childhood in the</a:t>
            </a:r>
            <a:r>
              <a:rPr lang="id-ID" sz="1600" b="1" dirty="0">
                <a:solidFill>
                  <a:srgbClr val="3399FF"/>
                </a:solidFill>
                <a:latin typeface="Arial Narrow" panose="020B0606020202030204" pitchFamily="34" charset="0"/>
              </a:rPr>
              <a:t> </a:t>
            </a:r>
            <a:r>
              <a:rPr lang="en-US" sz="1600" b="1" dirty="0">
                <a:solidFill>
                  <a:srgbClr val="3399FF"/>
                </a:solidFill>
                <a:latin typeface="Arial Narrow" panose="020B0606020202030204" pitchFamily="34" charset="0"/>
              </a:rPr>
              <a:t>course of European colonialism in Indonesia at the beginning of the twentieth</a:t>
            </a:r>
            <a:r>
              <a:rPr lang="id-ID" sz="1600" b="1" dirty="0">
                <a:solidFill>
                  <a:srgbClr val="3399FF"/>
                </a:solidFill>
                <a:latin typeface="Arial Narrow" panose="020B0606020202030204" pitchFamily="34" charset="0"/>
              </a:rPr>
              <a:t> century.</a:t>
            </a:r>
          </a:p>
        </p:txBody>
      </p:sp>
      <p:sp>
        <p:nvSpPr>
          <p:cNvPr id="11270" name="Rectangle 8"/>
          <p:cNvSpPr>
            <a:spLocks noChangeArrowheads="1"/>
          </p:cNvSpPr>
          <p:nvPr/>
        </p:nvSpPr>
        <p:spPr bwMode="auto">
          <a:xfrm>
            <a:off x="2501900" y="5934075"/>
            <a:ext cx="603091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900">
                <a:solidFill>
                  <a:srgbClr val="FF0000"/>
                </a:solidFill>
                <a:latin typeface="Arial Narrow" panose="020B0606020202030204" pitchFamily="34" charset="0"/>
              </a:rPr>
              <a:t>SETIAWAN, H.W, Damayanti, I, dan Sunarto, P. (2007)</a:t>
            </a:r>
          </a:p>
        </p:txBody>
      </p:sp>
      <p:pic>
        <p:nvPicPr>
          <p:cNvPr id="11271" name="Picture 9"/>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387475" y="2924175"/>
            <a:ext cx="835025" cy="53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2" name="Picture 11"/>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387475" y="4483100"/>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3" name="Picture 12"/>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387475" y="1819275"/>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425733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9" name="Rectangle 14"/>
          <p:cNvSpPr>
            <a:spLocks noChangeArrowheads="1"/>
          </p:cNvSpPr>
          <p:nvPr/>
        </p:nvSpPr>
        <p:spPr bwMode="auto">
          <a:xfrm>
            <a:off x="5486400" y="2214563"/>
            <a:ext cx="3157538" cy="2308225"/>
          </a:xfrm>
          <a:prstGeom prst="rect">
            <a:avLst/>
          </a:prstGeom>
          <a:noFill/>
          <a:ln w="9525">
            <a:noFill/>
            <a:miter lim="800000"/>
            <a:headEnd/>
            <a:tailEnd/>
          </a:ln>
        </p:spPr>
        <p:txBody>
          <a:bodyPr>
            <a:spAutoFit/>
          </a:bodyPr>
          <a:lstStyle/>
          <a:p>
            <a:pPr algn="ctr">
              <a:defRPr/>
            </a:pPr>
            <a:r>
              <a:rPr lang="id-ID" sz="6000" dirty="0">
                <a:solidFill>
                  <a:schemeClr val="bg1">
                    <a:lumMod val="75000"/>
                  </a:schemeClr>
                </a:solidFill>
                <a:latin typeface="Arial Narrow" pitchFamily="34" charset="0"/>
              </a:rPr>
              <a:t>Sample</a:t>
            </a:r>
            <a:endParaRPr lang="id-ID" sz="6000" dirty="0">
              <a:solidFill>
                <a:srgbClr val="FF0000"/>
              </a:solidFill>
              <a:latin typeface="Arial Narrow" pitchFamily="34" charset="0"/>
            </a:endParaRPr>
          </a:p>
          <a:p>
            <a:pPr algn="ctr">
              <a:defRPr/>
            </a:pPr>
            <a:r>
              <a:rPr lang="id-ID" sz="2400" dirty="0">
                <a:solidFill>
                  <a:srgbClr val="FFC000"/>
                </a:solidFill>
                <a:latin typeface="Arial Narrow" pitchFamily="34" charset="0"/>
              </a:rPr>
              <a:t>[informative abstract]</a:t>
            </a:r>
            <a:endParaRPr lang="en-US" sz="2400" dirty="0">
              <a:solidFill>
                <a:srgbClr val="FFC000"/>
              </a:solidFill>
              <a:latin typeface="Arial Narrow" pitchFamily="34" charset="0"/>
            </a:endParaRPr>
          </a:p>
          <a:p>
            <a:pPr algn="ctr">
              <a:defRPr/>
            </a:pPr>
            <a:endParaRPr lang="en-US" sz="6000" dirty="0"/>
          </a:p>
        </p:txBody>
      </p:sp>
    </p:spTree>
    <p:extLst>
      <p:ext uri="{BB962C8B-B14F-4D97-AF65-F5344CB8AC3E}">
        <p14:creationId xmlns:p14="http://schemas.microsoft.com/office/powerpoint/2010/main" xmlns="" val="3475919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6500813"/>
            <a:ext cx="8643939" cy="357187"/>
            <a:chOff x="-32" y="6500834"/>
            <a:chExt cx="8643969" cy="357190"/>
          </a:xfrm>
        </p:grpSpPr>
        <p:sp>
          <p:nvSpPr>
            <p:cNvPr id="17" name="Rectangle 16"/>
            <p:cNvSpPr/>
            <p:nvPr/>
          </p:nvSpPr>
          <p:spPr>
            <a:xfrm>
              <a:off x="-32" y="6500834"/>
              <a:ext cx="428627" cy="357190"/>
            </a:xfrm>
            <a:prstGeom prst="rect">
              <a:avLst/>
            </a:prstGeom>
            <a:solidFill>
              <a:schemeClr val="accent1">
                <a:lumMod val="1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rgbClr val="FFFFFF"/>
                </a:solidFill>
                <a:ea typeface="ＭＳ Ｐゴシック" pitchFamily="34" charset="-128"/>
              </a:endParaRPr>
            </a:p>
          </p:txBody>
        </p:sp>
        <p:sp>
          <p:nvSpPr>
            <p:cNvPr id="14352" name="Rectangle 3"/>
            <p:cNvSpPr txBox="1">
              <a:spLocks noChangeArrowheads="1"/>
            </p:cNvSpPr>
            <p:nvPr/>
          </p:nvSpPr>
          <p:spPr bwMode="auto">
            <a:xfrm>
              <a:off x="6148378" y="6500834"/>
              <a:ext cx="2495559" cy="28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buFontTx/>
                <a:buNone/>
              </a:pPr>
              <a:r>
                <a:rPr lang="en-US" altLang="id-ID" sz="1400">
                  <a:solidFill>
                    <a:srgbClr val="F2F2F2"/>
                  </a:solidFill>
                  <a:latin typeface="Arial Narrow" pitchFamily="34" charset="0"/>
                </a:rPr>
                <a:t>manajemen informasi penelitian</a:t>
              </a:r>
              <a:endParaRPr lang="en-US" altLang="id-ID" sz="1400" i="1">
                <a:solidFill>
                  <a:srgbClr val="F2F2F2"/>
                </a:solidFill>
                <a:latin typeface="Arial Narrow" pitchFamily="34" charset="0"/>
              </a:endParaRPr>
            </a:p>
          </p:txBody>
        </p:sp>
      </p:grpSp>
      <p:pic>
        <p:nvPicPr>
          <p:cNvPr id="14340"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0" y="332085"/>
            <a:ext cx="1697038"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2484438" y="260648"/>
            <a:ext cx="6357937" cy="5718938"/>
          </a:xfrm>
          <a:prstGeom prst="rect">
            <a:avLst/>
          </a:prstGeom>
        </p:spPr>
        <p:txBody>
          <a:bodyPr>
            <a:spAutoFit/>
          </a:bodyPr>
          <a:lstStyle/>
          <a:p>
            <a:pPr algn="just">
              <a:lnSpc>
                <a:spcPct val="114000"/>
              </a:lnSpc>
              <a:defRPr/>
            </a:pPr>
            <a:r>
              <a:rPr lang="id-ID" sz="1400" b="1" dirty="0">
                <a:solidFill>
                  <a:srgbClr val="00FF00"/>
                </a:solidFill>
                <a:latin typeface="Arial Narrow" panose="020B0606020202030204" pitchFamily="34" charset="0"/>
              </a:rPr>
              <a:t>Paper ini mengkaji hasil tiga eksperimen sebagai kelanjutan studi yang pernah dilakukan oleh Kurosu-Kashimura dan Noam Tractinsky tentang relasi antara persepsi pengguna dengan kualitas estetik dan usability tampilan </a:t>
            </a:r>
            <a:r>
              <a:rPr lang="id-ID" sz="1400" b="1" i="1" dirty="0">
                <a:solidFill>
                  <a:srgbClr val="00FF00"/>
                </a:solidFill>
                <a:latin typeface="Arial Narrow" panose="020B0606020202030204" pitchFamily="34" charset="0"/>
              </a:rPr>
              <a:t>interface</a:t>
            </a:r>
            <a:r>
              <a:rPr lang="id-ID" sz="1400" dirty="0">
                <a:latin typeface="Arial Narrow" panose="020B0606020202030204" pitchFamily="34" charset="0"/>
              </a:rPr>
              <a:t>. Studi didasarkan kepada </a:t>
            </a:r>
            <a:r>
              <a:rPr lang="id-ID" sz="1400" b="1" dirty="0">
                <a:solidFill>
                  <a:schemeClr val="bg1">
                    <a:lumMod val="50000"/>
                  </a:schemeClr>
                </a:solidFill>
                <a:latin typeface="Arial Narrow" panose="020B0606020202030204" pitchFamily="34" charset="0"/>
              </a:rPr>
              <a:t>dua premis yaitu bahwa persepsi estetik dipengaruhi latar belakang kultural serta tampilan yang atraktif dapat mempengaruhi persepsi kehandalan sebuah produk </a:t>
            </a:r>
            <a:r>
              <a:rPr lang="id-ID" sz="1400" b="1" dirty="0">
                <a:solidFill>
                  <a:srgbClr val="3399FF"/>
                </a:solidFill>
                <a:latin typeface="Arial Narrow" panose="020B0606020202030204" pitchFamily="34" charset="0"/>
              </a:rPr>
              <a:t>Studi dilakukan untuk mengidentifikasi persepsi pengguna migran (:orang Indonesia yang berada di Jepang) terhadap relasi antara tampilan estetik dan </a:t>
            </a:r>
            <a:r>
              <a:rPr lang="id-ID" sz="1400" b="1" i="1" dirty="0">
                <a:solidFill>
                  <a:srgbClr val="3399FF"/>
                </a:solidFill>
                <a:latin typeface="Arial Narrow" panose="020B0606020202030204" pitchFamily="34" charset="0"/>
              </a:rPr>
              <a:t>apparent usability </a:t>
            </a:r>
            <a:r>
              <a:rPr lang="id-ID" sz="1400" b="1" dirty="0">
                <a:solidFill>
                  <a:srgbClr val="3399FF"/>
                </a:solidFill>
                <a:latin typeface="Arial Narrow" panose="020B0606020202030204" pitchFamily="34" charset="0"/>
              </a:rPr>
              <a:t>pada sebuah interface produk</a:t>
            </a:r>
            <a:r>
              <a:rPr lang="id-ID" sz="1400" dirty="0">
                <a:latin typeface="Arial Narrow" panose="020B0606020202030204" pitchFamily="34" charset="0"/>
              </a:rPr>
              <a:t>. Melalui </a:t>
            </a:r>
            <a:r>
              <a:rPr lang="id-ID" sz="1400" b="1" dirty="0">
                <a:solidFill>
                  <a:srgbClr val="FF8000"/>
                </a:solidFill>
                <a:latin typeface="Arial Narrow" panose="020B0606020202030204" pitchFamily="34" charset="0"/>
              </a:rPr>
              <a:t>eksperimen</a:t>
            </a:r>
            <a:r>
              <a:rPr lang="id-ID" sz="1400" dirty="0">
                <a:latin typeface="Arial Narrow" panose="020B0606020202030204" pitchFamily="34" charset="0"/>
              </a:rPr>
              <a:t> </a:t>
            </a:r>
            <a:r>
              <a:rPr lang="id-ID" sz="1400" dirty="0">
                <a:solidFill>
                  <a:srgbClr val="FF8000"/>
                </a:solidFill>
                <a:latin typeface="Arial Narrow" panose="020B0606020202030204" pitchFamily="34" charset="0"/>
              </a:rPr>
              <a:t>dilakukan investigasi efek tampilan warna pada sebuah </a:t>
            </a:r>
            <a:r>
              <a:rPr lang="id-ID" sz="1400" i="1" dirty="0">
                <a:solidFill>
                  <a:srgbClr val="FF8000"/>
                </a:solidFill>
                <a:latin typeface="Arial Narrow" panose="020B0606020202030204" pitchFamily="34" charset="0"/>
              </a:rPr>
              <a:t>interface </a:t>
            </a:r>
            <a:r>
              <a:rPr lang="id-ID" sz="1400" dirty="0">
                <a:solidFill>
                  <a:srgbClr val="FF8000"/>
                </a:solidFill>
                <a:latin typeface="Arial Narrow" panose="020B0606020202030204" pitchFamily="34" charset="0"/>
              </a:rPr>
              <a:t>produk terhadap persepsi </a:t>
            </a:r>
            <a:r>
              <a:rPr lang="id-ID" sz="1400" i="1" dirty="0">
                <a:solidFill>
                  <a:srgbClr val="FF8000"/>
                </a:solidFill>
                <a:latin typeface="Arial Narrow" panose="020B0606020202030204" pitchFamily="34" charset="0"/>
              </a:rPr>
              <a:t>trustworthy </a:t>
            </a:r>
            <a:r>
              <a:rPr lang="id-ID" sz="1400" dirty="0">
                <a:solidFill>
                  <a:srgbClr val="FF8000"/>
                </a:solidFill>
                <a:latin typeface="Arial Narrow" panose="020B0606020202030204" pitchFamily="34" charset="0"/>
              </a:rPr>
              <a:t>(tingkat kepercayaan) dan </a:t>
            </a:r>
            <a:r>
              <a:rPr lang="id-ID" sz="1400" i="1" dirty="0">
                <a:solidFill>
                  <a:srgbClr val="FF8000"/>
                </a:solidFill>
                <a:latin typeface="Arial Narrow" panose="020B0606020202030204" pitchFamily="34" charset="0"/>
              </a:rPr>
              <a:t>credibility </a:t>
            </a:r>
            <a:r>
              <a:rPr lang="id-ID" sz="1400" dirty="0">
                <a:solidFill>
                  <a:srgbClr val="FF8000"/>
                </a:solidFill>
                <a:latin typeface="Arial Narrow" panose="020B0606020202030204" pitchFamily="34" charset="0"/>
              </a:rPr>
              <a:t>(tingkat kredibilitas) produk secara umum</a:t>
            </a:r>
            <a:r>
              <a:rPr lang="id-ID" sz="1400" dirty="0">
                <a:latin typeface="Arial Narrow" panose="020B0606020202030204" pitchFamily="34" charset="0"/>
              </a:rPr>
              <a:t>. </a:t>
            </a:r>
            <a:r>
              <a:rPr lang="id-ID" sz="1400" b="1" dirty="0">
                <a:solidFill>
                  <a:srgbClr val="FF8000"/>
                </a:solidFill>
                <a:latin typeface="Arial Narrow" panose="020B0606020202030204" pitchFamily="34" charset="0"/>
              </a:rPr>
              <a:t>Sebagai stimulus, digunakan tampilan </a:t>
            </a:r>
            <a:r>
              <a:rPr lang="id-ID" sz="1400" b="1" i="1" dirty="0">
                <a:solidFill>
                  <a:srgbClr val="FF8000"/>
                </a:solidFill>
                <a:latin typeface="Arial Narrow" panose="020B0606020202030204" pitchFamily="34" charset="0"/>
              </a:rPr>
              <a:t>layout</a:t>
            </a:r>
            <a:r>
              <a:rPr lang="id-ID" sz="1400" b="1" dirty="0">
                <a:solidFill>
                  <a:srgbClr val="FF8000"/>
                </a:solidFill>
                <a:latin typeface="Arial Narrow" panose="020B0606020202030204" pitchFamily="34" charset="0"/>
              </a:rPr>
              <a:t>-utama (hasil modifikasi) layar ATM bank di Jepang. </a:t>
            </a:r>
          </a:p>
          <a:p>
            <a:pPr algn="just">
              <a:lnSpc>
                <a:spcPct val="114000"/>
              </a:lnSpc>
              <a:defRPr/>
            </a:pPr>
            <a:endParaRPr lang="id-ID" sz="1400" dirty="0">
              <a:latin typeface="Arial Narrow" panose="020B0606020202030204" pitchFamily="34" charset="0"/>
            </a:endParaRPr>
          </a:p>
          <a:p>
            <a:pPr algn="just">
              <a:lnSpc>
                <a:spcPct val="114000"/>
              </a:lnSpc>
              <a:defRPr/>
            </a:pPr>
            <a:r>
              <a:rPr lang="id-ID" sz="1400" dirty="0">
                <a:latin typeface="Arial Narrow" panose="020B0606020202030204" pitchFamily="34" charset="0"/>
              </a:rPr>
              <a:t>Hasil eksperimen menunjukkan bahwa </a:t>
            </a:r>
            <a:r>
              <a:rPr lang="id-ID" sz="1400" b="1" dirty="0">
                <a:solidFill>
                  <a:schemeClr val="tx1">
                    <a:lumMod val="50000"/>
                    <a:lumOff val="50000"/>
                  </a:schemeClr>
                </a:solidFill>
                <a:latin typeface="Arial Narrow" panose="020B0606020202030204" pitchFamily="34" charset="0"/>
              </a:rPr>
              <a:t>nilai estetik tampilan interface mempengaruhi persepsi </a:t>
            </a:r>
            <a:r>
              <a:rPr lang="id-ID" sz="1400" b="1" i="1" dirty="0">
                <a:solidFill>
                  <a:schemeClr val="tx1">
                    <a:lumMod val="50000"/>
                    <a:lumOff val="50000"/>
                  </a:schemeClr>
                </a:solidFill>
                <a:latin typeface="Arial Narrow" panose="020B0606020202030204" pitchFamily="34" charset="0"/>
              </a:rPr>
              <a:t>user </a:t>
            </a:r>
            <a:r>
              <a:rPr lang="id-ID" sz="1400" b="1" dirty="0">
                <a:solidFill>
                  <a:schemeClr val="tx1">
                    <a:lumMod val="50000"/>
                    <a:lumOff val="50000"/>
                  </a:schemeClr>
                </a:solidFill>
                <a:latin typeface="Arial Narrow" panose="020B0606020202030204" pitchFamily="34" charset="0"/>
              </a:rPr>
              <a:t>atas </a:t>
            </a:r>
            <a:r>
              <a:rPr lang="id-ID" sz="1400" b="1" i="1" dirty="0">
                <a:solidFill>
                  <a:schemeClr val="tx1">
                    <a:lumMod val="50000"/>
                    <a:lumOff val="50000"/>
                  </a:schemeClr>
                </a:solidFill>
                <a:latin typeface="Arial Narrow" panose="020B0606020202030204" pitchFamily="34" charset="0"/>
              </a:rPr>
              <a:t>credibility </a:t>
            </a:r>
            <a:r>
              <a:rPr lang="id-ID" sz="1400" b="1" dirty="0">
                <a:solidFill>
                  <a:schemeClr val="tx1">
                    <a:lumMod val="50000"/>
                    <a:lumOff val="50000"/>
                  </a:schemeClr>
                </a:solidFill>
                <a:latin typeface="Arial Narrow" panose="020B0606020202030204" pitchFamily="34" charset="0"/>
              </a:rPr>
              <a:t>(tingkat kredibilitas) dan </a:t>
            </a:r>
            <a:r>
              <a:rPr lang="id-ID" sz="1400" b="1" i="1" dirty="0">
                <a:solidFill>
                  <a:schemeClr val="tx1">
                    <a:lumMod val="50000"/>
                    <a:lumOff val="50000"/>
                  </a:schemeClr>
                </a:solidFill>
                <a:latin typeface="Arial Narrow" panose="020B0606020202030204" pitchFamily="34" charset="0"/>
              </a:rPr>
              <a:t>trustworthy </a:t>
            </a:r>
            <a:r>
              <a:rPr lang="id-ID" sz="1400" b="1" dirty="0">
                <a:solidFill>
                  <a:schemeClr val="tx1">
                    <a:lumMod val="50000"/>
                    <a:lumOff val="50000"/>
                  </a:schemeClr>
                </a:solidFill>
                <a:latin typeface="Arial Narrow" panose="020B0606020202030204" pitchFamily="34" charset="0"/>
              </a:rPr>
              <a:t>(tingkat kepercayaan) sebuah objek. Latar belakang budaya pengguna tidak memiliki pengaruh signifikan terhadap persepsi estetik tampilan interface apabila pengguna telah melakukan adaptasi eksperiential atau memiliki pengalaman interaksi dengan produk dengan komposisi layout sejenis. Lebih lanjut hasil penelitian menunjukkan bahwa warna memiliki pengaruh penting dalam meningkatkan kualitas ke-atraktif-an, persepsi kredibiltas (</a:t>
            </a:r>
            <a:r>
              <a:rPr lang="id-ID" sz="1400" b="1" i="1" dirty="0">
                <a:solidFill>
                  <a:schemeClr val="tx1">
                    <a:lumMod val="50000"/>
                    <a:lumOff val="50000"/>
                  </a:schemeClr>
                </a:solidFill>
                <a:latin typeface="Arial Narrow" panose="020B0606020202030204" pitchFamily="34" charset="0"/>
              </a:rPr>
              <a:t>credibility</a:t>
            </a:r>
            <a:r>
              <a:rPr lang="id-ID" sz="1400" b="1" dirty="0">
                <a:solidFill>
                  <a:schemeClr val="tx1">
                    <a:lumMod val="50000"/>
                    <a:lumOff val="50000"/>
                  </a:schemeClr>
                </a:solidFill>
                <a:latin typeface="Arial Narrow" panose="020B0606020202030204" pitchFamily="34" charset="0"/>
              </a:rPr>
              <a:t>), dan tingkat penerimaan (</a:t>
            </a:r>
            <a:r>
              <a:rPr lang="id-ID" sz="1400" b="1" i="1" dirty="0">
                <a:solidFill>
                  <a:schemeClr val="tx1">
                    <a:lumMod val="50000"/>
                    <a:lumOff val="50000"/>
                  </a:schemeClr>
                </a:solidFill>
                <a:latin typeface="Arial Narrow" panose="020B0606020202030204" pitchFamily="34" charset="0"/>
              </a:rPr>
              <a:t>acceptability</a:t>
            </a:r>
            <a:r>
              <a:rPr lang="id-ID" sz="1400" b="1" dirty="0">
                <a:solidFill>
                  <a:schemeClr val="tx1">
                    <a:lumMod val="50000"/>
                    <a:lumOff val="50000"/>
                  </a:schemeClr>
                </a:solidFill>
                <a:latin typeface="Arial Narrow" panose="020B0606020202030204" pitchFamily="34" charset="0"/>
              </a:rPr>
              <a:t>) pengguna (user). </a:t>
            </a:r>
            <a:r>
              <a:rPr lang="id-ID" sz="1400" b="1" dirty="0">
                <a:solidFill>
                  <a:srgbClr val="FF33CC"/>
                </a:solidFill>
                <a:latin typeface="Arial Narrow" panose="020B0606020202030204" pitchFamily="34" charset="0"/>
              </a:rPr>
              <a:t>Eksperimen lebih lanjut perlu dilakukan untuk mengetahui bagaimana dan seperti apa sebuah kombinasi warna pada sebuah tampilan interface, dapat memiliki pengaruh yang bermakna pada keterpakaian sebuah produk. </a:t>
            </a:r>
          </a:p>
        </p:txBody>
      </p:sp>
      <p:pic>
        <p:nvPicPr>
          <p:cNvPr id="14342" name="Picture 9"/>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387475" y="2276773"/>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10"/>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387475" y="2876848"/>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4" name="Picture 11"/>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387475" y="1675110"/>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5" name="Picture 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1387475" y="3475335"/>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6" name="Picture 7"/>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1387475" y="4092873"/>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7" name="Picture 8"/>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539750" y="4623098"/>
            <a:ext cx="835025"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8" name="Picture 12"/>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1401763" y="5372398"/>
            <a:ext cx="835025" cy="53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18"/>
          <p:cNvSpPr/>
          <p:nvPr/>
        </p:nvSpPr>
        <p:spPr>
          <a:xfrm>
            <a:off x="2501900" y="6093123"/>
            <a:ext cx="6030913" cy="230187"/>
          </a:xfrm>
          <a:prstGeom prst="rect">
            <a:avLst/>
          </a:prstGeom>
        </p:spPr>
        <p:txBody>
          <a:bodyPr>
            <a:spAutoFit/>
          </a:bodyPr>
          <a:lstStyle/>
          <a:p>
            <a:pPr algn="just">
              <a:defRPr/>
            </a:pPr>
            <a:r>
              <a:rPr lang="id-ID" sz="900" dirty="0">
                <a:latin typeface="Arial Narrow" panose="020B0606020202030204" pitchFamily="34" charset="0"/>
              </a:rPr>
              <a:t>SYARIEF, A., dan HIBINO, H. (2007)</a:t>
            </a:r>
          </a:p>
        </p:txBody>
      </p:sp>
      <p:pic>
        <p:nvPicPr>
          <p:cNvPr id="18" name="Picture 4"/>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99887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592" y="0"/>
            <a:ext cx="9173592" cy="6897771"/>
          </a:xfrm>
          <a:prstGeom prst="rect">
            <a:avLst/>
          </a:prstGeom>
        </p:spPr>
      </p:pic>
    </p:spTree>
    <p:extLst>
      <p:ext uri="{BB962C8B-B14F-4D97-AF65-F5344CB8AC3E}">
        <p14:creationId xmlns:p14="http://schemas.microsoft.com/office/powerpoint/2010/main" xmlns="" val="2470948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 name="Rectangle 1"/>
          <p:cNvSpPr/>
          <p:nvPr/>
        </p:nvSpPr>
        <p:spPr>
          <a:xfrm>
            <a:off x="969020" y="850061"/>
            <a:ext cx="7131372" cy="4955203"/>
          </a:xfrm>
          <a:prstGeom prst="rect">
            <a:avLst/>
          </a:prstGeom>
        </p:spPr>
        <p:txBody>
          <a:bodyPr wrap="square">
            <a:spAutoFit/>
          </a:bodyPr>
          <a:lstStyle/>
          <a:p>
            <a:pPr algn="just">
              <a:defRPr/>
            </a:pPr>
            <a:r>
              <a:rPr lang="en-US" sz="2000" b="1" dirty="0">
                <a:latin typeface="Arial Narrow" panose="020B0606020202030204" pitchFamily="34" charset="0"/>
              </a:rPr>
              <a:t>All abstracts include:</a:t>
            </a:r>
          </a:p>
          <a:p>
            <a:pPr marL="285750" indent="-285750" algn="just">
              <a:buFont typeface="Arial" panose="020B0604020202020204" pitchFamily="34" charset="0"/>
              <a:buChar char="•"/>
              <a:defRPr/>
            </a:pPr>
            <a:r>
              <a:rPr lang="en-US" dirty="0">
                <a:latin typeface="Arial Narrow" panose="020B0606020202030204" pitchFamily="34" charset="0"/>
              </a:rPr>
              <a:t>A full citation of the source, preceding the abstract.</a:t>
            </a:r>
          </a:p>
          <a:p>
            <a:pPr marL="285750" indent="-285750" algn="just">
              <a:buFont typeface="Arial" panose="020B0604020202020204" pitchFamily="34" charset="0"/>
              <a:buChar char="•"/>
              <a:defRPr/>
            </a:pPr>
            <a:r>
              <a:rPr lang="en-US" dirty="0">
                <a:solidFill>
                  <a:schemeClr val="tx1">
                    <a:lumMod val="50000"/>
                    <a:lumOff val="50000"/>
                  </a:schemeClr>
                </a:solidFill>
                <a:latin typeface="Arial Narrow" panose="020B0606020202030204" pitchFamily="34" charset="0"/>
              </a:rPr>
              <a:t>The most important information first.</a:t>
            </a:r>
          </a:p>
          <a:p>
            <a:pPr marL="285750" indent="-285750" algn="just">
              <a:buFont typeface="Arial" panose="020B0604020202020204" pitchFamily="34" charset="0"/>
              <a:buChar char="•"/>
              <a:defRPr/>
            </a:pPr>
            <a:r>
              <a:rPr lang="en-US" dirty="0">
                <a:latin typeface="Arial Narrow" panose="020B0606020202030204" pitchFamily="34" charset="0"/>
              </a:rPr>
              <a:t>The same type and style of language found in the original, including technical language.</a:t>
            </a:r>
          </a:p>
          <a:p>
            <a:pPr marL="285750" indent="-285750" algn="just">
              <a:buFont typeface="Arial" panose="020B0604020202020204" pitchFamily="34" charset="0"/>
              <a:buChar char="•"/>
              <a:defRPr/>
            </a:pPr>
            <a:r>
              <a:rPr lang="en-US" dirty="0">
                <a:latin typeface="Arial Narrow" panose="020B0606020202030204" pitchFamily="34" charset="0"/>
              </a:rPr>
              <a:t>Key words and phrases that quickly identify the content and focus of the work.</a:t>
            </a:r>
          </a:p>
          <a:p>
            <a:pPr marL="285750" indent="-285750" algn="just">
              <a:buFont typeface="Arial" panose="020B0604020202020204" pitchFamily="34" charset="0"/>
              <a:buChar char="•"/>
              <a:defRPr/>
            </a:pPr>
            <a:r>
              <a:rPr lang="en-US" dirty="0">
                <a:latin typeface="Arial Narrow" panose="020B0606020202030204" pitchFamily="34" charset="0"/>
              </a:rPr>
              <a:t>Clear, concise, and powerful language.</a:t>
            </a:r>
          </a:p>
          <a:p>
            <a:pPr algn="just">
              <a:defRPr/>
            </a:pPr>
            <a:endParaRPr lang="id-ID" sz="2000" b="1" dirty="0">
              <a:latin typeface="Arial Narrow" panose="020B0606020202030204" pitchFamily="34" charset="0"/>
            </a:endParaRPr>
          </a:p>
          <a:p>
            <a:pPr algn="just">
              <a:defRPr/>
            </a:pPr>
            <a:r>
              <a:rPr lang="en-US" sz="2000" b="1" dirty="0">
                <a:latin typeface="Arial Narrow" panose="020B0606020202030204" pitchFamily="34" charset="0"/>
              </a:rPr>
              <a:t>Abstracts may include:</a:t>
            </a:r>
          </a:p>
          <a:p>
            <a:pPr marL="285750" indent="-285750" algn="just">
              <a:buFont typeface="Arial" panose="020B0604020202020204" pitchFamily="34" charset="0"/>
              <a:buChar char="•"/>
              <a:defRPr/>
            </a:pPr>
            <a:r>
              <a:rPr lang="en-US" dirty="0">
                <a:latin typeface="Arial Narrow" panose="020B0606020202030204" pitchFamily="34" charset="0"/>
              </a:rPr>
              <a:t>The thesis of the work, usually in the first sentence.</a:t>
            </a:r>
          </a:p>
          <a:p>
            <a:pPr marL="285750" indent="-285750" algn="just">
              <a:buFont typeface="Arial" panose="020B0604020202020204" pitchFamily="34" charset="0"/>
              <a:buChar char="•"/>
              <a:defRPr/>
            </a:pPr>
            <a:r>
              <a:rPr lang="en-US" dirty="0">
                <a:latin typeface="Arial Narrow" panose="020B0606020202030204" pitchFamily="34" charset="0"/>
              </a:rPr>
              <a:t>Background information that places the work in the larger body of literature.</a:t>
            </a:r>
          </a:p>
          <a:p>
            <a:pPr marL="285750" indent="-285750" algn="just">
              <a:buFont typeface="Arial" panose="020B0604020202020204" pitchFamily="34" charset="0"/>
              <a:buChar char="•"/>
              <a:defRPr/>
            </a:pPr>
            <a:r>
              <a:rPr lang="en-US" dirty="0">
                <a:latin typeface="Arial Narrow" panose="020B0606020202030204" pitchFamily="34" charset="0"/>
              </a:rPr>
              <a:t>The same chronological structure as the original work.</a:t>
            </a:r>
          </a:p>
          <a:p>
            <a:pPr algn="just">
              <a:defRPr/>
            </a:pPr>
            <a:endParaRPr lang="id-ID" sz="2000" b="1" dirty="0">
              <a:latin typeface="Arial Narrow" panose="020B0606020202030204" pitchFamily="34" charset="0"/>
            </a:endParaRPr>
          </a:p>
          <a:p>
            <a:pPr algn="just">
              <a:defRPr/>
            </a:pPr>
            <a:r>
              <a:rPr lang="id-ID" sz="2000" b="1" dirty="0">
                <a:latin typeface="Arial Narrow" panose="020B0606020202030204" pitchFamily="34" charset="0"/>
              </a:rPr>
              <a:t>A</a:t>
            </a:r>
            <a:r>
              <a:rPr lang="en-US" sz="2000" b="1" dirty="0" err="1">
                <a:latin typeface="Arial Narrow" panose="020B0606020202030204" pitchFamily="34" charset="0"/>
              </a:rPr>
              <a:t>bstract</a:t>
            </a:r>
            <a:r>
              <a:rPr lang="id-ID" sz="2000" b="1" dirty="0">
                <a:latin typeface="Arial Narrow" panose="020B0606020202030204" pitchFamily="34" charset="0"/>
              </a:rPr>
              <a:t>s shall not include</a:t>
            </a:r>
            <a:r>
              <a:rPr lang="en-US" sz="2000" b="1" dirty="0">
                <a:latin typeface="Arial Narrow" panose="020B0606020202030204" pitchFamily="34" charset="0"/>
              </a:rPr>
              <a:t>:</a:t>
            </a:r>
          </a:p>
          <a:p>
            <a:pPr marL="285750" indent="-285750" algn="just">
              <a:buFont typeface="Arial" panose="020B0604020202020204" pitchFamily="34" charset="0"/>
              <a:buChar char="•"/>
              <a:defRPr/>
            </a:pPr>
            <a:r>
              <a:rPr lang="id-ID" dirty="0">
                <a:latin typeface="Arial Narrow" panose="020B0606020202030204" pitchFamily="34" charset="0"/>
              </a:rPr>
              <a:t>E</a:t>
            </a:r>
            <a:r>
              <a:rPr lang="en-US" dirty="0" err="1">
                <a:latin typeface="Arial Narrow" panose="020B0606020202030204" pitchFamily="34" charset="0"/>
              </a:rPr>
              <a:t>xtensive</a:t>
            </a:r>
            <a:r>
              <a:rPr lang="id-ID" dirty="0">
                <a:latin typeface="Arial Narrow" panose="020B0606020202030204" pitchFamily="34" charset="0"/>
              </a:rPr>
              <a:t> reference</a:t>
            </a:r>
            <a:r>
              <a:rPr lang="en-US" dirty="0">
                <a:latin typeface="Arial Narrow" panose="020B0606020202030204" pitchFamily="34" charset="0"/>
              </a:rPr>
              <a:t> to other works.</a:t>
            </a:r>
          </a:p>
          <a:p>
            <a:pPr marL="285750" indent="-285750" algn="just">
              <a:buFont typeface="Arial" panose="020B0604020202020204" pitchFamily="34" charset="0"/>
              <a:buChar char="•"/>
              <a:defRPr/>
            </a:pPr>
            <a:r>
              <a:rPr lang="id-ID" dirty="0">
                <a:latin typeface="Arial Narrow" panose="020B0606020202030204" pitchFamily="34" charset="0"/>
              </a:rPr>
              <a:t>Adding in</a:t>
            </a:r>
            <a:r>
              <a:rPr lang="en-US" dirty="0">
                <a:latin typeface="Arial Narrow" panose="020B0606020202030204" pitchFamily="34" charset="0"/>
              </a:rPr>
              <a:t>formation </a:t>
            </a:r>
            <a:r>
              <a:rPr lang="id-ID" dirty="0">
                <a:latin typeface="Arial Narrow" panose="020B0606020202030204" pitchFamily="34" charset="0"/>
              </a:rPr>
              <a:t>that are </a:t>
            </a:r>
            <a:r>
              <a:rPr lang="en-US" dirty="0">
                <a:latin typeface="Arial Narrow" panose="020B0606020202030204" pitchFamily="34" charset="0"/>
              </a:rPr>
              <a:t>not contained in the original work.</a:t>
            </a:r>
          </a:p>
          <a:p>
            <a:pPr marL="285750" indent="-285750" algn="just">
              <a:buFont typeface="Arial" panose="020B0604020202020204" pitchFamily="34" charset="0"/>
              <a:buChar char="•"/>
              <a:defRPr/>
            </a:pPr>
            <a:r>
              <a:rPr lang="id-ID" dirty="0">
                <a:latin typeface="Arial Narrow" panose="020B0606020202030204" pitchFamily="34" charset="0"/>
              </a:rPr>
              <a:t>D</a:t>
            </a:r>
            <a:r>
              <a:rPr lang="en-US" dirty="0" err="1">
                <a:latin typeface="Arial Narrow" panose="020B0606020202030204" pitchFamily="34" charset="0"/>
              </a:rPr>
              <a:t>efin</a:t>
            </a:r>
            <a:r>
              <a:rPr lang="id-ID" dirty="0">
                <a:latin typeface="Arial Narrow" panose="020B0606020202030204" pitchFamily="34" charset="0"/>
              </a:rPr>
              <a:t>ing</a:t>
            </a:r>
            <a:r>
              <a:rPr lang="en-US" dirty="0">
                <a:latin typeface="Arial Narrow" panose="020B0606020202030204" pitchFamily="34" charset="0"/>
              </a:rPr>
              <a:t> terms.</a:t>
            </a:r>
          </a:p>
        </p:txBody>
      </p:sp>
      <p:sp>
        <p:nvSpPr>
          <p:cNvPr id="9" name="Rectangle 8"/>
          <p:cNvSpPr/>
          <p:nvPr/>
        </p:nvSpPr>
        <p:spPr>
          <a:xfrm>
            <a:off x="1255713" y="6149975"/>
            <a:ext cx="7204075" cy="231775"/>
          </a:xfrm>
          <a:prstGeom prst="rect">
            <a:avLst/>
          </a:prstGeom>
        </p:spPr>
        <p:txBody>
          <a:bodyPr>
            <a:spAutoFit/>
          </a:bodyPr>
          <a:lstStyle/>
          <a:p>
            <a:pPr>
              <a:defRPr/>
            </a:pPr>
            <a:r>
              <a:rPr lang="id-ID" sz="900" dirty="0">
                <a:solidFill>
                  <a:schemeClr val="tx1">
                    <a:lumMod val="50000"/>
                    <a:lumOff val="50000"/>
                  </a:schemeClr>
                </a:solidFill>
                <a:latin typeface="Arial Narrow" panose="020B0606020202030204" pitchFamily="34" charset="0"/>
              </a:rPr>
              <a:t>Sumber: http://writingcenter.unc.edu/handouts/abstracts  </a:t>
            </a:r>
            <a:r>
              <a:rPr lang="id-ID" sz="900" i="1" dirty="0">
                <a:solidFill>
                  <a:schemeClr val="tx1">
                    <a:lumMod val="50000"/>
                    <a:lumOff val="50000"/>
                  </a:schemeClr>
                </a:solidFill>
                <a:latin typeface="Arial Narrow" panose="020B0606020202030204" pitchFamily="34" charset="0"/>
              </a:rPr>
              <a:t>(UNC College of Art abd Sciences, The Writing Center)</a:t>
            </a:r>
          </a:p>
        </p:txBody>
      </p:sp>
      <p:pic>
        <p:nvPicPr>
          <p:cNvPr id="10"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34722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1"/>
          <p:cNvGrpSpPr/>
          <p:nvPr/>
        </p:nvGrpSpPr>
        <p:grpSpPr>
          <a:xfrm>
            <a:off x="381000" y="0"/>
            <a:ext cx="3505200" cy="1295400"/>
            <a:chOff x="381000" y="0"/>
            <a:chExt cx="3505200" cy="1295400"/>
          </a:xfrm>
        </p:grpSpPr>
        <p:sp>
          <p:nvSpPr>
            <p:cNvPr id="17411" name="Rectangle 4"/>
            <p:cNvSpPr>
              <a:spLocks noChangeArrowheads="1"/>
            </p:cNvSpPr>
            <p:nvPr/>
          </p:nvSpPr>
          <p:spPr bwMode="auto">
            <a:xfrm>
              <a:off x="381000" y="0"/>
              <a:ext cx="3505200" cy="12954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latin typeface="Arial Narrow" panose="020B0606020202030204" pitchFamily="34" charset="0"/>
              </a:endParaRPr>
            </a:p>
          </p:txBody>
        </p:sp>
        <p:sp>
          <p:nvSpPr>
            <p:cNvPr id="17412" name="Rectangle 5"/>
            <p:cNvSpPr>
              <a:spLocks noChangeArrowheads="1"/>
            </p:cNvSpPr>
            <p:nvPr/>
          </p:nvSpPr>
          <p:spPr bwMode="auto">
            <a:xfrm>
              <a:off x="539750" y="222250"/>
              <a:ext cx="32400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2400" dirty="0">
                  <a:latin typeface="Arial Narrow" panose="020B0606020202030204" pitchFamily="34" charset="0"/>
                </a:rPr>
                <a:t>Common Pattern for</a:t>
              </a:r>
              <a:r>
                <a:rPr lang="en-US" altLang="id-ID" sz="2400" dirty="0">
                  <a:latin typeface="Arial Narrow" panose="020B0606020202030204" pitchFamily="34" charset="0"/>
                </a:rPr>
                <a:t> </a:t>
              </a:r>
              <a:endParaRPr lang="id-ID" altLang="id-ID" sz="2400" dirty="0">
                <a:latin typeface="Arial Narrow" panose="020B0606020202030204" pitchFamily="34" charset="0"/>
              </a:endParaRPr>
            </a:p>
            <a:p>
              <a:pPr algn="ctr" eaLnBrk="1" hangingPunct="1">
                <a:spcBef>
                  <a:spcPct val="0"/>
                </a:spcBef>
                <a:buFontTx/>
                <a:buNone/>
              </a:pPr>
              <a:r>
                <a:rPr lang="id-ID" altLang="id-ID" sz="2400" b="1" dirty="0">
                  <a:latin typeface="Arial Narrow" panose="020B0606020202030204" pitchFamily="34" charset="0"/>
                </a:rPr>
                <a:t>informative</a:t>
              </a:r>
              <a:r>
                <a:rPr lang="id-ID" altLang="id-ID" sz="2400" dirty="0">
                  <a:latin typeface="Arial Narrow" panose="020B0606020202030204" pitchFamily="34" charset="0"/>
                </a:rPr>
                <a:t> </a:t>
              </a:r>
              <a:r>
                <a:rPr lang="en-US" altLang="id-ID" sz="2400" dirty="0">
                  <a:latin typeface="Arial Narrow" panose="020B0606020202030204" pitchFamily="34" charset="0"/>
                </a:rPr>
                <a:t>abstract</a:t>
              </a:r>
              <a:endParaRPr lang="en-US" altLang="id-ID" sz="2400" b="1" dirty="0">
                <a:latin typeface="Arial Narrow" panose="020B0606020202030204" pitchFamily="34" charset="0"/>
              </a:endParaRPr>
            </a:p>
          </p:txBody>
        </p:sp>
      </p:grpSp>
      <p:grpSp>
        <p:nvGrpSpPr>
          <p:cNvPr id="3" name="Group 2"/>
          <p:cNvGrpSpPr/>
          <p:nvPr/>
        </p:nvGrpSpPr>
        <p:grpSpPr>
          <a:xfrm>
            <a:off x="4572000" y="1124744"/>
            <a:ext cx="3886200" cy="4790276"/>
            <a:chOff x="4572000" y="1124744"/>
            <a:chExt cx="3886200" cy="4790276"/>
          </a:xfrm>
        </p:grpSpPr>
        <p:sp>
          <p:nvSpPr>
            <p:cNvPr id="116742" name="Rectangle 6"/>
            <p:cNvSpPr>
              <a:spLocks noChangeArrowheads="1"/>
            </p:cNvSpPr>
            <p:nvPr/>
          </p:nvSpPr>
          <p:spPr bwMode="auto">
            <a:xfrm>
              <a:off x="4572000" y="1124744"/>
              <a:ext cx="38862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id-ID" b="1" dirty="0" err="1" smtClean="0">
                  <a:latin typeface="Arial Narrow" panose="020B0606020202030204" pitchFamily="34" charset="0"/>
                </a:rPr>
                <a:t>Mengapa</a:t>
              </a:r>
              <a:r>
                <a:rPr lang="en-US" altLang="id-ID" b="1" dirty="0" smtClean="0">
                  <a:latin typeface="Arial Narrow" panose="020B0606020202030204" pitchFamily="34" charset="0"/>
                </a:rPr>
                <a:t> </a:t>
              </a:r>
              <a:r>
                <a:rPr lang="en-US" altLang="id-ID" b="1" dirty="0" err="1" smtClean="0">
                  <a:latin typeface="Arial Narrow" panose="020B0606020202030204" pitchFamily="34" charset="0"/>
                </a:rPr>
                <a:t>dilakukan</a:t>
              </a:r>
              <a:r>
                <a:rPr lang="en-US" altLang="id-ID" dirty="0" smtClean="0">
                  <a:latin typeface="Arial Narrow" panose="020B0606020202030204" pitchFamily="34" charset="0"/>
                </a:rPr>
                <a:t>? </a:t>
              </a:r>
            </a:p>
            <a:p>
              <a:pPr marL="274638" eaLnBrk="1" hangingPunct="1">
                <a:defRPr/>
              </a:pPr>
              <a:r>
                <a:rPr lang="id-ID" altLang="id-ID" sz="1400" dirty="0" smtClean="0">
                  <a:solidFill>
                    <a:schemeClr val="accent6">
                      <a:lumMod val="75000"/>
                    </a:schemeClr>
                  </a:solidFill>
                  <a:latin typeface="Arial Narrow" panose="020B0606020202030204" pitchFamily="34" charset="0"/>
                </a:rPr>
                <a:t>Problem </a:t>
              </a:r>
              <a:r>
                <a:rPr lang="en-US" altLang="id-ID" sz="1400" dirty="0" err="1" smtClean="0">
                  <a:solidFill>
                    <a:schemeClr val="accent6">
                      <a:lumMod val="75000"/>
                    </a:schemeClr>
                  </a:solidFill>
                  <a:latin typeface="Arial Narrow" panose="020B0606020202030204" pitchFamily="34" charset="0"/>
                </a:rPr>
                <a:t>riset</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hipotesis</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jika</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ada</a:t>
              </a:r>
              <a:r>
                <a:rPr lang="en-US" altLang="id-ID" sz="1400" dirty="0" smtClean="0">
                  <a:solidFill>
                    <a:schemeClr val="accent6">
                      <a:lumMod val="75000"/>
                    </a:schemeClr>
                  </a:solidFill>
                  <a:latin typeface="Arial Narrow" panose="020B0606020202030204" pitchFamily="34" charset="0"/>
                </a:rPr>
                <a:t>)</a:t>
              </a:r>
            </a:p>
          </p:txBody>
        </p:sp>
        <p:sp>
          <p:nvSpPr>
            <p:cNvPr id="116743" name="Rectangle 7"/>
            <p:cNvSpPr>
              <a:spLocks noChangeArrowheads="1"/>
            </p:cNvSpPr>
            <p:nvPr/>
          </p:nvSpPr>
          <p:spPr bwMode="auto">
            <a:xfrm>
              <a:off x="4572000" y="1988344"/>
              <a:ext cx="38862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id-ID" b="1" dirty="0" err="1" smtClean="0">
                  <a:latin typeface="Arial Narrow" panose="020B0606020202030204" pitchFamily="34" charset="0"/>
                </a:rPr>
                <a:t>Untuk</a:t>
              </a:r>
              <a:r>
                <a:rPr lang="en-US" altLang="id-ID" b="1" dirty="0" smtClean="0">
                  <a:latin typeface="Arial Narrow" panose="020B0606020202030204" pitchFamily="34" charset="0"/>
                </a:rPr>
                <a:t> </a:t>
              </a:r>
              <a:r>
                <a:rPr lang="en-US" altLang="id-ID" b="1" dirty="0" err="1" smtClean="0">
                  <a:latin typeface="Arial Narrow" panose="020B0606020202030204" pitchFamily="34" charset="0"/>
                </a:rPr>
                <a:t>apa</a:t>
              </a:r>
              <a:r>
                <a:rPr lang="en-US" altLang="id-ID" b="1" dirty="0" smtClean="0">
                  <a:latin typeface="Arial Narrow" panose="020B0606020202030204" pitchFamily="34" charset="0"/>
                </a:rPr>
                <a:t> </a:t>
              </a:r>
              <a:r>
                <a:rPr lang="en-US" altLang="id-ID" b="1" dirty="0" err="1" smtClean="0">
                  <a:latin typeface="Arial Narrow" panose="020B0606020202030204" pitchFamily="34" charset="0"/>
                </a:rPr>
                <a:t>dilakukan</a:t>
              </a:r>
              <a:r>
                <a:rPr lang="en-US" altLang="id-ID" b="1" dirty="0" smtClean="0">
                  <a:latin typeface="Arial Narrow" panose="020B0606020202030204" pitchFamily="34" charset="0"/>
                </a:rPr>
                <a:t>?</a:t>
              </a:r>
            </a:p>
            <a:p>
              <a:pPr marL="274638" eaLnBrk="1" hangingPunct="1">
                <a:defRPr/>
              </a:pPr>
              <a:r>
                <a:rPr lang="en-US" altLang="id-ID" sz="1400" dirty="0" err="1" smtClean="0">
                  <a:solidFill>
                    <a:schemeClr val="accent6">
                      <a:lumMod val="75000"/>
                    </a:schemeClr>
                  </a:solidFill>
                  <a:latin typeface="Arial Narrow" panose="020B0606020202030204" pitchFamily="34" charset="0"/>
                </a:rPr>
                <a:t>justifikasi</a:t>
              </a:r>
              <a:r>
                <a:rPr lang="en-US" altLang="id-ID" sz="1400" dirty="0" smtClean="0">
                  <a:solidFill>
                    <a:schemeClr val="accent6">
                      <a:lumMod val="75000"/>
                    </a:schemeClr>
                  </a:solidFill>
                  <a:latin typeface="Arial Narrow" panose="020B0606020202030204" pitchFamily="34" charset="0"/>
                </a:rPr>
                <a:t> problem </a:t>
              </a:r>
              <a:r>
                <a:rPr lang="en-US" altLang="id-ID" sz="1400" dirty="0" err="1" smtClean="0">
                  <a:solidFill>
                    <a:schemeClr val="accent6">
                      <a:lumMod val="75000"/>
                    </a:schemeClr>
                  </a:solidFill>
                  <a:latin typeface="Arial Narrow" panose="020B0606020202030204" pitchFamily="34" charset="0"/>
                </a:rPr>
                <a:t>atau</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hipotesis</a:t>
              </a:r>
              <a:endParaRPr lang="en-US" altLang="id-ID" sz="1400" dirty="0" smtClean="0">
                <a:solidFill>
                  <a:schemeClr val="accent6">
                    <a:lumMod val="75000"/>
                  </a:schemeClr>
                </a:solidFill>
                <a:latin typeface="Arial Narrow" panose="020B0606020202030204" pitchFamily="34" charset="0"/>
              </a:endParaRPr>
            </a:p>
          </p:txBody>
        </p:sp>
        <p:sp>
          <p:nvSpPr>
            <p:cNvPr id="116744" name="Rectangle 8"/>
            <p:cNvSpPr>
              <a:spLocks noChangeArrowheads="1"/>
            </p:cNvSpPr>
            <p:nvPr/>
          </p:nvSpPr>
          <p:spPr bwMode="auto">
            <a:xfrm>
              <a:off x="4572000" y="2782094"/>
              <a:ext cx="38862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altLang="id-ID" b="1" dirty="0" err="1" smtClean="0">
                  <a:latin typeface="Arial Narrow" panose="020B0606020202030204" pitchFamily="34" charset="0"/>
                </a:rPr>
                <a:t>Apa</a:t>
              </a:r>
              <a:r>
                <a:rPr lang="en-US" altLang="id-ID" b="1" dirty="0" smtClean="0">
                  <a:latin typeface="Arial Narrow" panose="020B0606020202030204" pitchFamily="34" charset="0"/>
                </a:rPr>
                <a:t> yang </a:t>
              </a:r>
              <a:r>
                <a:rPr lang="en-US" altLang="id-ID" b="1" dirty="0" err="1" smtClean="0">
                  <a:latin typeface="Arial Narrow" panose="020B0606020202030204" pitchFamily="34" charset="0"/>
                </a:rPr>
                <a:t>dilakukan</a:t>
              </a:r>
              <a:r>
                <a:rPr lang="en-US" altLang="id-ID" b="1" dirty="0" smtClean="0">
                  <a:latin typeface="Arial Narrow" panose="020B0606020202030204" pitchFamily="34" charset="0"/>
                </a:rPr>
                <a:t>?</a:t>
              </a:r>
            </a:p>
            <a:p>
              <a:pPr marL="274638" algn="just" eaLnBrk="1" hangingPunct="1">
                <a:defRPr/>
              </a:pPr>
              <a:r>
                <a:rPr lang="en-US" altLang="id-ID" sz="1400" dirty="0" err="1" smtClean="0">
                  <a:solidFill>
                    <a:schemeClr val="accent6">
                      <a:lumMod val="75000"/>
                    </a:schemeClr>
                  </a:solidFill>
                  <a:latin typeface="Arial Narrow" panose="020B0606020202030204" pitchFamily="34" charset="0"/>
                </a:rPr>
                <a:t>metodologi</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pendekatan</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tahapan</a:t>
              </a:r>
              <a:r>
                <a:rPr lang="id-ID" altLang="id-ID" sz="1400" dirty="0" smtClean="0">
                  <a:solidFill>
                    <a:schemeClr val="accent6">
                      <a:lumMod val="75000"/>
                    </a:schemeClr>
                  </a:solidFill>
                  <a:latin typeface="Arial Narrow" panose="020B0606020202030204" pitchFamily="34" charset="0"/>
                </a:rPr>
                <a:t> studi atau </a:t>
              </a:r>
              <a:r>
                <a:rPr lang="en-US" altLang="id-ID" sz="1400" dirty="0" err="1" smtClean="0">
                  <a:solidFill>
                    <a:schemeClr val="accent6">
                      <a:lumMod val="75000"/>
                    </a:schemeClr>
                  </a:solidFill>
                  <a:latin typeface="Arial Narrow" panose="020B0606020202030204" pitchFamily="34" charset="0"/>
                </a:rPr>
                <a:t>prosedur</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sampel</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dsb</a:t>
              </a:r>
              <a:endParaRPr lang="en-US" altLang="id-ID" sz="1400" dirty="0" smtClean="0">
                <a:solidFill>
                  <a:schemeClr val="accent6">
                    <a:lumMod val="75000"/>
                  </a:schemeClr>
                </a:solidFill>
                <a:latin typeface="Arial Narrow" panose="020B0606020202030204" pitchFamily="34" charset="0"/>
              </a:endParaRPr>
            </a:p>
          </p:txBody>
        </p:sp>
        <p:sp>
          <p:nvSpPr>
            <p:cNvPr id="116745" name="Rectangle 9"/>
            <p:cNvSpPr>
              <a:spLocks noChangeArrowheads="1"/>
            </p:cNvSpPr>
            <p:nvPr/>
          </p:nvSpPr>
          <p:spPr bwMode="auto">
            <a:xfrm>
              <a:off x="4572000" y="3780632"/>
              <a:ext cx="38862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defRPr/>
              </a:pPr>
              <a:r>
                <a:rPr lang="en-US" altLang="id-ID" b="1" dirty="0" err="1" smtClean="0">
                  <a:latin typeface="Arial Narrow" panose="020B0606020202030204" pitchFamily="34" charset="0"/>
                </a:rPr>
                <a:t>Apa</a:t>
              </a:r>
              <a:r>
                <a:rPr lang="en-US" altLang="id-ID" b="1" dirty="0" smtClean="0">
                  <a:latin typeface="Arial Narrow" panose="020B0606020202030204" pitchFamily="34" charset="0"/>
                </a:rPr>
                <a:t> yang </a:t>
              </a:r>
              <a:r>
                <a:rPr lang="en-US" altLang="id-ID" b="1" dirty="0" err="1" smtClean="0">
                  <a:latin typeface="Arial Narrow" panose="020B0606020202030204" pitchFamily="34" charset="0"/>
                </a:rPr>
                <a:t>dihasilkan</a:t>
              </a:r>
              <a:r>
                <a:rPr lang="en-US" altLang="id-ID" b="1" dirty="0" smtClean="0">
                  <a:latin typeface="Arial Narrow" panose="020B0606020202030204" pitchFamily="34" charset="0"/>
                </a:rPr>
                <a:t>?</a:t>
              </a:r>
            </a:p>
            <a:p>
              <a:pPr marL="274638" algn="just" eaLnBrk="1" hangingPunct="1">
                <a:defRPr/>
              </a:pPr>
              <a:r>
                <a:rPr lang="en-US" altLang="id-ID" sz="1400" dirty="0" err="1" smtClean="0">
                  <a:solidFill>
                    <a:schemeClr val="accent6">
                      <a:lumMod val="75000"/>
                    </a:schemeClr>
                  </a:solidFill>
                  <a:latin typeface="Arial Narrow" panose="020B0606020202030204" pitchFamily="34" charset="0"/>
                </a:rPr>
                <a:t>pola</a:t>
              </a:r>
              <a:r>
                <a:rPr lang="en-US" altLang="id-ID" sz="1400" dirty="0" smtClean="0">
                  <a:solidFill>
                    <a:schemeClr val="accent6">
                      <a:lumMod val="75000"/>
                    </a:schemeClr>
                  </a:solidFill>
                  <a:latin typeface="Arial Narrow" panose="020B0606020202030204" pitchFamily="34" charset="0"/>
                </a:rPr>
                <a:t> data / </a:t>
              </a:r>
              <a:r>
                <a:rPr lang="en-US" altLang="id-ID" sz="1400" dirty="0" err="1" smtClean="0">
                  <a:solidFill>
                    <a:schemeClr val="accent6">
                      <a:lumMod val="75000"/>
                    </a:schemeClr>
                  </a:solidFill>
                  <a:latin typeface="Arial Narrow" panose="020B0606020202030204" pitchFamily="34" charset="0"/>
                </a:rPr>
                <a:t>kecenderungan</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hasil</a:t>
              </a:r>
              <a:r>
                <a:rPr lang="en-US" altLang="id-ID" sz="1400" dirty="0" smtClean="0">
                  <a:solidFill>
                    <a:schemeClr val="accent6">
                      <a:lumMod val="75000"/>
                    </a:schemeClr>
                  </a:solidFill>
                  <a:latin typeface="Arial Narrow" panose="020B0606020202030204" pitchFamily="34" charset="0"/>
                </a:rPr>
                <a:t> yang </a:t>
              </a:r>
              <a:r>
                <a:rPr lang="en-US" altLang="id-ID" sz="1400" dirty="0" err="1" smtClean="0">
                  <a:solidFill>
                    <a:schemeClr val="accent6">
                      <a:lumMod val="75000"/>
                    </a:schemeClr>
                  </a:solidFill>
                  <a:latin typeface="Arial Narrow" panose="020B0606020202030204" pitchFamily="34" charset="0"/>
                </a:rPr>
                <a:t>didapatkan</a:t>
              </a:r>
              <a:endParaRPr lang="en-US" altLang="id-ID" sz="1400" dirty="0" smtClean="0">
                <a:solidFill>
                  <a:schemeClr val="accent6">
                    <a:lumMod val="75000"/>
                  </a:schemeClr>
                </a:solidFill>
                <a:latin typeface="Arial Narrow" panose="020B0606020202030204" pitchFamily="34" charset="0"/>
              </a:endParaRPr>
            </a:p>
          </p:txBody>
        </p:sp>
        <p:sp>
          <p:nvSpPr>
            <p:cNvPr id="116746" name="Rectangle 10"/>
            <p:cNvSpPr>
              <a:spLocks noChangeArrowheads="1"/>
            </p:cNvSpPr>
            <p:nvPr/>
          </p:nvSpPr>
          <p:spPr bwMode="auto">
            <a:xfrm>
              <a:off x="4572000" y="4653136"/>
              <a:ext cx="3886200" cy="1261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defRPr/>
              </a:pPr>
              <a:r>
                <a:rPr lang="en-US" altLang="id-ID" b="1" dirty="0" err="1" smtClean="0">
                  <a:latin typeface="Arial Narrow" panose="020B0606020202030204" pitchFamily="34" charset="0"/>
                </a:rPr>
                <a:t>Apa</a:t>
              </a:r>
              <a:r>
                <a:rPr lang="en-US" altLang="id-ID" b="1" dirty="0" smtClean="0">
                  <a:latin typeface="Arial Narrow" panose="020B0606020202030204" pitchFamily="34" charset="0"/>
                </a:rPr>
                <a:t> </a:t>
              </a:r>
              <a:r>
                <a:rPr lang="id-ID" altLang="id-ID" b="1" dirty="0" smtClean="0">
                  <a:latin typeface="Arial Narrow" panose="020B0606020202030204" pitchFamily="34" charset="0"/>
                </a:rPr>
                <a:t>simpulan dan</a:t>
              </a:r>
              <a:r>
                <a:rPr lang="en-US" altLang="id-ID" b="1" dirty="0" smtClean="0">
                  <a:latin typeface="Arial Narrow" panose="020B0606020202030204" pitchFamily="34" charset="0"/>
                </a:rPr>
                <a:t>/</a:t>
              </a:r>
              <a:r>
                <a:rPr lang="id-ID" altLang="id-ID" b="1" dirty="0" smtClean="0">
                  <a:latin typeface="Arial Narrow" panose="020B0606020202030204" pitchFamily="34" charset="0"/>
                </a:rPr>
                <a:t> </a:t>
              </a:r>
              <a:r>
                <a:rPr lang="en-US" altLang="id-ID" b="1" dirty="0" err="1" smtClean="0">
                  <a:latin typeface="Arial Narrow" panose="020B0606020202030204" pitchFamily="34" charset="0"/>
                </a:rPr>
                <a:t>kontribusi</a:t>
              </a:r>
              <a:r>
                <a:rPr lang="en-US" altLang="id-ID" b="1" dirty="0" smtClean="0">
                  <a:latin typeface="Arial Narrow" panose="020B0606020202030204" pitchFamily="34" charset="0"/>
                </a:rPr>
                <a:t> </a:t>
              </a:r>
              <a:r>
                <a:rPr lang="en-US" altLang="id-ID" b="1" dirty="0" err="1" smtClean="0">
                  <a:latin typeface="Arial Narrow" panose="020B0606020202030204" pitchFamily="34" charset="0"/>
                </a:rPr>
                <a:t>dari</a:t>
              </a:r>
              <a:r>
                <a:rPr lang="en-US" altLang="id-ID" b="1" dirty="0" smtClean="0">
                  <a:latin typeface="Arial Narrow" panose="020B0606020202030204" pitchFamily="34" charset="0"/>
                </a:rPr>
                <a:t> </a:t>
              </a:r>
              <a:r>
                <a:rPr lang="id-ID" altLang="id-ID" b="1" dirty="0" smtClean="0">
                  <a:latin typeface="Arial Narrow" panose="020B0606020202030204" pitchFamily="34" charset="0"/>
                </a:rPr>
                <a:t>pekerjaan penelitian</a:t>
              </a:r>
              <a:r>
                <a:rPr lang="en-US" altLang="id-ID" b="1" dirty="0" smtClean="0">
                  <a:latin typeface="Arial Narrow" panose="020B0606020202030204" pitchFamily="34" charset="0"/>
                </a:rPr>
                <a:t>?</a:t>
              </a:r>
            </a:p>
            <a:p>
              <a:pPr marL="274638" algn="just" eaLnBrk="1" hangingPunct="1">
                <a:defRPr/>
              </a:pPr>
              <a:r>
                <a:rPr lang="en-US" altLang="id-ID" sz="1400" dirty="0" err="1" smtClean="0">
                  <a:solidFill>
                    <a:schemeClr val="accent6">
                      <a:lumMod val="75000"/>
                    </a:schemeClr>
                  </a:solidFill>
                  <a:latin typeface="Arial Narrow" panose="020B0606020202030204" pitchFamily="34" charset="0"/>
                </a:rPr>
                <a:t>kesimpulan</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dan</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penjelasan</a:t>
              </a:r>
              <a:r>
                <a:rPr lang="id-ID"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kontribusi</a:t>
              </a:r>
              <a:r>
                <a:rPr lang="id-ID"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atas</a:t>
              </a:r>
              <a:r>
                <a:rPr lang="en-US" altLang="id-ID" sz="1400" dirty="0" smtClean="0">
                  <a:solidFill>
                    <a:schemeClr val="accent6">
                      <a:lumMod val="75000"/>
                    </a:schemeClr>
                  </a:solidFill>
                  <a:latin typeface="Arial Narrow" panose="020B0606020202030204" pitchFamily="34" charset="0"/>
                </a:rPr>
                <a:t> </a:t>
              </a:r>
              <a:r>
                <a:rPr lang="en-US" altLang="id-ID" sz="1400" dirty="0" err="1" smtClean="0">
                  <a:solidFill>
                    <a:schemeClr val="accent6">
                      <a:lumMod val="75000"/>
                    </a:schemeClr>
                  </a:solidFill>
                  <a:latin typeface="Arial Narrow" panose="020B0606020202030204" pitchFamily="34" charset="0"/>
                </a:rPr>
                <a:t>pengetahuan</a:t>
              </a:r>
              <a:r>
                <a:rPr lang="en-US" altLang="id-ID" sz="1400" dirty="0" smtClean="0">
                  <a:solidFill>
                    <a:schemeClr val="accent6">
                      <a:lumMod val="75000"/>
                    </a:schemeClr>
                  </a:solidFill>
                  <a:latin typeface="Arial Narrow" panose="020B0606020202030204" pitchFamily="34" charset="0"/>
                </a:rPr>
                <a:t> yang </a:t>
              </a:r>
              <a:r>
                <a:rPr lang="en-US" altLang="id-ID" sz="1400" dirty="0" err="1" smtClean="0">
                  <a:solidFill>
                    <a:schemeClr val="accent6">
                      <a:lumMod val="75000"/>
                    </a:schemeClr>
                  </a:solidFill>
                  <a:latin typeface="Arial Narrow" panose="020B0606020202030204" pitchFamily="34" charset="0"/>
                </a:rPr>
                <a:t>didapatkan</a:t>
              </a:r>
              <a:endParaRPr lang="en-US" altLang="id-ID" sz="1400" dirty="0" smtClean="0">
                <a:solidFill>
                  <a:schemeClr val="accent6">
                    <a:lumMod val="75000"/>
                  </a:schemeClr>
                </a:solidFill>
                <a:latin typeface="Arial Narrow" panose="020B0606020202030204" pitchFamily="34" charset="0"/>
              </a:endParaRPr>
            </a:p>
          </p:txBody>
        </p:sp>
      </p:grpSp>
      <p:pic>
        <p:nvPicPr>
          <p:cNvPr id="14"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25308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0" y="0"/>
            <a:ext cx="3429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8435" name="Rectangle 3"/>
          <p:cNvSpPr>
            <a:spLocks noChangeArrowheads="1"/>
          </p:cNvSpPr>
          <p:nvPr/>
        </p:nvSpPr>
        <p:spPr bwMode="auto">
          <a:xfrm>
            <a:off x="762000" y="2971800"/>
            <a:ext cx="222567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800" dirty="0">
                <a:latin typeface="Arial Narrow" panose="020B0606020202030204" pitchFamily="34" charset="0"/>
              </a:rPr>
              <a:t>Keys of </a:t>
            </a:r>
            <a:r>
              <a:rPr lang="en-US" altLang="id-ID" sz="2800" b="1" dirty="0">
                <a:latin typeface="Arial Narrow" panose="020B0606020202030204" pitchFamily="34" charset="0"/>
              </a:rPr>
              <a:t>Abstracting</a:t>
            </a:r>
          </a:p>
        </p:txBody>
      </p:sp>
      <p:grpSp>
        <p:nvGrpSpPr>
          <p:cNvPr id="2" name="Group 6"/>
          <p:cNvGrpSpPr>
            <a:grpSpLocks/>
          </p:cNvGrpSpPr>
          <p:nvPr/>
        </p:nvGrpSpPr>
        <p:grpSpPr bwMode="auto">
          <a:xfrm>
            <a:off x="3429000" y="0"/>
            <a:ext cx="5715000" cy="6858000"/>
            <a:chOff x="3429000" y="0"/>
            <a:chExt cx="5715000" cy="6858000"/>
          </a:xfrm>
        </p:grpSpPr>
        <p:sp>
          <p:nvSpPr>
            <p:cNvPr id="54276" name="Rectangle 4"/>
            <p:cNvSpPr>
              <a:spLocks noChangeArrowheads="1"/>
            </p:cNvSpPr>
            <p:nvPr/>
          </p:nvSpPr>
          <p:spPr bwMode="auto">
            <a:xfrm>
              <a:off x="3429000" y="0"/>
              <a:ext cx="5715000" cy="6858000"/>
            </a:xfrm>
            <a:prstGeom prst="rect">
              <a:avLst/>
            </a:prstGeom>
            <a:solidFill>
              <a:schemeClr val="accent5"/>
            </a:solidFill>
            <a:ln>
              <a:noFill/>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id-ID" altLang="id-ID" sz="1800" smtClean="0">
                <a:latin typeface="Arial Narrow" panose="020B0606020202030204" pitchFamily="34" charset="0"/>
              </a:endParaRPr>
            </a:p>
          </p:txBody>
        </p:sp>
        <p:grpSp>
          <p:nvGrpSpPr>
            <p:cNvPr id="3" name="Group 14"/>
            <p:cNvGrpSpPr>
              <a:grpSpLocks/>
            </p:cNvGrpSpPr>
            <p:nvPr/>
          </p:nvGrpSpPr>
          <p:grpSpPr bwMode="auto">
            <a:xfrm>
              <a:off x="3962400" y="457200"/>
              <a:ext cx="4572000" cy="1165226"/>
              <a:chOff x="2496" y="336"/>
              <a:chExt cx="2880" cy="734"/>
            </a:xfrm>
          </p:grpSpPr>
          <p:sp>
            <p:nvSpPr>
              <p:cNvPr id="18448" name="Rectangle 5"/>
              <p:cNvSpPr>
                <a:spLocks noChangeArrowheads="1"/>
              </p:cNvSpPr>
              <p:nvPr/>
            </p:nvSpPr>
            <p:spPr bwMode="auto">
              <a:xfrm>
                <a:off x="2496" y="336"/>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dirty="0">
                    <a:solidFill>
                      <a:schemeClr val="bg1"/>
                    </a:solidFill>
                    <a:latin typeface="Arial Narrow" panose="020B0606020202030204" pitchFamily="34" charset="0"/>
                  </a:rPr>
                  <a:t>Complete</a:t>
                </a:r>
              </a:p>
            </p:txBody>
          </p:sp>
          <p:sp>
            <p:nvSpPr>
              <p:cNvPr id="18449" name="Rectangle 9"/>
              <p:cNvSpPr>
                <a:spLocks noChangeArrowheads="1"/>
              </p:cNvSpPr>
              <p:nvPr/>
            </p:nvSpPr>
            <p:spPr bwMode="auto">
              <a:xfrm>
                <a:off x="2688" y="624"/>
                <a:ext cx="268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anose="020B0606020202030204" pitchFamily="34" charset="0"/>
                  </a:rPr>
                  <a:t>Mencakup seluruh bagian riset problems, method, results, contribution</a:t>
                </a:r>
              </a:p>
            </p:txBody>
          </p:sp>
        </p:grpSp>
        <p:grpSp>
          <p:nvGrpSpPr>
            <p:cNvPr id="4" name="Group 13"/>
            <p:cNvGrpSpPr>
              <a:grpSpLocks/>
            </p:cNvGrpSpPr>
            <p:nvPr/>
          </p:nvGrpSpPr>
          <p:grpSpPr bwMode="auto">
            <a:xfrm>
              <a:off x="3962400" y="1981770"/>
              <a:ext cx="4724400" cy="1211263"/>
              <a:chOff x="2496" y="1219"/>
              <a:chExt cx="2976" cy="763"/>
            </a:xfrm>
          </p:grpSpPr>
          <p:sp>
            <p:nvSpPr>
              <p:cNvPr id="18446" name="Rectangle 6"/>
              <p:cNvSpPr>
                <a:spLocks noChangeArrowheads="1"/>
              </p:cNvSpPr>
              <p:nvPr/>
            </p:nvSpPr>
            <p:spPr bwMode="auto">
              <a:xfrm>
                <a:off x="2496" y="1219"/>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dirty="0">
                    <a:solidFill>
                      <a:schemeClr val="bg1"/>
                    </a:solidFill>
                    <a:latin typeface="Arial Narrow" panose="020B0606020202030204" pitchFamily="34" charset="0"/>
                  </a:rPr>
                  <a:t>Concise</a:t>
                </a:r>
              </a:p>
            </p:txBody>
          </p:sp>
          <p:sp>
            <p:nvSpPr>
              <p:cNvPr id="18447" name="Rectangle 10"/>
              <p:cNvSpPr>
                <a:spLocks noChangeArrowheads="1"/>
              </p:cNvSpPr>
              <p:nvPr/>
            </p:nvSpPr>
            <p:spPr bwMode="auto">
              <a:xfrm>
                <a:off x="2688" y="1536"/>
                <a:ext cx="2784"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anose="020B0606020202030204" pitchFamily="34" charset="0"/>
                  </a:rPr>
                  <a:t>Dibuat singkat, padat, dan tidak memaparkan informasi yang berlebihan</a:t>
                </a:r>
              </a:p>
            </p:txBody>
          </p:sp>
        </p:grpSp>
        <p:grpSp>
          <p:nvGrpSpPr>
            <p:cNvPr id="5" name="Group 15"/>
            <p:cNvGrpSpPr>
              <a:grpSpLocks/>
            </p:cNvGrpSpPr>
            <p:nvPr/>
          </p:nvGrpSpPr>
          <p:grpSpPr bwMode="auto">
            <a:xfrm>
              <a:off x="3962400" y="3665536"/>
              <a:ext cx="4572000" cy="1181099"/>
              <a:chOff x="2496" y="2112"/>
              <a:chExt cx="2880" cy="744"/>
            </a:xfrm>
          </p:grpSpPr>
          <p:sp>
            <p:nvSpPr>
              <p:cNvPr id="18444" name="Rectangle 7"/>
              <p:cNvSpPr>
                <a:spLocks noChangeArrowheads="1"/>
              </p:cNvSpPr>
              <p:nvPr/>
            </p:nvSpPr>
            <p:spPr bwMode="auto">
              <a:xfrm>
                <a:off x="2496" y="2112"/>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dirty="0">
                    <a:solidFill>
                      <a:schemeClr val="bg1"/>
                    </a:solidFill>
                    <a:latin typeface="Arial Narrow" panose="020B0606020202030204" pitchFamily="34" charset="0"/>
                  </a:rPr>
                  <a:t>Clear</a:t>
                </a:r>
              </a:p>
            </p:txBody>
          </p:sp>
          <p:sp>
            <p:nvSpPr>
              <p:cNvPr id="18445" name="Rectangle 11"/>
              <p:cNvSpPr>
                <a:spLocks noChangeArrowheads="1"/>
              </p:cNvSpPr>
              <p:nvPr/>
            </p:nvSpPr>
            <p:spPr bwMode="auto">
              <a:xfrm>
                <a:off x="2688" y="2410"/>
                <a:ext cx="268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anose="020B0606020202030204" pitchFamily="34" charset="0"/>
                  </a:rPr>
                  <a:t>Isi harus mudah dibaca, dipahami, terorganisasi dengan baik</a:t>
                </a:r>
              </a:p>
            </p:txBody>
          </p:sp>
        </p:grpSp>
        <p:grpSp>
          <p:nvGrpSpPr>
            <p:cNvPr id="6" name="Group 16"/>
            <p:cNvGrpSpPr>
              <a:grpSpLocks/>
            </p:cNvGrpSpPr>
            <p:nvPr/>
          </p:nvGrpSpPr>
          <p:grpSpPr bwMode="auto">
            <a:xfrm>
              <a:off x="3962400" y="5113336"/>
              <a:ext cx="4572000" cy="1165224"/>
              <a:chOff x="2496" y="2976"/>
              <a:chExt cx="2880" cy="734"/>
            </a:xfrm>
          </p:grpSpPr>
          <p:sp>
            <p:nvSpPr>
              <p:cNvPr id="18442" name="Rectangle 8"/>
              <p:cNvSpPr>
                <a:spLocks noChangeArrowheads="1"/>
              </p:cNvSpPr>
              <p:nvPr/>
            </p:nvSpPr>
            <p:spPr bwMode="auto">
              <a:xfrm>
                <a:off x="2496" y="2976"/>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dirty="0">
                    <a:solidFill>
                      <a:schemeClr val="bg1"/>
                    </a:solidFill>
                    <a:latin typeface="Arial Narrow" panose="020B0606020202030204" pitchFamily="34" charset="0"/>
                  </a:rPr>
                  <a:t>Cohesive</a:t>
                </a:r>
              </a:p>
            </p:txBody>
          </p:sp>
          <p:sp>
            <p:nvSpPr>
              <p:cNvPr id="18443" name="Rectangle 12"/>
              <p:cNvSpPr>
                <a:spLocks noChangeArrowheads="1"/>
              </p:cNvSpPr>
              <p:nvPr/>
            </p:nvSpPr>
            <p:spPr bwMode="auto">
              <a:xfrm>
                <a:off x="2688" y="3264"/>
                <a:ext cx="268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anose="020B0606020202030204" pitchFamily="34" charset="0"/>
                  </a:rPr>
                  <a:t>Bagian-bagian yang dijelaskan harus saling terkait satu sama lain</a:t>
                </a:r>
              </a:p>
            </p:txBody>
          </p:sp>
        </p:grpSp>
      </p:grpSp>
    </p:spTree>
    <p:extLst>
      <p:ext uri="{BB962C8B-B14F-4D97-AF65-F5344CB8AC3E}">
        <p14:creationId xmlns:p14="http://schemas.microsoft.com/office/powerpoint/2010/main" xmlns="" val="1954316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3429000" y="0"/>
            <a:ext cx="5715000" cy="6858000"/>
            <a:chOff x="3429000" y="0"/>
            <a:chExt cx="5715000" cy="6858000"/>
          </a:xfrm>
        </p:grpSpPr>
        <p:sp>
          <p:nvSpPr>
            <p:cNvPr id="30" name="Rectangle 4"/>
            <p:cNvSpPr>
              <a:spLocks noChangeArrowheads="1"/>
            </p:cNvSpPr>
            <p:nvPr/>
          </p:nvSpPr>
          <p:spPr bwMode="auto">
            <a:xfrm>
              <a:off x="3429000" y="0"/>
              <a:ext cx="5715000" cy="6858000"/>
            </a:xfrm>
            <a:prstGeom prst="rect">
              <a:avLst/>
            </a:prstGeom>
            <a:solidFill>
              <a:schemeClr val="accent5"/>
            </a:solidFill>
            <a:ln>
              <a:noFill/>
            </a:ln>
          </p:spPr>
          <p:txBody>
            <a:bodyPr wrap="none"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id-ID" altLang="id-ID" sz="1800" smtClean="0">
                <a:latin typeface="Arial Narrow" panose="020B0606020202030204" pitchFamily="34" charset="0"/>
              </a:endParaRPr>
            </a:p>
          </p:txBody>
        </p:sp>
        <p:grpSp>
          <p:nvGrpSpPr>
            <p:cNvPr id="3" name="Group 14"/>
            <p:cNvGrpSpPr>
              <a:grpSpLocks/>
            </p:cNvGrpSpPr>
            <p:nvPr/>
          </p:nvGrpSpPr>
          <p:grpSpPr bwMode="auto">
            <a:xfrm>
              <a:off x="3962400" y="457200"/>
              <a:ext cx="4572000" cy="1165226"/>
              <a:chOff x="2496" y="336"/>
              <a:chExt cx="2880" cy="734"/>
            </a:xfrm>
          </p:grpSpPr>
          <p:sp>
            <p:nvSpPr>
              <p:cNvPr id="19484" name="Rectangle 5"/>
              <p:cNvSpPr>
                <a:spLocks noChangeArrowheads="1"/>
              </p:cNvSpPr>
              <p:nvPr/>
            </p:nvSpPr>
            <p:spPr bwMode="auto">
              <a:xfrm>
                <a:off x="2496" y="336"/>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a:solidFill>
                      <a:srgbClr val="FF0000"/>
                    </a:solidFill>
                    <a:latin typeface="Arial Narrow" panose="020B0606020202030204" pitchFamily="34" charset="0"/>
                  </a:rPr>
                  <a:t>Complete</a:t>
                </a:r>
              </a:p>
            </p:txBody>
          </p:sp>
          <p:sp>
            <p:nvSpPr>
              <p:cNvPr id="19485" name="Rectangle 9"/>
              <p:cNvSpPr>
                <a:spLocks noChangeArrowheads="1"/>
              </p:cNvSpPr>
              <p:nvPr/>
            </p:nvSpPr>
            <p:spPr bwMode="auto">
              <a:xfrm>
                <a:off x="2688" y="624"/>
                <a:ext cx="268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dirty="0" err="1">
                    <a:latin typeface="Arial Narrow" panose="020B0606020202030204" pitchFamily="34" charset="0"/>
                  </a:rPr>
                  <a:t>Mencakup</a:t>
                </a:r>
                <a:r>
                  <a:rPr lang="en-US" altLang="id-ID" sz="2000" dirty="0">
                    <a:latin typeface="Arial Narrow" panose="020B0606020202030204" pitchFamily="34" charset="0"/>
                  </a:rPr>
                  <a:t> </a:t>
                </a:r>
                <a:r>
                  <a:rPr lang="en-US" altLang="id-ID" sz="2000" dirty="0" err="1">
                    <a:latin typeface="Arial Narrow" panose="020B0606020202030204" pitchFamily="34" charset="0"/>
                  </a:rPr>
                  <a:t>seluruh</a:t>
                </a:r>
                <a:r>
                  <a:rPr lang="en-US" altLang="id-ID" sz="2000" dirty="0">
                    <a:latin typeface="Arial Narrow" panose="020B0606020202030204" pitchFamily="34" charset="0"/>
                  </a:rPr>
                  <a:t> </a:t>
                </a:r>
                <a:r>
                  <a:rPr lang="en-US" altLang="id-ID" sz="2000" dirty="0" err="1">
                    <a:latin typeface="Arial Narrow" panose="020B0606020202030204" pitchFamily="34" charset="0"/>
                  </a:rPr>
                  <a:t>bagian</a:t>
                </a:r>
                <a:r>
                  <a:rPr lang="en-US" altLang="id-ID" sz="2000" dirty="0">
                    <a:latin typeface="Arial Narrow" panose="020B0606020202030204" pitchFamily="34" charset="0"/>
                  </a:rPr>
                  <a:t> </a:t>
                </a:r>
                <a:r>
                  <a:rPr lang="en-US" altLang="id-ID" sz="2000" dirty="0" err="1">
                    <a:latin typeface="Arial Narrow" panose="020B0606020202030204" pitchFamily="34" charset="0"/>
                  </a:rPr>
                  <a:t>riset</a:t>
                </a:r>
                <a:r>
                  <a:rPr lang="en-US" altLang="id-ID" sz="2000" dirty="0">
                    <a:latin typeface="Arial Narrow" panose="020B0606020202030204" pitchFamily="34" charset="0"/>
                  </a:rPr>
                  <a:t> problems, method, results, contribution</a:t>
                </a:r>
              </a:p>
            </p:txBody>
          </p:sp>
        </p:grpSp>
        <p:grpSp>
          <p:nvGrpSpPr>
            <p:cNvPr id="4" name="Group 13"/>
            <p:cNvGrpSpPr>
              <a:grpSpLocks/>
            </p:cNvGrpSpPr>
            <p:nvPr/>
          </p:nvGrpSpPr>
          <p:grpSpPr bwMode="auto">
            <a:xfrm>
              <a:off x="3962400" y="1981770"/>
              <a:ext cx="4724400" cy="1211263"/>
              <a:chOff x="2496" y="1219"/>
              <a:chExt cx="2976" cy="763"/>
            </a:xfrm>
          </p:grpSpPr>
          <p:sp>
            <p:nvSpPr>
              <p:cNvPr id="19482" name="Rectangle 6"/>
              <p:cNvSpPr>
                <a:spLocks noChangeArrowheads="1"/>
              </p:cNvSpPr>
              <p:nvPr/>
            </p:nvSpPr>
            <p:spPr bwMode="auto">
              <a:xfrm>
                <a:off x="2496" y="1219"/>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a:solidFill>
                      <a:srgbClr val="FF0000"/>
                    </a:solidFill>
                    <a:latin typeface="Arial Narrow" panose="020B0606020202030204" pitchFamily="34" charset="0"/>
                  </a:rPr>
                  <a:t>Concise</a:t>
                </a:r>
              </a:p>
            </p:txBody>
          </p:sp>
          <p:sp>
            <p:nvSpPr>
              <p:cNvPr id="19483" name="Rectangle 10"/>
              <p:cNvSpPr>
                <a:spLocks noChangeArrowheads="1"/>
              </p:cNvSpPr>
              <p:nvPr/>
            </p:nvSpPr>
            <p:spPr bwMode="auto">
              <a:xfrm>
                <a:off x="2688" y="1536"/>
                <a:ext cx="2784"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anose="020B0606020202030204" pitchFamily="34" charset="0"/>
                  </a:rPr>
                  <a:t>Dibuat singkat, padat, dan tidak memaparkan informasi yang berlebihan</a:t>
                </a:r>
              </a:p>
            </p:txBody>
          </p:sp>
        </p:grpSp>
        <p:grpSp>
          <p:nvGrpSpPr>
            <p:cNvPr id="5" name="Group 15"/>
            <p:cNvGrpSpPr>
              <a:grpSpLocks/>
            </p:cNvGrpSpPr>
            <p:nvPr/>
          </p:nvGrpSpPr>
          <p:grpSpPr bwMode="auto">
            <a:xfrm>
              <a:off x="3962400" y="3665536"/>
              <a:ext cx="4572000" cy="1181099"/>
              <a:chOff x="2496" y="2112"/>
              <a:chExt cx="2880" cy="744"/>
            </a:xfrm>
          </p:grpSpPr>
          <p:sp>
            <p:nvSpPr>
              <p:cNvPr id="19480" name="Rectangle 7"/>
              <p:cNvSpPr>
                <a:spLocks noChangeArrowheads="1"/>
              </p:cNvSpPr>
              <p:nvPr/>
            </p:nvSpPr>
            <p:spPr bwMode="auto">
              <a:xfrm>
                <a:off x="2496" y="2112"/>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a:solidFill>
                      <a:srgbClr val="FF0000"/>
                    </a:solidFill>
                    <a:latin typeface="Arial Narrow" panose="020B0606020202030204" pitchFamily="34" charset="0"/>
                  </a:rPr>
                  <a:t>Clear</a:t>
                </a:r>
              </a:p>
            </p:txBody>
          </p:sp>
          <p:sp>
            <p:nvSpPr>
              <p:cNvPr id="19481" name="Rectangle 11"/>
              <p:cNvSpPr>
                <a:spLocks noChangeArrowheads="1"/>
              </p:cNvSpPr>
              <p:nvPr/>
            </p:nvSpPr>
            <p:spPr bwMode="auto">
              <a:xfrm>
                <a:off x="2688" y="2410"/>
                <a:ext cx="268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anose="020B0606020202030204" pitchFamily="34" charset="0"/>
                  </a:rPr>
                  <a:t>Isi harus mudah dibaca, dipahami, terorganisasi dengan baik</a:t>
                </a:r>
              </a:p>
            </p:txBody>
          </p:sp>
        </p:grpSp>
        <p:grpSp>
          <p:nvGrpSpPr>
            <p:cNvPr id="6" name="Group 16"/>
            <p:cNvGrpSpPr>
              <a:grpSpLocks/>
            </p:cNvGrpSpPr>
            <p:nvPr/>
          </p:nvGrpSpPr>
          <p:grpSpPr bwMode="auto">
            <a:xfrm>
              <a:off x="3962400" y="5113336"/>
              <a:ext cx="4572000" cy="1165224"/>
              <a:chOff x="2496" y="2976"/>
              <a:chExt cx="2880" cy="734"/>
            </a:xfrm>
          </p:grpSpPr>
          <p:sp>
            <p:nvSpPr>
              <p:cNvPr id="19478" name="Rectangle 8"/>
              <p:cNvSpPr>
                <a:spLocks noChangeArrowheads="1"/>
              </p:cNvSpPr>
              <p:nvPr/>
            </p:nvSpPr>
            <p:spPr bwMode="auto">
              <a:xfrm>
                <a:off x="2496" y="2976"/>
                <a:ext cx="268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800" b="1">
                    <a:solidFill>
                      <a:srgbClr val="FF0000"/>
                    </a:solidFill>
                    <a:latin typeface="Arial Narrow" panose="020B0606020202030204" pitchFamily="34" charset="0"/>
                  </a:rPr>
                  <a:t>Cohesive</a:t>
                </a:r>
              </a:p>
            </p:txBody>
          </p:sp>
          <p:sp>
            <p:nvSpPr>
              <p:cNvPr id="19479" name="Rectangle 12"/>
              <p:cNvSpPr>
                <a:spLocks noChangeArrowheads="1"/>
              </p:cNvSpPr>
              <p:nvPr/>
            </p:nvSpPr>
            <p:spPr bwMode="auto">
              <a:xfrm>
                <a:off x="2688" y="3264"/>
                <a:ext cx="268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anose="020B0606020202030204" pitchFamily="34" charset="0"/>
                  </a:rPr>
                  <a:t>Bagian-bagian yang dijelaskan harus saling terkait satu sama lain</a:t>
                </a:r>
              </a:p>
            </p:txBody>
          </p:sp>
        </p:grpSp>
      </p:grpSp>
      <p:sp>
        <p:nvSpPr>
          <p:cNvPr id="19459" name="Rectangle 4"/>
          <p:cNvSpPr>
            <a:spLocks noChangeArrowheads="1"/>
          </p:cNvSpPr>
          <p:nvPr/>
        </p:nvSpPr>
        <p:spPr bwMode="auto">
          <a:xfrm>
            <a:off x="0" y="0"/>
            <a:ext cx="3429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9460" name="Rectangle 3"/>
          <p:cNvSpPr>
            <a:spLocks noChangeArrowheads="1"/>
          </p:cNvSpPr>
          <p:nvPr/>
        </p:nvSpPr>
        <p:spPr bwMode="auto">
          <a:xfrm>
            <a:off x="762000" y="2971800"/>
            <a:ext cx="2057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a:solidFill>
                  <a:srgbClr val="FF0000"/>
                </a:solidFill>
                <a:latin typeface="Arial Narrow" panose="020B0606020202030204" pitchFamily="34" charset="0"/>
              </a:rPr>
              <a:t>Keys of Abstracting</a:t>
            </a:r>
          </a:p>
        </p:txBody>
      </p:sp>
      <p:grpSp>
        <p:nvGrpSpPr>
          <p:cNvPr id="7" name="Group 29"/>
          <p:cNvGrpSpPr>
            <a:grpSpLocks/>
          </p:cNvGrpSpPr>
          <p:nvPr/>
        </p:nvGrpSpPr>
        <p:grpSpPr bwMode="auto">
          <a:xfrm>
            <a:off x="0" y="0"/>
            <a:ext cx="3505200" cy="6858000"/>
            <a:chOff x="0" y="0"/>
            <a:chExt cx="3505200" cy="6858000"/>
          </a:xfrm>
        </p:grpSpPr>
        <p:sp>
          <p:nvSpPr>
            <p:cNvPr id="24" name="Rectangle 23"/>
            <p:cNvSpPr/>
            <p:nvPr/>
          </p:nvSpPr>
          <p:spPr>
            <a:xfrm>
              <a:off x="0" y="0"/>
              <a:ext cx="35052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id-ID" altLang="id-ID" sz="1800" smtClean="0">
                <a:solidFill>
                  <a:srgbClr val="FFFFFF"/>
                </a:solidFill>
                <a:latin typeface="Arial Narrow" panose="020B0606020202030204" pitchFamily="34" charset="0"/>
              </a:endParaRPr>
            </a:p>
          </p:txBody>
        </p:sp>
        <p:grpSp>
          <p:nvGrpSpPr>
            <p:cNvPr id="8" name="Group 28"/>
            <p:cNvGrpSpPr>
              <a:grpSpLocks/>
            </p:cNvGrpSpPr>
            <p:nvPr/>
          </p:nvGrpSpPr>
          <p:grpSpPr bwMode="auto">
            <a:xfrm>
              <a:off x="685800" y="613211"/>
              <a:ext cx="2286000" cy="5120045"/>
              <a:chOff x="685800" y="613211"/>
              <a:chExt cx="2286000" cy="5120045"/>
            </a:xfrm>
          </p:grpSpPr>
          <p:sp>
            <p:nvSpPr>
              <p:cNvPr id="19469" name="Rectangle 9"/>
              <p:cNvSpPr>
                <a:spLocks noChangeArrowheads="1"/>
              </p:cNvSpPr>
              <p:nvPr/>
            </p:nvSpPr>
            <p:spPr bwMode="auto">
              <a:xfrm>
                <a:off x="685800" y="613211"/>
                <a:ext cx="2286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en-US" altLang="id-ID" sz="2000" dirty="0">
                    <a:solidFill>
                      <a:srgbClr val="FFFF00"/>
                    </a:solidFill>
                    <a:latin typeface="Arial Narrow" panose="020B0606020202030204" pitchFamily="34" charset="0"/>
                  </a:rPr>
                  <a:t>Technical Issue</a:t>
                </a:r>
              </a:p>
            </p:txBody>
          </p:sp>
          <p:sp>
            <p:nvSpPr>
              <p:cNvPr id="19470" name="Rectangle 9"/>
              <p:cNvSpPr>
                <a:spLocks noChangeArrowheads="1"/>
              </p:cNvSpPr>
              <p:nvPr/>
            </p:nvSpPr>
            <p:spPr bwMode="auto">
              <a:xfrm>
                <a:off x="685800" y="1908611"/>
                <a:ext cx="2286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en-US" altLang="id-ID" sz="2000">
                    <a:solidFill>
                      <a:srgbClr val="FFFF00"/>
                    </a:solidFill>
                    <a:latin typeface="Arial Narrow" panose="020B0606020202030204" pitchFamily="34" charset="0"/>
                  </a:rPr>
                  <a:t>Writing Issue</a:t>
                </a:r>
              </a:p>
            </p:txBody>
          </p:sp>
          <p:sp>
            <p:nvSpPr>
              <p:cNvPr id="19471" name="Rectangle 9"/>
              <p:cNvSpPr>
                <a:spLocks noChangeArrowheads="1"/>
              </p:cNvSpPr>
              <p:nvPr/>
            </p:nvSpPr>
            <p:spPr bwMode="auto">
              <a:xfrm>
                <a:off x="685800" y="3732946"/>
                <a:ext cx="2286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en-US" altLang="id-ID" sz="2000">
                    <a:solidFill>
                      <a:srgbClr val="FFFF00"/>
                    </a:solidFill>
                    <a:latin typeface="Arial Narrow" panose="020B0606020202030204" pitchFamily="34" charset="0"/>
                  </a:rPr>
                  <a:t>Writing Issue</a:t>
                </a:r>
              </a:p>
            </p:txBody>
          </p:sp>
          <p:sp>
            <p:nvSpPr>
              <p:cNvPr id="19472" name="Rectangle 9"/>
              <p:cNvSpPr>
                <a:spLocks noChangeArrowheads="1"/>
              </p:cNvSpPr>
              <p:nvPr/>
            </p:nvSpPr>
            <p:spPr bwMode="auto">
              <a:xfrm>
                <a:off x="685800" y="5333146"/>
                <a:ext cx="2286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en-US" altLang="id-ID" sz="2000">
                    <a:solidFill>
                      <a:srgbClr val="FFFF00"/>
                    </a:solidFill>
                    <a:latin typeface="Arial Narrow" panose="020B0606020202030204" pitchFamily="34" charset="0"/>
                  </a:rPr>
                  <a:t>Technical Issue</a:t>
                </a:r>
              </a:p>
            </p:txBody>
          </p:sp>
        </p:grpSp>
      </p:grpSp>
      <p:grpSp>
        <p:nvGrpSpPr>
          <p:cNvPr id="9" name="Group 21"/>
          <p:cNvGrpSpPr>
            <a:grpSpLocks/>
          </p:cNvGrpSpPr>
          <p:nvPr/>
        </p:nvGrpSpPr>
        <p:grpSpPr bwMode="auto">
          <a:xfrm>
            <a:off x="3048000" y="762000"/>
            <a:ext cx="762000" cy="4724400"/>
            <a:chOff x="3048000" y="762000"/>
            <a:chExt cx="762001" cy="4724399"/>
          </a:xfrm>
        </p:grpSpPr>
        <p:cxnSp>
          <p:nvCxnSpPr>
            <p:cNvPr id="18" name="Straight Connector 17"/>
            <p:cNvCxnSpPr/>
            <p:nvPr/>
          </p:nvCxnSpPr>
          <p:spPr>
            <a:xfrm rot="10800000">
              <a:off x="3048000" y="762000"/>
              <a:ext cx="762001" cy="1588"/>
            </a:xfrm>
            <a:prstGeom prst="line">
              <a:avLst/>
            </a:prstGeom>
            <a:ln w="63500">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0800000">
              <a:off x="3048000" y="2133600"/>
              <a:ext cx="762001" cy="1588"/>
            </a:xfrm>
            <a:prstGeom prst="line">
              <a:avLst/>
            </a:prstGeom>
            <a:ln w="63500">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3048000" y="3960812"/>
              <a:ext cx="762001" cy="1587"/>
            </a:xfrm>
            <a:prstGeom prst="line">
              <a:avLst/>
            </a:prstGeom>
            <a:ln w="63500">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0800000">
              <a:off x="3048000" y="5484812"/>
              <a:ext cx="762001" cy="1587"/>
            </a:xfrm>
            <a:prstGeom prst="line">
              <a:avLst/>
            </a:prstGeom>
            <a:ln w="63500">
              <a:solidFill>
                <a:srgbClr val="FFFF00"/>
              </a:solidFill>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803248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 name="Rectangle 5"/>
          <p:cNvSpPr>
            <a:spLocks noChangeArrowheads="1"/>
          </p:cNvSpPr>
          <p:nvPr/>
        </p:nvSpPr>
        <p:spPr bwMode="auto">
          <a:xfrm>
            <a:off x="5652120" y="1988840"/>
            <a:ext cx="2993232" cy="2123658"/>
          </a:xfrm>
          <a:prstGeom prst="rect">
            <a:avLst/>
          </a:prstGeom>
          <a:noFill/>
          <a:ln w="9525">
            <a:noFill/>
            <a:miter lim="800000"/>
            <a:headEnd/>
            <a:tailEnd/>
          </a:ln>
        </p:spPr>
        <p:txBody>
          <a:bodyPr wrap="square">
            <a:spAutoFit/>
          </a:bodyPr>
          <a:lstStyle/>
          <a:p>
            <a:pPr algn="ctr">
              <a:defRPr/>
            </a:pPr>
            <a:r>
              <a:rPr lang="id-ID" sz="4800" dirty="0">
                <a:solidFill>
                  <a:schemeClr val="bg1"/>
                </a:solidFill>
                <a:latin typeface="Arial Narrow" panose="020B0606020202030204" pitchFamily="34" charset="0"/>
              </a:rPr>
              <a:t>Class </a:t>
            </a:r>
            <a:r>
              <a:rPr lang="id-ID" sz="4800" dirty="0" smtClean="0">
                <a:solidFill>
                  <a:schemeClr val="bg1"/>
                </a:solidFill>
                <a:latin typeface="Arial Narrow" panose="020B0606020202030204" pitchFamily="34" charset="0"/>
              </a:rPr>
              <a:t>Exercise</a:t>
            </a:r>
            <a:endParaRPr lang="en-US" sz="4800" dirty="0">
              <a:solidFill>
                <a:schemeClr val="bg1"/>
              </a:solidFill>
              <a:latin typeface="Arial Narrow" panose="020B0606020202030204" pitchFamily="34" charset="0"/>
            </a:endParaRPr>
          </a:p>
          <a:p>
            <a:pPr algn="ctr">
              <a:defRPr/>
            </a:pPr>
            <a:r>
              <a:rPr lang="id-ID" dirty="0">
                <a:solidFill>
                  <a:srgbClr val="FFFF00"/>
                </a:solidFill>
                <a:latin typeface="Arial Narrow" panose="020B0606020202030204" pitchFamily="34" charset="0"/>
              </a:rPr>
              <a:t>Identifying </a:t>
            </a:r>
            <a:r>
              <a:rPr lang="id-ID" dirty="0" smtClean="0">
                <a:solidFill>
                  <a:srgbClr val="FFFF00"/>
                </a:solidFill>
                <a:latin typeface="Arial Narrow" panose="020B0606020202030204" pitchFamily="34" charset="0"/>
              </a:rPr>
              <a:t>composition of ABSTRACT</a:t>
            </a:r>
            <a:endParaRPr lang="en-US"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xmlns="" val="1231278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sil\Desktop\Smartcreative2.jpg"/>
          <p:cNvPicPr>
            <a:picLocks noChangeAspect="1" noChangeArrowheads="1"/>
          </p:cNvPicPr>
          <p:nvPr/>
        </p:nvPicPr>
        <p:blipFill>
          <a:blip r:embed="rId3"/>
          <a:srcRect/>
          <a:stretch>
            <a:fillRect/>
          </a:stretch>
        </p:blipFill>
        <p:spPr bwMode="auto">
          <a:xfrm>
            <a:off x="0" y="0"/>
            <a:ext cx="9172575" cy="6858000"/>
          </a:xfrm>
          <a:prstGeom prst="rect">
            <a:avLst/>
          </a:prstGeom>
          <a:noFill/>
          <a:ln w="9525">
            <a:noFill/>
            <a:miter lim="800000"/>
            <a:headEnd/>
            <a:tailEnd/>
          </a:ln>
        </p:spPr>
      </p:pic>
      <p:sp>
        <p:nvSpPr>
          <p:cNvPr id="4" name="Content Placeholder 3"/>
          <p:cNvSpPr>
            <a:spLocks noGrp="1"/>
          </p:cNvSpPr>
          <p:nvPr>
            <p:ph idx="1"/>
          </p:nvPr>
        </p:nvSpPr>
        <p:spPr>
          <a:xfrm>
            <a:off x="533400" y="2895600"/>
            <a:ext cx="8229600" cy="1524000"/>
          </a:xfrm>
        </p:spPr>
        <p:txBody>
          <a:bodyPr/>
          <a:lstStyle/>
          <a:p>
            <a:r>
              <a:rPr lang="id-ID" dirty="0" smtClean="0"/>
              <a:t>Bagaimana penulis dan peneliti dapat </a:t>
            </a:r>
            <a:r>
              <a:rPr lang="id-ID" dirty="0" smtClean="0"/>
              <a:t>menulis outline, abstrak dan kesimpulan dalam </a:t>
            </a:r>
            <a:r>
              <a:rPr lang="id-ID" dirty="0" smtClean="0"/>
              <a:t>penelitian?</a:t>
            </a:r>
            <a:endParaRPr lang="id-ID" dirty="0"/>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1507" name="Rectangle 4"/>
          <p:cNvSpPr>
            <a:spLocks noChangeArrowheads="1"/>
          </p:cNvSpPr>
          <p:nvPr/>
        </p:nvSpPr>
        <p:spPr bwMode="auto">
          <a:xfrm>
            <a:off x="3352800" y="0"/>
            <a:ext cx="57912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1"/>
          <p:cNvGrpSpPr/>
          <p:nvPr/>
        </p:nvGrpSpPr>
        <p:grpSpPr>
          <a:xfrm>
            <a:off x="4114800" y="685800"/>
            <a:ext cx="4489450" cy="2765524"/>
            <a:chOff x="4114800" y="685800"/>
            <a:chExt cx="4489450" cy="2765524"/>
          </a:xfrm>
        </p:grpSpPr>
        <p:sp>
          <p:nvSpPr>
            <p:cNvPr id="21508" name="Rectangle 6"/>
            <p:cNvSpPr>
              <a:spLocks noChangeArrowheads="1"/>
            </p:cNvSpPr>
            <p:nvPr/>
          </p:nvSpPr>
          <p:spPr bwMode="auto">
            <a:xfrm>
              <a:off x="4114800" y="685800"/>
              <a:ext cx="3276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dirty="0">
                  <a:solidFill>
                    <a:srgbClr val="FFFF00"/>
                  </a:solidFill>
                  <a:latin typeface="Arial Narrow" panose="020B0606020202030204" pitchFamily="34" charset="0"/>
                </a:rPr>
                <a:t>Complete? Cohesive? </a:t>
              </a:r>
            </a:p>
          </p:txBody>
        </p:sp>
        <p:sp>
          <p:nvSpPr>
            <p:cNvPr id="21509" name="Rectangle 7"/>
            <p:cNvSpPr>
              <a:spLocks noChangeArrowheads="1"/>
            </p:cNvSpPr>
            <p:nvPr/>
          </p:nvSpPr>
          <p:spPr bwMode="auto">
            <a:xfrm>
              <a:off x="4114800" y="1143000"/>
              <a:ext cx="44894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en-US" altLang="id-ID" sz="1800">
                  <a:solidFill>
                    <a:schemeClr val="bg1"/>
                  </a:solidFill>
                  <a:latin typeface="Arial Narrow" panose="020B0606020202030204" pitchFamily="34" charset="0"/>
                </a:rPr>
                <a:t>Penjelasan tentang </a:t>
              </a:r>
              <a:r>
                <a:rPr lang="en-US" altLang="id-ID" sz="1800" b="1">
                  <a:solidFill>
                    <a:schemeClr val="bg1"/>
                  </a:solidFill>
                  <a:latin typeface="Arial Narrow" panose="020B0606020202030204" pitchFamily="34" charset="0"/>
                </a:rPr>
                <a:t>latar belakang dan problema</a:t>
              </a:r>
              <a:r>
                <a:rPr lang="en-US" altLang="id-ID" sz="1800">
                  <a:solidFill>
                    <a:schemeClr val="bg1"/>
                  </a:solidFill>
                  <a:latin typeface="Arial Narrow" panose="020B0606020202030204" pitchFamily="34" charset="0"/>
                </a:rPr>
                <a:t> riset?</a:t>
              </a:r>
            </a:p>
            <a:p>
              <a:pPr algn="just" eaLnBrk="1" hangingPunct="1">
                <a:spcBef>
                  <a:spcPct val="0"/>
                </a:spcBef>
              </a:pPr>
              <a:r>
                <a:rPr lang="en-US" altLang="id-ID" sz="1800" b="1">
                  <a:solidFill>
                    <a:schemeClr val="bg1"/>
                  </a:solidFill>
                  <a:latin typeface="Arial Narrow" panose="020B0606020202030204" pitchFamily="34" charset="0"/>
                </a:rPr>
                <a:t>Justifikasi?</a:t>
              </a:r>
            </a:p>
            <a:p>
              <a:pPr algn="just" eaLnBrk="1" hangingPunct="1">
                <a:spcBef>
                  <a:spcPct val="0"/>
                </a:spcBef>
              </a:pPr>
              <a:r>
                <a:rPr lang="en-US" altLang="id-ID" sz="1800">
                  <a:solidFill>
                    <a:schemeClr val="bg1"/>
                  </a:solidFill>
                  <a:latin typeface="Arial Narrow" panose="020B0606020202030204" pitchFamily="34" charset="0"/>
                </a:rPr>
                <a:t>Penjelasan </a:t>
              </a:r>
              <a:r>
                <a:rPr lang="en-US" altLang="id-ID" sz="1800" b="1">
                  <a:solidFill>
                    <a:schemeClr val="bg1"/>
                  </a:solidFill>
                  <a:latin typeface="Arial Narrow" panose="020B0606020202030204" pitchFamily="34" charset="0"/>
                </a:rPr>
                <a:t>metodologi</a:t>
              </a:r>
              <a:r>
                <a:rPr lang="en-US" altLang="id-ID" sz="1800">
                  <a:solidFill>
                    <a:schemeClr val="bg1"/>
                  </a:solidFill>
                  <a:latin typeface="Arial Narrow" panose="020B0606020202030204" pitchFamily="34" charset="0"/>
                </a:rPr>
                <a:t> yang diguna</a:t>
              </a:r>
              <a:r>
                <a:rPr lang="id-ID" altLang="id-ID" sz="1800">
                  <a:solidFill>
                    <a:schemeClr val="bg1"/>
                  </a:solidFill>
                  <a:latin typeface="Arial Narrow" panose="020B0606020202030204" pitchFamily="34" charset="0"/>
                </a:rPr>
                <a:t>-</a:t>
              </a:r>
              <a:r>
                <a:rPr lang="en-US" altLang="id-ID" sz="1800">
                  <a:solidFill>
                    <a:schemeClr val="bg1"/>
                  </a:solidFill>
                  <a:latin typeface="Arial Narrow" panose="020B0606020202030204" pitchFamily="34" charset="0"/>
                </a:rPr>
                <a:t>kan?</a:t>
              </a:r>
            </a:p>
            <a:p>
              <a:pPr algn="just" eaLnBrk="1" hangingPunct="1">
                <a:spcBef>
                  <a:spcPct val="0"/>
                </a:spcBef>
              </a:pPr>
              <a:r>
                <a:rPr lang="en-US" altLang="id-ID" sz="1800">
                  <a:solidFill>
                    <a:schemeClr val="bg1"/>
                  </a:solidFill>
                  <a:latin typeface="Arial Narrow" panose="020B0606020202030204" pitchFamily="34" charset="0"/>
                </a:rPr>
                <a:t>Penjelasan tentang </a:t>
              </a:r>
              <a:r>
                <a:rPr lang="en-US" altLang="id-ID" sz="1800" b="1">
                  <a:solidFill>
                    <a:schemeClr val="bg1"/>
                  </a:solidFill>
                  <a:latin typeface="Arial Narrow" panose="020B0606020202030204" pitchFamily="34" charset="0"/>
                </a:rPr>
                <a:t>data hasil dan analisisnya?</a:t>
              </a:r>
            </a:p>
            <a:p>
              <a:pPr algn="just" eaLnBrk="1" hangingPunct="1">
                <a:spcBef>
                  <a:spcPct val="0"/>
                </a:spcBef>
              </a:pPr>
              <a:r>
                <a:rPr lang="en-US" altLang="id-ID" sz="1800" b="1">
                  <a:solidFill>
                    <a:schemeClr val="bg1"/>
                  </a:solidFill>
                  <a:latin typeface="Arial Narrow" panose="020B0606020202030204" pitchFamily="34" charset="0"/>
                </a:rPr>
                <a:t>Kesimpulan riset</a:t>
              </a:r>
              <a:r>
                <a:rPr lang="en-US" altLang="id-ID" sz="1800">
                  <a:solidFill>
                    <a:schemeClr val="bg1"/>
                  </a:solidFill>
                  <a:latin typeface="Arial Narrow" panose="020B0606020202030204" pitchFamily="34" charset="0"/>
                </a:rPr>
                <a:t>? </a:t>
              </a:r>
            </a:p>
            <a:p>
              <a:pPr algn="just" eaLnBrk="1" hangingPunct="1">
                <a:spcBef>
                  <a:spcPct val="0"/>
                </a:spcBef>
              </a:pPr>
              <a:r>
                <a:rPr lang="en-US" altLang="id-ID" sz="1800">
                  <a:solidFill>
                    <a:schemeClr val="bg1"/>
                  </a:solidFill>
                  <a:latin typeface="Arial Narrow" panose="020B0606020202030204" pitchFamily="34" charset="0"/>
                </a:rPr>
                <a:t>Pernyataan kontribusi / manfaat riset? </a:t>
              </a:r>
            </a:p>
          </p:txBody>
        </p:sp>
      </p:grpSp>
      <p:sp>
        <p:nvSpPr>
          <p:cNvPr id="21510" name="Rectangle 9"/>
          <p:cNvSpPr>
            <a:spLocks noChangeArrowheads="1"/>
          </p:cNvSpPr>
          <p:nvPr/>
        </p:nvSpPr>
        <p:spPr bwMode="auto">
          <a:xfrm>
            <a:off x="4114800" y="4437063"/>
            <a:ext cx="3276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dirty="0">
                <a:solidFill>
                  <a:srgbClr val="FFFF00"/>
                </a:solidFill>
                <a:latin typeface="Arial Narrow" panose="020B0606020202030204" pitchFamily="34" charset="0"/>
              </a:rPr>
              <a:t>Clear? Concise? </a:t>
            </a:r>
          </a:p>
        </p:txBody>
      </p:sp>
      <p:sp>
        <p:nvSpPr>
          <p:cNvPr id="21511" name="Rectangle 10"/>
          <p:cNvSpPr>
            <a:spLocks noChangeArrowheads="1"/>
          </p:cNvSpPr>
          <p:nvPr/>
        </p:nvSpPr>
        <p:spPr bwMode="auto">
          <a:xfrm>
            <a:off x="4114800" y="4892675"/>
            <a:ext cx="44894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en-US" altLang="id-ID" sz="1800" dirty="0" err="1">
                <a:solidFill>
                  <a:schemeClr val="bg1"/>
                </a:solidFill>
                <a:latin typeface="Arial Narrow" panose="020B0606020202030204" pitchFamily="34" charset="0"/>
              </a:rPr>
              <a:t>Maksud</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tulisan</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dapat</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dimengerti</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jelas</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memiliki</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ambiguitas</a:t>
            </a:r>
            <a:r>
              <a:rPr lang="en-US" altLang="id-ID" sz="1800" dirty="0" smtClean="0">
                <a:solidFill>
                  <a:schemeClr val="bg1"/>
                </a:solidFill>
                <a:latin typeface="Arial Narrow" panose="020B0606020202030204" pitchFamily="34" charset="0"/>
              </a:rPr>
              <a:t>?</a:t>
            </a:r>
            <a:endParaRPr lang="en-US" altLang="id-ID" sz="1800" dirty="0">
              <a:solidFill>
                <a:schemeClr val="bg1"/>
              </a:solidFill>
              <a:latin typeface="Arial Narrow" panose="020B0606020202030204" pitchFamily="34" charset="0"/>
            </a:endParaRPr>
          </a:p>
          <a:p>
            <a:pPr algn="just" eaLnBrk="1" hangingPunct="1">
              <a:spcBef>
                <a:spcPct val="0"/>
              </a:spcBef>
            </a:pPr>
            <a:r>
              <a:rPr lang="en-US" altLang="id-ID" sz="1800" dirty="0" err="1">
                <a:solidFill>
                  <a:schemeClr val="bg1"/>
                </a:solidFill>
                <a:latin typeface="Arial Narrow" panose="020B0606020202030204" pitchFamily="34" charset="0"/>
              </a:rPr>
              <a:t>Kalimat</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dijelaskan</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secara</a:t>
            </a:r>
            <a:r>
              <a:rPr lang="en-US" altLang="id-ID" sz="1800" dirty="0">
                <a:solidFill>
                  <a:schemeClr val="bg1"/>
                </a:solidFill>
                <a:latin typeface="Arial Narrow" panose="020B0606020202030204" pitchFamily="34" charset="0"/>
              </a:rPr>
              <a:t> </a:t>
            </a:r>
            <a:r>
              <a:rPr lang="en-US" altLang="id-ID" sz="1800" dirty="0" err="1">
                <a:solidFill>
                  <a:schemeClr val="bg1"/>
                </a:solidFill>
                <a:latin typeface="Arial Narrow" panose="020B0606020202030204" pitchFamily="34" charset="0"/>
              </a:rPr>
              <a:t>singkat</a:t>
            </a:r>
            <a:r>
              <a:rPr lang="en-US" altLang="id-ID" sz="1800" dirty="0" smtClean="0">
                <a:solidFill>
                  <a:schemeClr val="bg1"/>
                </a:solidFill>
                <a:latin typeface="Arial Narrow" panose="020B0606020202030204" pitchFamily="34" charset="0"/>
              </a:rPr>
              <a:t>?</a:t>
            </a:r>
            <a:endParaRPr lang="en-US" altLang="id-ID" sz="1800" dirty="0">
              <a:solidFill>
                <a:schemeClr val="bg1"/>
              </a:solidFill>
              <a:latin typeface="Arial Narrow" panose="020B0606020202030204" pitchFamily="34" charset="0"/>
            </a:endParaRPr>
          </a:p>
        </p:txBody>
      </p:sp>
      <p:sp>
        <p:nvSpPr>
          <p:cNvPr id="21512" name="Rectangle 11"/>
          <p:cNvSpPr>
            <a:spLocks noChangeArrowheads="1"/>
          </p:cNvSpPr>
          <p:nvPr/>
        </p:nvSpPr>
        <p:spPr bwMode="auto">
          <a:xfrm>
            <a:off x="685800" y="2590800"/>
            <a:ext cx="2209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b="1">
                <a:solidFill>
                  <a:srgbClr val="FF0000"/>
                </a:solidFill>
                <a:latin typeface="Arial Narrow" panose="020B0606020202030204" pitchFamily="34" charset="0"/>
              </a:rPr>
              <a:t>Hal yang harus diperhatikan </a:t>
            </a:r>
          </a:p>
        </p:txBody>
      </p:sp>
    </p:spTree>
    <p:extLst>
      <p:ext uri="{BB962C8B-B14F-4D97-AF65-F5344CB8AC3E}">
        <p14:creationId xmlns:p14="http://schemas.microsoft.com/office/powerpoint/2010/main" xmlns="" val="1240973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22531" name="Picture 5" descr="00abstract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250" y="152400"/>
            <a:ext cx="478155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Rectangle 6"/>
          <p:cNvSpPr>
            <a:spLocks noChangeArrowheads="1"/>
          </p:cNvSpPr>
          <p:nvPr/>
        </p:nvSpPr>
        <p:spPr bwMode="auto">
          <a:xfrm>
            <a:off x="5029200" y="0"/>
            <a:ext cx="41148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5"/>
          <p:cNvGrpSpPr>
            <a:grpSpLocks/>
          </p:cNvGrpSpPr>
          <p:nvPr/>
        </p:nvGrpSpPr>
        <p:grpSpPr bwMode="auto">
          <a:xfrm>
            <a:off x="4859338" y="1620838"/>
            <a:ext cx="2598737" cy="3824287"/>
            <a:chOff x="4860032" y="1621536"/>
            <a:chExt cx="2598784" cy="3823688"/>
          </a:xfrm>
        </p:grpSpPr>
        <p:sp>
          <p:nvSpPr>
            <p:cNvPr id="22534" name="Oval 22"/>
            <p:cNvSpPr>
              <a:spLocks noChangeArrowheads="1"/>
            </p:cNvSpPr>
            <p:nvPr/>
          </p:nvSpPr>
          <p:spPr bwMode="auto">
            <a:xfrm>
              <a:off x="4876800" y="17526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2535" name="Oval 24"/>
            <p:cNvSpPr>
              <a:spLocks noChangeArrowheads="1"/>
            </p:cNvSpPr>
            <p:nvPr/>
          </p:nvSpPr>
          <p:spPr bwMode="auto">
            <a:xfrm>
              <a:off x="4876800" y="29718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2536" name="Line 28"/>
            <p:cNvSpPr>
              <a:spLocks noChangeShapeType="1"/>
            </p:cNvSpPr>
            <p:nvPr/>
          </p:nvSpPr>
          <p:spPr bwMode="auto">
            <a:xfrm>
              <a:off x="5257800" y="1905000"/>
              <a:ext cx="6858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2537" name="Line 29"/>
            <p:cNvSpPr>
              <a:spLocks noChangeShapeType="1"/>
            </p:cNvSpPr>
            <p:nvPr/>
          </p:nvSpPr>
          <p:spPr bwMode="auto">
            <a:xfrm>
              <a:off x="5257800" y="3124200"/>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2538" name="Oval 24"/>
            <p:cNvSpPr>
              <a:spLocks noChangeArrowheads="1"/>
            </p:cNvSpPr>
            <p:nvPr/>
          </p:nvSpPr>
          <p:spPr bwMode="auto">
            <a:xfrm>
              <a:off x="4860032" y="398410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2539" name="Line 29"/>
            <p:cNvSpPr>
              <a:spLocks noChangeShapeType="1"/>
            </p:cNvSpPr>
            <p:nvPr/>
          </p:nvSpPr>
          <p:spPr bwMode="auto">
            <a:xfrm>
              <a:off x="5241032" y="413650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2540" name="Oval 24"/>
            <p:cNvSpPr>
              <a:spLocks noChangeArrowheads="1"/>
            </p:cNvSpPr>
            <p:nvPr/>
          </p:nvSpPr>
          <p:spPr bwMode="auto">
            <a:xfrm>
              <a:off x="4860032" y="506422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2541" name="Line 29"/>
            <p:cNvSpPr>
              <a:spLocks noChangeShapeType="1"/>
            </p:cNvSpPr>
            <p:nvPr/>
          </p:nvSpPr>
          <p:spPr bwMode="auto">
            <a:xfrm>
              <a:off x="5241032" y="521662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pic>
          <p:nvPicPr>
            <p:cNvPr id="22542" name="Picture 1"/>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4168" y="383780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3" name="Picture 2"/>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073140" y="2844928"/>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4" name="Picture 3"/>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065520" y="1621536"/>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5" name="Picture 4"/>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065520" y="493316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67451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23555" name="Picture 4" descr="00abstract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0"/>
            <a:ext cx="3957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Rectangle 5"/>
          <p:cNvSpPr>
            <a:spLocks noChangeArrowheads="1"/>
          </p:cNvSpPr>
          <p:nvPr/>
        </p:nvSpPr>
        <p:spPr bwMode="auto">
          <a:xfrm>
            <a:off x="4419600" y="0"/>
            <a:ext cx="47244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33"/>
          <p:cNvGrpSpPr>
            <a:grpSpLocks/>
          </p:cNvGrpSpPr>
          <p:nvPr/>
        </p:nvGrpSpPr>
        <p:grpSpPr bwMode="auto">
          <a:xfrm>
            <a:off x="4284663" y="1620838"/>
            <a:ext cx="2598737" cy="3824287"/>
            <a:chOff x="4860032" y="1621536"/>
            <a:chExt cx="2598784" cy="3823688"/>
          </a:xfrm>
        </p:grpSpPr>
        <p:sp>
          <p:nvSpPr>
            <p:cNvPr id="23558" name="Oval 22"/>
            <p:cNvSpPr>
              <a:spLocks noChangeArrowheads="1"/>
            </p:cNvSpPr>
            <p:nvPr/>
          </p:nvSpPr>
          <p:spPr bwMode="auto">
            <a:xfrm>
              <a:off x="4876800" y="17526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3559" name="Oval 24"/>
            <p:cNvSpPr>
              <a:spLocks noChangeArrowheads="1"/>
            </p:cNvSpPr>
            <p:nvPr/>
          </p:nvSpPr>
          <p:spPr bwMode="auto">
            <a:xfrm>
              <a:off x="4876800" y="29718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3560" name="Line 28"/>
            <p:cNvSpPr>
              <a:spLocks noChangeShapeType="1"/>
            </p:cNvSpPr>
            <p:nvPr/>
          </p:nvSpPr>
          <p:spPr bwMode="auto">
            <a:xfrm>
              <a:off x="5257800" y="1905000"/>
              <a:ext cx="6858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3561" name="Line 29"/>
            <p:cNvSpPr>
              <a:spLocks noChangeShapeType="1"/>
            </p:cNvSpPr>
            <p:nvPr/>
          </p:nvSpPr>
          <p:spPr bwMode="auto">
            <a:xfrm>
              <a:off x="5257800" y="3124200"/>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3562" name="Oval 24"/>
            <p:cNvSpPr>
              <a:spLocks noChangeArrowheads="1"/>
            </p:cNvSpPr>
            <p:nvPr/>
          </p:nvSpPr>
          <p:spPr bwMode="auto">
            <a:xfrm>
              <a:off x="4860032" y="398410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3563" name="Line 29"/>
            <p:cNvSpPr>
              <a:spLocks noChangeShapeType="1"/>
            </p:cNvSpPr>
            <p:nvPr/>
          </p:nvSpPr>
          <p:spPr bwMode="auto">
            <a:xfrm>
              <a:off x="5241032" y="413650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3564" name="Oval 24"/>
            <p:cNvSpPr>
              <a:spLocks noChangeArrowheads="1"/>
            </p:cNvSpPr>
            <p:nvPr/>
          </p:nvSpPr>
          <p:spPr bwMode="auto">
            <a:xfrm>
              <a:off x="4860032" y="506422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3565" name="Line 29"/>
            <p:cNvSpPr>
              <a:spLocks noChangeShapeType="1"/>
            </p:cNvSpPr>
            <p:nvPr/>
          </p:nvSpPr>
          <p:spPr bwMode="auto">
            <a:xfrm>
              <a:off x="5241032" y="521662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pic>
          <p:nvPicPr>
            <p:cNvPr id="23566" name="Picture 4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4168" y="383780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7" name="Picture 43"/>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073140" y="2844928"/>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8" name="Picture 44"/>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065520" y="1621536"/>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69" name="Picture 45"/>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065520" y="493316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2353419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24579" name="Picture 3" descr="00abstract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0"/>
            <a:ext cx="4340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Rectangle 4"/>
          <p:cNvSpPr>
            <a:spLocks noChangeArrowheads="1"/>
          </p:cNvSpPr>
          <p:nvPr/>
        </p:nvSpPr>
        <p:spPr bwMode="auto">
          <a:xfrm>
            <a:off x="1752600" y="1143000"/>
            <a:ext cx="15240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solidFill>
                <a:schemeClr val="bg1"/>
              </a:solidFill>
            </a:endParaRPr>
          </a:p>
        </p:txBody>
      </p:sp>
      <p:sp>
        <p:nvSpPr>
          <p:cNvPr id="24581" name="Rectangle 5"/>
          <p:cNvSpPr>
            <a:spLocks noChangeArrowheads="1"/>
          </p:cNvSpPr>
          <p:nvPr/>
        </p:nvSpPr>
        <p:spPr bwMode="auto">
          <a:xfrm>
            <a:off x="4876800" y="0"/>
            <a:ext cx="42672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34"/>
          <p:cNvGrpSpPr>
            <a:grpSpLocks/>
          </p:cNvGrpSpPr>
          <p:nvPr/>
        </p:nvGrpSpPr>
        <p:grpSpPr bwMode="auto">
          <a:xfrm>
            <a:off x="4716463" y="1620838"/>
            <a:ext cx="2598737" cy="3824287"/>
            <a:chOff x="4860032" y="1621536"/>
            <a:chExt cx="2598784" cy="3823688"/>
          </a:xfrm>
        </p:grpSpPr>
        <p:sp>
          <p:nvSpPr>
            <p:cNvPr id="24583" name="Oval 22"/>
            <p:cNvSpPr>
              <a:spLocks noChangeArrowheads="1"/>
            </p:cNvSpPr>
            <p:nvPr/>
          </p:nvSpPr>
          <p:spPr bwMode="auto">
            <a:xfrm>
              <a:off x="4876800" y="17526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4584" name="Oval 24"/>
            <p:cNvSpPr>
              <a:spLocks noChangeArrowheads="1"/>
            </p:cNvSpPr>
            <p:nvPr/>
          </p:nvSpPr>
          <p:spPr bwMode="auto">
            <a:xfrm>
              <a:off x="4876800" y="29718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4585" name="Line 28"/>
            <p:cNvSpPr>
              <a:spLocks noChangeShapeType="1"/>
            </p:cNvSpPr>
            <p:nvPr/>
          </p:nvSpPr>
          <p:spPr bwMode="auto">
            <a:xfrm>
              <a:off x="5257800" y="1905000"/>
              <a:ext cx="6858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4586" name="Line 29"/>
            <p:cNvSpPr>
              <a:spLocks noChangeShapeType="1"/>
            </p:cNvSpPr>
            <p:nvPr/>
          </p:nvSpPr>
          <p:spPr bwMode="auto">
            <a:xfrm>
              <a:off x="5257800" y="3124200"/>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4587" name="Oval 24"/>
            <p:cNvSpPr>
              <a:spLocks noChangeArrowheads="1"/>
            </p:cNvSpPr>
            <p:nvPr/>
          </p:nvSpPr>
          <p:spPr bwMode="auto">
            <a:xfrm>
              <a:off x="4860032" y="398410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4588" name="Line 29"/>
            <p:cNvSpPr>
              <a:spLocks noChangeShapeType="1"/>
            </p:cNvSpPr>
            <p:nvPr/>
          </p:nvSpPr>
          <p:spPr bwMode="auto">
            <a:xfrm>
              <a:off x="5241032" y="413650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4589" name="Oval 24"/>
            <p:cNvSpPr>
              <a:spLocks noChangeArrowheads="1"/>
            </p:cNvSpPr>
            <p:nvPr/>
          </p:nvSpPr>
          <p:spPr bwMode="auto">
            <a:xfrm>
              <a:off x="4860032" y="506422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4590" name="Line 29"/>
            <p:cNvSpPr>
              <a:spLocks noChangeShapeType="1"/>
            </p:cNvSpPr>
            <p:nvPr/>
          </p:nvSpPr>
          <p:spPr bwMode="auto">
            <a:xfrm>
              <a:off x="5241032" y="521662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pic>
          <p:nvPicPr>
            <p:cNvPr id="24591" name="Picture 4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4168" y="383780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92" name="Picture 4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073140" y="2844928"/>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93" name="Picture 45"/>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065520" y="1621536"/>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94" name="Picture 4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065520" y="493316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5780260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25603" name="Picture 3" descr="00abstract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1463" y="0"/>
            <a:ext cx="41481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Rectangle 4"/>
          <p:cNvSpPr>
            <a:spLocks noChangeArrowheads="1"/>
          </p:cNvSpPr>
          <p:nvPr/>
        </p:nvSpPr>
        <p:spPr bwMode="auto">
          <a:xfrm>
            <a:off x="4724400" y="0"/>
            <a:ext cx="44196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33"/>
          <p:cNvGrpSpPr>
            <a:grpSpLocks/>
          </p:cNvGrpSpPr>
          <p:nvPr/>
        </p:nvGrpSpPr>
        <p:grpSpPr bwMode="auto">
          <a:xfrm>
            <a:off x="4572000" y="1620838"/>
            <a:ext cx="2598738" cy="3824287"/>
            <a:chOff x="4860032" y="1621536"/>
            <a:chExt cx="2598784" cy="3823688"/>
          </a:xfrm>
        </p:grpSpPr>
        <p:sp>
          <p:nvSpPr>
            <p:cNvPr id="25606" name="Oval 22"/>
            <p:cNvSpPr>
              <a:spLocks noChangeArrowheads="1"/>
            </p:cNvSpPr>
            <p:nvPr/>
          </p:nvSpPr>
          <p:spPr bwMode="auto">
            <a:xfrm>
              <a:off x="4876800" y="17526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5607" name="Oval 24"/>
            <p:cNvSpPr>
              <a:spLocks noChangeArrowheads="1"/>
            </p:cNvSpPr>
            <p:nvPr/>
          </p:nvSpPr>
          <p:spPr bwMode="auto">
            <a:xfrm>
              <a:off x="4876800" y="2971800"/>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5608" name="Line 28"/>
            <p:cNvSpPr>
              <a:spLocks noChangeShapeType="1"/>
            </p:cNvSpPr>
            <p:nvPr/>
          </p:nvSpPr>
          <p:spPr bwMode="auto">
            <a:xfrm>
              <a:off x="5257800" y="1905000"/>
              <a:ext cx="6858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5609" name="Line 29"/>
            <p:cNvSpPr>
              <a:spLocks noChangeShapeType="1"/>
            </p:cNvSpPr>
            <p:nvPr/>
          </p:nvSpPr>
          <p:spPr bwMode="auto">
            <a:xfrm>
              <a:off x="5257800" y="3124200"/>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5610" name="Oval 24"/>
            <p:cNvSpPr>
              <a:spLocks noChangeArrowheads="1"/>
            </p:cNvSpPr>
            <p:nvPr/>
          </p:nvSpPr>
          <p:spPr bwMode="auto">
            <a:xfrm>
              <a:off x="4860032" y="398410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5611" name="Line 29"/>
            <p:cNvSpPr>
              <a:spLocks noChangeShapeType="1"/>
            </p:cNvSpPr>
            <p:nvPr/>
          </p:nvSpPr>
          <p:spPr bwMode="auto">
            <a:xfrm>
              <a:off x="5241032" y="413650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sp>
          <p:nvSpPr>
            <p:cNvPr id="25612" name="Oval 24"/>
            <p:cNvSpPr>
              <a:spLocks noChangeArrowheads="1"/>
            </p:cNvSpPr>
            <p:nvPr/>
          </p:nvSpPr>
          <p:spPr bwMode="auto">
            <a:xfrm>
              <a:off x="4860032" y="5064224"/>
              <a:ext cx="381000" cy="381000"/>
            </a:xfrm>
            <a:prstGeom prst="ellipse">
              <a:avLst/>
            </a:prstGeom>
            <a:noFill/>
            <a:ln w="28575">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5613" name="Line 29"/>
            <p:cNvSpPr>
              <a:spLocks noChangeShapeType="1"/>
            </p:cNvSpPr>
            <p:nvPr/>
          </p:nvSpPr>
          <p:spPr bwMode="auto">
            <a:xfrm>
              <a:off x="5241032" y="5216624"/>
              <a:ext cx="762000" cy="0"/>
            </a:xfrm>
            <a:prstGeom prst="line">
              <a:avLst/>
            </a:prstGeom>
            <a:noFill/>
            <a:ln w="28575">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id-ID"/>
            </a:p>
          </p:txBody>
        </p:sp>
        <p:pic>
          <p:nvPicPr>
            <p:cNvPr id="25614" name="Picture 4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084168" y="383780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5" name="Picture 43"/>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6073140" y="2844928"/>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6" name="Picture 44"/>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065520" y="1621536"/>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7" name="Picture 45"/>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065520" y="4933160"/>
              <a:ext cx="1374648" cy="51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2777166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497886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3" name="Group 4"/>
          <p:cNvGrpSpPr>
            <a:grpSpLocks/>
          </p:cNvGrpSpPr>
          <p:nvPr/>
        </p:nvGrpSpPr>
        <p:grpSpPr bwMode="auto">
          <a:xfrm>
            <a:off x="2987675" y="620713"/>
            <a:ext cx="5472113" cy="1735718"/>
            <a:chOff x="2987824" y="620688"/>
            <a:chExt cx="5472608" cy="1735334"/>
          </a:xfrm>
        </p:grpSpPr>
        <p:sp>
          <p:nvSpPr>
            <p:cNvPr id="2" name="Rectangle 1"/>
            <p:cNvSpPr/>
            <p:nvPr/>
          </p:nvSpPr>
          <p:spPr>
            <a:xfrm>
              <a:off x="2987824" y="620688"/>
              <a:ext cx="5472608" cy="707729"/>
            </a:xfrm>
            <a:prstGeom prst="rect">
              <a:avLst/>
            </a:prstGeom>
          </p:spPr>
          <p:txBody>
            <a:bodyPr>
              <a:spAutoFit/>
            </a:bodyPr>
            <a:lstStyle/>
            <a:p>
              <a:pPr algn="just">
                <a:defRPr/>
              </a:pPr>
              <a:r>
                <a:rPr lang="en-US" sz="2000" dirty="0">
                  <a:solidFill>
                    <a:schemeClr val="bg1">
                      <a:lumMod val="50000"/>
                    </a:schemeClr>
                  </a:solidFill>
                  <a:latin typeface="Arial Narrow" panose="020B0606020202030204" pitchFamily="34" charset="0"/>
                </a:rPr>
                <a:t>An </a:t>
              </a:r>
              <a:r>
                <a:rPr lang="en-US" sz="2000" b="1" i="1" dirty="0">
                  <a:solidFill>
                    <a:schemeClr val="bg1">
                      <a:lumMod val="50000"/>
                    </a:schemeClr>
                  </a:solidFill>
                  <a:latin typeface="Arial Narrow" panose="020B0606020202030204" pitchFamily="34" charset="0"/>
                </a:rPr>
                <a:t>outline</a:t>
              </a:r>
              <a:r>
                <a:rPr lang="en-US" sz="2000" dirty="0">
                  <a:solidFill>
                    <a:schemeClr val="bg1">
                      <a:lumMod val="50000"/>
                    </a:schemeClr>
                  </a:solidFill>
                  <a:latin typeface="Arial Narrow" panose="020B0606020202030204" pitchFamily="34" charset="0"/>
                </a:rPr>
                <a:t> is an organizational pattern that a</a:t>
              </a:r>
              <a:r>
                <a:rPr lang="id-ID" sz="2000" dirty="0">
                  <a:solidFill>
                    <a:schemeClr val="bg1">
                      <a:lumMod val="50000"/>
                    </a:schemeClr>
                  </a:solidFill>
                  <a:latin typeface="Arial Narrow" panose="020B0606020202030204" pitchFamily="34" charset="0"/>
                </a:rPr>
                <a:t>ssist our</a:t>
              </a:r>
              <a:r>
                <a:rPr lang="en-US" sz="2000" dirty="0">
                  <a:solidFill>
                    <a:schemeClr val="bg1">
                      <a:lumMod val="50000"/>
                    </a:schemeClr>
                  </a:solidFill>
                  <a:latin typeface="Arial Narrow" panose="020B0606020202030204" pitchFamily="34" charset="0"/>
                </a:rPr>
                <a:t> plan </a:t>
              </a:r>
              <a:r>
                <a:rPr lang="id-ID" sz="2000" dirty="0">
                  <a:solidFill>
                    <a:schemeClr val="bg1">
                      <a:lumMod val="50000"/>
                    </a:schemeClr>
                  </a:solidFill>
                  <a:latin typeface="Arial Narrow" panose="020B0606020202030204" pitchFamily="34" charset="0"/>
                </a:rPr>
                <a:t>in writing a c</a:t>
              </a:r>
              <a:r>
                <a:rPr lang="en-US" sz="2000" dirty="0" err="1">
                  <a:solidFill>
                    <a:schemeClr val="bg1">
                      <a:lumMod val="50000"/>
                    </a:schemeClr>
                  </a:solidFill>
                  <a:latin typeface="Arial Narrow" panose="020B0606020202030204" pitchFamily="34" charset="0"/>
                </a:rPr>
                <a:t>omposition</a:t>
              </a:r>
              <a:r>
                <a:rPr lang="en-US" sz="2000" dirty="0">
                  <a:solidFill>
                    <a:schemeClr val="bg1">
                      <a:lumMod val="50000"/>
                    </a:schemeClr>
                  </a:solidFill>
                  <a:latin typeface="Arial Narrow" panose="020B0606020202030204" pitchFamily="34" charset="0"/>
                </a:rPr>
                <a:t> before</a:t>
              </a:r>
              <a:r>
                <a:rPr lang="id-ID" sz="2000" dirty="0">
                  <a:solidFill>
                    <a:schemeClr val="bg1">
                      <a:lumMod val="50000"/>
                    </a:schemeClr>
                  </a:solidFill>
                  <a:latin typeface="Arial Narrow" panose="020B0606020202030204" pitchFamily="34" charset="0"/>
                </a:rPr>
                <a:t> actually</a:t>
              </a:r>
              <a:r>
                <a:rPr lang="en-US" sz="2000" dirty="0">
                  <a:solidFill>
                    <a:schemeClr val="bg1">
                      <a:lumMod val="50000"/>
                    </a:schemeClr>
                  </a:solidFill>
                  <a:latin typeface="Arial Narrow" panose="020B0606020202030204" pitchFamily="34" charset="0"/>
                </a:rPr>
                <a:t> write it.</a:t>
              </a:r>
              <a:endParaRPr lang="id-ID" sz="2000" dirty="0">
                <a:solidFill>
                  <a:schemeClr val="bg1">
                    <a:lumMod val="50000"/>
                  </a:schemeClr>
                </a:solidFill>
                <a:latin typeface="Arial Narrow" panose="020B0606020202030204" pitchFamily="34" charset="0"/>
              </a:endParaRPr>
            </a:p>
          </p:txBody>
        </p:sp>
        <p:sp>
          <p:nvSpPr>
            <p:cNvPr id="4107" name="Rectangle 7"/>
            <p:cNvSpPr>
              <a:spLocks noChangeArrowheads="1"/>
            </p:cNvSpPr>
            <p:nvPr/>
          </p:nvSpPr>
          <p:spPr bwMode="auto">
            <a:xfrm>
              <a:off x="2987824" y="1340584"/>
              <a:ext cx="5472608" cy="101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000" i="1" dirty="0">
                  <a:latin typeface="Arial Narrow" panose="020B0606020202030204" pitchFamily="34" charset="0"/>
                </a:rPr>
                <a:t>O</a:t>
              </a:r>
              <a:r>
                <a:rPr lang="id-ID" altLang="id-ID" sz="2000" i="1" dirty="0">
                  <a:latin typeface="Arial Narrow" panose="020B0606020202030204" pitchFamily="34" charset="0"/>
                </a:rPr>
                <a:t>utline </a:t>
              </a:r>
              <a:r>
                <a:rPr lang="id-ID" altLang="id-ID" sz="2000" dirty="0">
                  <a:latin typeface="Arial Narrow" panose="020B0606020202030204" pitchFamily="34" charset="0"/>
                </a:rPr>
                <a:t>adalah pola pengorganisasian yang digunakan untuk merencanakan sebuah komposisi tulisan sebelum proses menulis secara aktual dilaksanakan. </a:t>
              </a:r>
            </a:p>
          </p:txBody>
        </p:sp>
      </p:grpSp>
      <p:sp>
        <p:nvSpPr>
          <p:cNvPr id="4101" name="Rectangle 2"/>
          <p:cNvSpPr>
            <a:spLocks noChangeArrowheads="1"/>
          </p:cNvSpPr>
          <p:nvPr/>
        </p:nvSpPr>
        <p:spPr bwMode="auto">
          <a:xfrm>
            <a:off x="803021" y="620713"/>
            <a:ext cx="166103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b="1">
                <a:solidFill>
                  <a:srgbClr val="FF8000"/>
                </a:solidFill>
                <a:latin typeface="Arial Narrow" panose="020B0606020202030204" pitchFamily="34" charset="0"/>
              </a:rPr>
              <a:t>OUTLINE</a:t>
            </a:r>
          </a:p>
        </p:txBody>
      </p:sp>
      <p:sp>
        <p:nvSpPr>
          <p:cNvPr id="4102" name="Rectangle 3"/>
          <p:cNvSpPr>
            <a:spLocks noChangeArrowheads="1"/>
          </p:cNvSpPr>
          <p:nvPr/>
        </p:nvSpPr>
        <p:spPr bwMode="auto">
          <a:xfrm>
            <a:off x="500063" y="1379538"/>
            <a:ext cx="2286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en-US" altLang="id-ID" sz="1000" dirty="0">
                <a:solidFill>
                  <a:srgbClr val="FF8000"/>
                </a:solidFill>
                <a:latin typeface="Arial Narrow" panose="020B0606020202030204" pitchFamily="34" charset="0"/>
              </a:rPr>
              <a:t>Jennifer Duncan. The Writing Centre, University of Toronto at Scarborough. </a:t>
            </a:r>
            <a:r>
              <a:rPr lang="id-ID" altLang="id-ID" sz="1000" dirty="0">
                <a:solidFill>
                  <a:srgbClr val="FF8000"/>
                </a:solidFill>
                <a:latin typeface="Arial Narrow" panose="020B0606020202030204" pitchFamily="34" charset="0"/>
              </a:rPr>
              <a:t>http://www.utsc.utoronto.ca/~ctl/twc/webresources/terms.htm</a:t>
            </a:r>
          </a:p>
        </p:txBody>
      </p:sp>
      <p:grpSp>
        <p:nvGrpSpPr>
          <p:cNvPr id="4" name="Group 3"/>
          <p:cNvGrpSpPr>
            <a:grpSpLocks/>
          </p:cNvGrpSpPr>
          <p:nvPr/>
        </p:nvGrpSpPr>
        <p:grpSpPr bwMode="auto">
          <a:xfrm>
            <a:off x="2611438" y="3427413"/>
            <a:ext cx="5848350" cy="2062103"/>
            <a:chOff x="2610803" y="3427413"/>
            <a:chExt cx="5848985" cy="2062103"/>
          </a:xfrm>
        </p:grpSpPr>
        <p:sp>
          <p:nvSpPr>
            <p:cNvPr id="6" name="Rectangle 5"/>
            <p:cNvSpPr/>
            <p:nvPr/>
          </p:nvSpPr>
          <p:spPr>
            <a:xfrm>
              <a:off x="2987081" y="3427413"/>
              <a:ext cx="5472707" cy="2062103"/>
            </a:xfrm>
            <a:prstGeom prst="rect">
              <a:avLst/>
            </a:prstGeom>
          </p:spPr>
          <p:txBody>
            <a:bodyPr>
              <a:spAutoFit/>
            </a:bodyPr>
            <a:lstStyle/>
            <a:p>
              <a:pPr marL="285750" indent="-285750" algn="just">
                <a:buFont typeface="Arial" panose="020B0604020202020204" pitchFamily="34" charset="0"/>
                <a:buChar char="•"/>
                <a:defRPr/>
              </a:pPr>
              <a:r>
                <a:rPr lang="id-ID" sz="1600" dirty="0">
                  <a:solidFill>
                    <a:schemeClr val="bg1">
                      <a:lumMod val="75000"/>
                    </a:schemeClr>
                  </a:solidFill>
                  <a:latin typeface="Arial Narrow" panose="020B0606020202030204" pitchFamily="34" charset="0"/>
                </a:rPr>
                <a:t>Bermanfaat untuk mendeteksi ‘permasalahan’ konten sebuah tulisan sebelum proses menulis dilakukan. </a:t>
              </a:r>
            </a:p>
            <a:p>
              <a:pPr marL="285750" indent="-285750" algn="just">
                <a:buFont typeface="Arial" panose="020B0604020202020204" pitchFamily="34" charset="0"/>
                <a:buChar char="•"/>
                <a:defRPr/>
              </a:pPr>
              <a:r>
                <a:rPr lang="id-ID" sz="1600" dirty="0">
                  <a:latin typeface="Arial Narrow" panose="020B0606020202030204" pitchFamily="34" charset="0"/>
                </a:rPr>
                <a:t>Mempercepat proses menulis karena fokus konten tulisan yang ingin/perlu disampaikan sudah tersusun sebelumnya</a:t>
              </a:r>
            </a:p>
            <a:p>
              <a:pPr marL="285750" indent="-285750" algn="just">
                <a:buFont typeface="Arial" panose="020B0604020202020204" pitchFamily="34" charset="0"/>
                <a:buChar char="•"/>
                <a:defRPr/>
              </a:pPr>
              <a:r>
                <a:rPr lang="id-ID" sz="1600" dirty="0">
                  <a:solidFill>
                    <a:schemeClr val="tx1">
                      <a:lumMod val="75000"/>
                      <a:lumOff val="25000"/>
                    </a:schemeClr>
                  </a:solidFill>
                  <a:latin typeface="Arial Narrow" panose="020B0606020202030204" pitchFamily="34" charset="0"/>
                </a:rPr>
                <a:t>Komposisi tulisan terorganisasi dengan baik, ada ‘kesatuan’ antara satu bagian tulisan dg bagian tulisan yang lainnya</a:t>
              </a:r>
            </a:p>
            <a:p>
              <a:pPr marL="285750" indent="-285750" algn="just">
                <a:buFont typeface="Arial" panose="020B0604020202020204" pitchFamily="34" charset="0"/>
                <a:buChar char="•"/>
                <a:defRPr/>
              </a:pPr>
              <a:r>
                <a:rPr lang="id-ID" sz="1600" dirty="0">
                  <a:latin typeface="Arial Narrow" panose="020B0606020202030204" pitchFamily="34" charset="0"/>
                </a:rPr>
                <a:t>Outline menjadi ‘potret’/gambaran atas gagasan konten yang ingin/perlu disampaikan dalam bentuk tulisan. </a:t>
              </a:r>
            </a:p>
          </p:txBody>
        </p:sp>
        <p:pic>
          <p:nvPicPr>
            <p:cNvPr id="4105"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610803" y="3427413"/>
              <a:ext cx="350520" cy="350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408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124" name="Rectangle 2"/>
          <p:cNvSpPr>
            <a:spLocks noChangeArrowheads="1"/>
          </p:cNvSpPr>
          <p:nvPr/>
        </p:nvSpPr>
        <p:spPr bwMode="auto">
          <a:xfrm>
            <a:off x="803021" y="620713"/>
            <a:ext cx="166103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b="1">
                <a:solidFill>
                  <a:srgbClr val="FF8000"/>
                </a:solidFill>
                <a:latin typeface="Arial Narrow" panose="020B0606020202030204" pitchFamily="34" charset="0"/>
              </a:rPr>
              <a:t>OUTLINE</a:t>
            </a:r>
          </a:p>
        </p:txBody>
      </p:sp>
      <p:sp>
        <p:nvSpPr>
          <p:cNvPr id="5125" name="Rectangle 3"/>
          <p:cNvSpPr>
            <a:spLocks noChangeArrowheads="1"/>
          </p:cNvSpPr>
          <p:nvPr/>
        </p:nvSpPr>
        <p:spPr bwMode="auto">
          <a:xfrm>
            <a:off x="500063" y="1379538"/>
            <a:ext cx="2286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000">
                <a:solidFill>
                  <a:srgbClr val="FF8000"/>
                </a:solidFill>
                <a:latin typeface="Arial Narrow" panose="020B0606020202030204" pitchFamily="34" charset="0"/>
              </a:rPr>
              <a:t>Jennifer Duncan. The Writing Centre, University of Toronto at Scarborough. </a:t>
            </a:r>
            <a:r>
              <a:rPr lang="id-ID" altLang="id-ID" sz="1000">
                <a:solidFill>
                  <a:srgbClr val="FF8000"/>
                </a:solidFill>
                <a:latin typeface="Arial Narrow" panose="020B0606020202030204" pitchFamily="34" charset="0"/>
              </a:rPr>
              <a:t>http://www.utsc.utoronto.ca/~ctl/twc/webresources/terms.htm</a:t>
            </a:r>
          </a:p>
        </p:txBody>
      </p:sp>
      <p:sp>
        <p:nvSpPr>
          <p:cNvPr id="5126" name="Rectangle 5"/>
          <p:cNvSpPr>
            <a:spLocks noChangeArrowheads="1"/>
          </p:cNvSpPr>
          <p:nvPr/>
        </p:nvSpPr>
        <p:spPr bwMode="auto">
          <a:xfrm>
            <a:off x="3276600" y="822325"/>
            <a:ext cx="5183188"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id-ID" altLang="id-ID" sz="1800" i="1" dirty="0">
                <a:latin typeface="Arial Narrow" panose="020B0606020202030204" pitchFamily="34" charset="0"/>
              </a:rPr>
              <a:t>Topic Outline</a:t>
            </a:r>
            <a:r>
              <a:rPr lang="id-ID" altLang="id-ID" sz="1800" dirty="0">
                <a:latin typeface="Arial Narrow" panose="020B0606020202030204" pitchFamily="34" charset="0"/>
              </a:rPr>
              <a:t>, berupa kumpulan frase pendek yang disusun berdasar gagasan atau isu tertentu.</a:t>
            </a:r>
          </a:p>
          <a:p>
            <a:pPr algn="just" eaLnBrk="1" hangingPunct="1">
              <a:spcBef>
                <a:spcPct val="0"/>
              </a:spcBef>
            </a:pPr>
            <a:r>
              <a:rPr lang="id-ID" altLang="id-ID" sz="1800" i="1" dirty="0">
                <a:latin typeface="Arial Narrow" panose="020B0606020202030204" pitchFamily="34" charset="0"/>
              </a:rPr>
              <a:t>Sentence Outline </a:t>
            </a:r>
            <a:r>
              <a:rPr lang="id-ID" altLang="id-ID" sz="1800" dirty="0">
                <a:latin typeface="Arial Narrow" panose="020B0606020202030204" pitchFamily="34" charset="0"/>
              </a:rPr>
              <a:t>(Outline Kalimat), berupa kumpulan kalimat penting yang disusun menurut rincian/detail konten yang ingin/perlu disampaikan.  </a:t>
            </a:r>
          </a:p>
        </p:txBody>
      </p:sp>
      <p:pic>
        <p:nvPicPr>
          <p:cNvPr id="5127" name="Picture 6"/>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708400" y="3141663"/>
            <a:ext cx="4751388"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728663" y="2997200"/>
            <a:ext cx="4348162" cy="1727200"/>
            <a:chOff x="729411" y="2996952"/>
            <a:chExt cx="4346645" cy="1728192"/>
          </a:xfrm>
        </p:grpSpPr>
        <p:sp>
          <p:nvSpPr>
            <p:cNvPr id="9" name="Rounded Rectangle 8"/>
            <p:cNvSpPr/>
            <p:nvPr/>
          </p:nvSpPr>
          <p:spPr>
            <a:xfrm>
              <a:off x="3563697" y="2996952"/>
              <a:ext cx="1512359" cy="9355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latin typeface="Arial Narrow" panose="020B0606020202030204" pitchFamily="34" charset="0"/>
              </a:endParaRPr>
            </a:p>
          </p:txBody>
        </p:sp>
        <p:cxnSp>
          <p:nvCxnSpPr>
            <p:cNvPr id="11" name="Elbow Connector 10"/>
            <p:cNvCxnSpPr>
              <a:stCxn id="9" idx="1"/>
            </p:cNvCxnSpPr>
            <p:nvPr/>
          </p:nvCxnSpPr>
          <p:spPr>
            <a:xfrm rot="10800000" flipV="1">
              <a:off x="2340161" y="3465534"/>
              <a:ext cx="1223536" cy="972108"/>
            </a:xfrm>
            <a:prstGeom prst="bent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131" name="Rectangle 11"/>
            <p:cNvSpPr>
              <a:spLocks noChangeArrowheads="1"/>
            </p:cNvSpPr>
            <p:nvPr/>
          </p:nvSpPr>
          <p:spPr bwMode="auto">
            <a:xfrm>
              <a:off x="729411" y="4201924"/>
              <a:ext cx="175868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400" dirty="0">
                  <a:solidFill>
                    <a:srgbClr val="FF0000"/>
                  </a:solidFill>
                  <a:latin typeface="Arial Narrow" panose="020B0606020202030204" pitchFamily="34" charset="0"/>
                </a:rPr>
                <a:t>Literature review </a:t>
              </a:r>
              <a:endParaRPr lang="id-ID" altLang="id-ID" sz="1400" dirty="0" smtClean="0">
                <a:solidFill>
                  <a:srgbClr val="FF0000"/>
                </a:solidFill>
                <a:latin typeface="Arial Narrow" panose="020B0606020202030204" pitchFamily="34" charset="0"/>
              </a:endParaRPr>
            </a:p>
            <a:p>
              <a:pPr algn="ctr" eaLnBrk="1" hangingPunct="1">
                <a:spcBef>
                  <a:spcPct val="0"/>
                </a:spcBef>
                <a:buFontTx/>
                <a:buNone/>
              </a:pPr>
              <a:r>
                <a:rPr lang="id-ID" altLang="id-ID" sz="1400" dirty="0" smtClean="0">
                  <a:solidFill>
                    <a:srgbClr val="FF0000"/>
                  </a:solidFill>
                  <a:latin typeface="Arial Narrow" panose="020B0606020202030204" pitchFamily="34" charset="0"/>
                </a:rPr>
                <a:t>(</a:t>
              </a:r>
              <a:r>
                <a:rPr lang="id-ID" altLang="id-ID" sz="1400" dirty="0">
                  <a:solidFill>
                    <a:srgbClr val="FF0000"/>
                  </a:solidFill>
                  <a:latin typeface="Arial Narrow" panose="020B0606020202030204" pitchFamily="34" charset="0"/>
                </a:rPr>
                <a:t>Kaji Pustaka)</a:t>
              </a:r>
            </a:p>
          </p:txBody>
        </p:sp>
      </p:grpSp>
      <p:pic>
        <p:nvPicPr>
          <p:cNvPr id="1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71232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6148"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8700" y="404813"/>
            <a:ext cx="7048500" cy="286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542925" y="3810000"/>
            <a:ext cx="8205788" cy="2211388"/>
            <a:chOff x="542925" y="3810000"/>
            <a:chExt cx="8205788" cy="2211388"/>
          </a:xfrm>
        </p:grpSpPr>
        <p:pic>
          <p:nvPicPr>
            <p:cNvPr id="3" name="Picture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42925" y="4354513"/>
              <a:ext cx="8205788" cy="152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5"/>
            <p:cNvGrpSpPr>
              <a:grpSpLocks/>
            </p:cNvGrpSpPr>
            <p:nvPr/>
          </p:nvGrpSpPr>
          <p:grpSpPr bwMode="auto">
            <a:xfrm>
              <a:off x="542925" y="3810000"/>
              <a:ext cx="5964856" cy="2211388"/>
              <a:chOff x="542627" y="3810526"/>
              <a:chExt cx="5965349" cy="2210762"/>
            </a:xfrm>
          </p:grpSpPr>
          <p:sp>
            <p:nvSpPr>
              <p:cNvPr id="4" name="Rounded Rectangle 3"/>
              <p:cNvSpPr/>
              <p:nvPr/>
            </p:nvSpPr>
            <p:spPr>
              <a:xfrm>
                <a:off x="542627" y="4221573"/>
                <a:ext cx="2733901" cy="179971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latin typeface="Arial Narrow" panose="020B0606020202030204" pitchFamily="34" charset="0"/>
                </a:endParaRPr>
              </a:p>
            </p:txBody>
          </p:sp>
          <p:sp>
            <p:nvSpPr>
              <p:cNvPr id="6152" name="Rectangle 4"/>
              <p:cNvSpPr>
                <a:spLocks noChangeArrowheads="1"/>
              </p:cNvSpPr>
              <p:nvPr/>
            </p:nvSpPr>
            <p:spPr bwMode="auto">
              <a:xfrm>
                <a:off x="1205726" y="3810526"/>
                <a:ext cx="1110974" cy="338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600" i="1">
                    <a:solidFill>
                      <a:srgbClr val="C00000"/>
                    </a:solidFill>
                    <a:latin typeface="Arial Narrow" panose="020B0606020202030204" pitchFamily="34" charset="0"/>
                  </a:rPr>
                  <a:t>Topic outline</a:t>
                </a:r>
              </a:p>
            </p:txBody>
          </p:sp>
          <p:sp>
            <p:nvSpPr>
              <p:cNvPr id="6153" name="Rectangle 10"/>
              <p:cNvSpPr>
                <a:spLocks noChangeArrowheads="1"/>
              </p:cNvSpPr>
              <p:nvPr/>
            </p:nvSpPr>
            <p:spPr bwMode="auto">
              <a:xfrm>
                <a:off x="5076056" y="3810526"/>
                <a:ext cx="1431920" cy="338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600" i="1">
                    <a:solidFill>
                      <a:srgbClr val="C00000"/>
                    </a:solidFill>
                    <a:latin typeface="Arial Narrow" panose="020B0606020202030204" pitchFamily="34" charset="0"/>
                  </a:rPr>
                  <a:t>Sentence outline</a:t>
                </a:r>
              </a:p>
            </p:txBody>
          </p:sp>
        </p:grpSp>
      </p:grpSp>
      <p:pic>
        <p:nvPicPr>
          <p:cNvPr id="13"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74296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9" name="Rectangle 14"/>
          <p:cNvSpPr>
            <a:spLocks noChangeArrowheads="1"/>
          </p:cNvSpPr>
          <p:nvPr/>
        </p:nvSpPr>
        <p:spPr bwMode="auto">
          <a:xfrm>
            <a:off x="5486400" y="2214563"/>
            <a:ext cx="3157538" cy="2308225"/>
          </a:xfrm>
          <a:prstGeom prst="rect">
            <a:avLst/>
          </a:prstGeom>
          <a:noFill/>
          <a:ln w="9525">
            <a:noFill/>
            <a:miter lim="800000"/>
            <a:headEnd/>
            <a:tailEnd/>
          </a:ln>
        </p:spPr>
        <p:txBody>
          <a:bodyPr>
            <a:spAutoFit/>
          </a:bodyPr>
          <a:lstStyle/>
          <a:p>
            <a:pPr algn="ctr">
              <a:defRPr/>
            </a:pPr>
            <a:r>
              <a:rPr lang="id-ID" sz="6000" dirty="0">
                <a:solidFill>
                  <a:schemeClr val="bg1">
                    <a:lumMod val="75000"/>
                  </a:schemeClr>
                </a:solidFill>
                <a:latin typeface="Arial Narrow" pitchFamily="34" charset="0"/>
              </a:rPr>
              <a:t>Sample</a:t>
            </a:r>
            <a:endParaRPr lang="id-ID" sz="6000" dirty="0">
              <a:solidFill>
                <a:srgbClr val="FF0000"/>
              </a:solidFill>
              <a:latin typeface="Arial Narrow" pitchFamily="34" charset="0"/>
            </a:endParaRPr>
          </a:p>
          <a:p>
            <a:pPr algn="ctr">
              <a:defRPr/>
            </a:pPr>
            <a:r>
              <a:rPr lang="id-ID" sz="2400" dirty="0">
                <a:solidFill>
                  <a:srgbClr val="FFC000"/>
                </a:solidFill>
                <a:latin typeface="Arial Narrow" pitchFamily="34" charset="0"/>
              </a:rPr>
              <a:t>[topic outline]</a:t>
            </a:r>
            <a:endParaRPr lang="en-US" sz="2400" dirty="0">
              <a:solidFill>
                <a:srgbClr val="FFC000"/>
              </a:solidFill>
              <a:latin typeface="Arial Narrow" pitchFamily="34" charset="0"/>
            </a:endParaRPr>
          </a:p>
          <a:p>
            <a:pPr algn="ctr">
              <a:defRPr/>
            </a:pPr>
            <a:endParaRPr lang="en-US" sz="6000" dirty="0"/>
          </a:p>
        </p:txBody>
      </p:sp>
    </p:spTree>
    <p:extLst>
      <p:ext uri="{BB962C8B-B14F-4D97-AF65-F5344CB8AC3E}">
        <p14:creationId xmlns:p14="http://schemas.microsoft.com/office/powerpoint/2010/main" xmlns="" val="2159419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8217"/>
            <a:ext cx="9144000" cy="6946753"/>
          </a:xfrm>
          <a:prstGeom prst="rect">
            <a:avLst/>
          </a:prstGeom>
        </p:spPr>
      </p:pic>
    </p:spTree>
    <p:extLst>
      <p:ext uri="{BB962C8B-B14F-4D97-AF65-F5344CB8AC3E}">
        <p14:creationId xmlns:p14="http://schemas.microsoft.com/office/powerpoint/2010/main" xmlns="" val="23083849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8195" name="Picture 10" descr="MIP-00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8800" y="1663700"/>
            <a:ext cx="56388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9035" name="Picture 11" descr="MIP-00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28800" y="1663700"/>
            <a:ext cx="56388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36" name="Rectangle 12"/>
          <p:cNvSpPr>
            <a:spLocks noChangeArrowheads="1"/>
          </p:cNvSpPr>
          <p:nvPr/>
        </p:nvSpPr>
        <p:spPr bwMode="auto">
          <a:xfrm>
            <a:off x="4876800" y="533400"/>
            <a:ext cx="35052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200">
                <a:latin typeface="Arial Narrow" pitchFamily="34" charset="0"/>
              </a:rPr>
              <a:t>Apa itu sketsa desain?</a:t>
            </a:r>
          </a:p>
          <a:p>
            <a:pPr eaLnBrk="1" hangingPunct="1">
              <a:spcBef>
                <a:spcPct val="0"/>
              </a:spcBef>
              <a:buFontTx/>
              <a:buNone/>
            </a:pPr>
            <a:r>
              <a:rPr lang="en-US" altLang="id-ID" sz="2200">
                <a:latin typeface="Arial Narrow" pitchFamily="34" charset="0"/>
              </a:rPr>
              <a:t>Apa maksud pembuatannya? Bagaimana ia divisualisasikan (konten, cara, elemen, dsb)?</a:t>
            </a:r>
            <a:endParaRPr lang="en-US" altLang="id-ID" sz="2200" b="1"/>
          </a:p>
        </p:txBody>
      </p:sp>
      <p:sp>
        <p:nvSpPr>
          <p:cNvPr id="129037" name="Rectangle 13"/>
          <p:cNvSpPr>
            <a:spLocks noChangeArrowheads="1"/>
          </p:cNvSpPr>
          <p:nvPr/>
        </p:nvSpPr>
        <p:spPr bwMode="auto">
          <a:xfrm>
            <a:off x="990600" y="4724400"/>
            <a:ext cx="3505200"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en-US" altLang="id-ID" sz="2200">
                <a:latin typeface="Arial Narrow" pitchFamily="34" charset="0"/>
              </a:rPr>
              <a:t>Apa itu kreativitas?</a:t>
            </a:r>
          </a:p>
          <a:p>
            <a:pPr algn="r" eaLnBrk="1" hangingPunct="1">
              <a:spcBef>
                <a:spcPct val="0"/>
              </a:spcBef>
              <a:buFontTx/>
              <a:buNone/>
            </a:pPr>
            <a:r>
              <a:rPr lang="en-US" altLang="id-ID" sz="2200">
                <a:latin typeface="Arial Narrow" pitchFamily="34" charset="0"/>
              </a:rPr>
              <a:t>Bagaimana berpikir kreatif? Bagaimana ia dianalisis? (elemen, prosedur, dsb)</a:t>
            </a:r>
            <a:endParaRPr lang="en-US" altLang="id-ID" sz="2200" b="1"/>
          </a:p>
        </p:txBody>
      </p:sp>
      <p:pic>
        <p:nvPicPr>
          <p:cNvPr id="11"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40231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29035"/>
                                        </p:tgtEl>
                                        <p:attrNameLst>
                                          <p:attrName>style.visibility</p:attrName>
                                        </p:attrNameLst>
                                      </p:cBhvr>
                                      <p:to>
                                        <p:strVal val="visible"/>
                                      </p:to>
                                    </p:set>
                                    <p:animEffect transition="in" filter="box(in)">
                                      <p:cBhvr>
                                        <p:cTn id="7" dur="500"/>
                                        <p:tgtEl>
                                          <p:spTgt spid="129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9036"/>
                                        </p:tgtEl>
                                        <p:attrNameLst>
                                          <p:attrName>style.visibility</p:attrName>
                                        </p:attrNameLst>
                                      </p:cBhvr>
                                      <p:to>
                                        <p:strVal val="visible"/>
                                      </p:to>
                                    </p:set>
                                    <p:animEffect transition="in" filter="box(in)">
                                      <p:cBhvr>
                                        <p:cTn id="12" dur="500"/>
                                        <p:tgtEl>
                                          <p:spTgt spid="129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9037"/>
                                        </p:tgtEl>
                                        <p:attrNameLst>
                                          <p:attrName>style.visibility</p:attrName>
                                        </p:attrNameLst>
                                      </p:cBhvr>
                                      <p:to>
                                        <p:strVal val="visible"/>
                                      </p:to>
                                    </p:set>
                                    <p:animEffect transition="in" filter="box(in)">
                                      <p:cBhvr>
                                        <p:cTn id="17" dur="500"/>
                                        <p:tgtEl>
                                          <p:spTgt spid="129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6" grpId="0"/>
      <p:bldP spid="1290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13"/>
          <p:cNvGrpSpPr>
            <a:grpSpLocks/>
          </p:cNvGrpSpPr>
          <p:nvPr/>
        </p:nvGrpSpPr>
        <p:grpSpPr bwMode="auto">
          <a:xfrm>
            <a:off x="1828800" y="381000"/>
            <a:ext cx="5410200" cy="2271713"/>
            <a:chOff x="914400" y="381000"/>
            <a:chExt cx="5410200" cy="2270950"/>
          </a:xfrm>
        </p:grpSpPr>
        <p:sp>
          <p:nvSpPr>
            <p:cNvPr id="9233" name="Rectangle 12"/>
            <p:cNvSpPr>
              <a:spLocks noChangeArrowheads="1"/>
            </p:cNvSpPr>
            <p:nvPr/>
          </p:nvSpPr>
          <p:spPr bwMode="auto">
            <a:xfrm>
              <a:off x="914400" y="381000"/>
              <a:ext cx="5105400" cy="50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9875" indent="-269875"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lnSpc>
                  <a:spcPct val="114000"/>
                </a:lnSpc>
                <a:spcBef>
                  <a:spcPct val="0"/>
                </a:spcBef>
                <a:buFontTx/>
                <a:buNone/>
              </a:pPr>
              <a:r>
                <a:rPr lang="en-US" altLang="id-ID" sz="2400">
                  <a:latin typeface="Arial Narrow" pitchFamily="34" charset="0"/>
                </a:rPr>
                <a:t>Sketsa dan Visualisasi dalam Desain</a:t>
              </a:r>
              <a:endParaRPr lang="en-US" altLang="id-ID" sz="2400">
                <a:solidFill>
                  <a:srgbClr val="7F7F7F"/>
                </a:solidFill>
              </a:endParaRPr>
            </a:p>
          </p:txBody>
        </p:sp>
        <p:sp>
          <p:nvSpPr>
            <p:cNvPr id="9234" name="Rectangle 12"/>
            <p:cNvSpPr>
              <a:spLocks noChangeArrowheads="1"/>
            </p:cNvSpPr>
            <p:nvPr/>
          </p:nvSpPr>
          <p:spPr bwMode="auto">
            <a:xfrm>
              <a:off x="1371600" y="866846"/>
              <a:ext cx="4953000"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9875" indent="-269875"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200">
                  <a:solidFill>
                    <a:srgbClr val="7F7F7F"/>
                  </a:solidFill>
                  <a:latin typeface="Arial Narrow" pitchFamily="34" charset="0"/>
                </a:rPr>
                <a:t>1. Pengertian tentang Sketsa</a:t>
              </a:r>
            </a:p>
            <a:p>
              <a:pPr algn="just" eaLnBrk="1" hangingPunct="1">
                <a:spcBef>
                  <a:spcPct val="0"/>
                </a:spcBef>
                <a:buFontTx/>
                <a:buNone/>
              </a:pPr>
              <a:r>
                <a:rPr lang="en-US" altLang="id-ID" sz="2200">
                  <a:solidFill>
                    <a:srgbClr val="7F7F7F"/>
                  </a:solidFill>
                  <a:latin typeface="Arial Narrow" pitchFamily="34" charset="0"/>
                </a:rPr>
                <a:t>2. Proses pembuatan Sketsa dalam Desain</a:t>
              </a:r>
            </a:p>
            <a:p>
              <a:pPr algn="just" eaLnBrk="1" hangingPunct="1">
                <a:spcBef>
                  <a:spcPct val="0"/>
                </a:spcBef>
                <a:buFontTx/>
                <a:buNone/>
              </a:pPr>
              <a:r>
                <a:rPr lang="en-US" altLang="id-ID" sz="2200">
                  <a:solidFill>
                    <a:srgbClr val="7F7F7F"/>
                  </a:solidFill>
                  <a:latin typeface="Arial Narrow" pitchFamily="34" charset="0"/>
                </a:rPr>
                <a:t>    2.1 Jenis-jenis sketsa</a:t>
              </a:r>
            </a:p>
            <a:p>
              <a:pPr algn="just" eaLnBrk="1" hangingPunct="1">
                <a:spcBef>
                  <a:spcPct val="0"/>
                </a:spcBef>
                <a:buFontTx/>
                <a:buNone/>
              </a:pPr>
              <a:r>
                <a:rPr lang="en-US" altLang="id-ID" sz="2200">
                  <a:solidFill>
                    <a:srgbClr val="7F7F7F"/>
                  </a:solidFill>
                  <a:latin typeface="Arial Narrow" pitchFamily="34" charset="0"/>
                </a:rPr>
                <a:t>    2.2 Elemen dasar pembuatan sketsa</a:t>
              </a:r>
            </a:p>
            <a:p>
              <a:pPr algn="just" eaLnBrk="1" hangingPunct="1">
                <a:spcBef>
                  <a:spcPct val="0"/>
                </a:spcBef>
                <a:buFontTx/>
                <a:buNone/>
              </a:pPr>
              <a:r>
                <a:rPr lang="en-US" altLang="id-ID" sz="2200">
                  <a:solidFill>
                    <a:srgbClr val="7F7F7F"/>
                  </a:solidFill>
                  <a:latin typeface="Arial Narrow" pitchFamily="34" charset="0"/>
                </a:rPr>
                <a:t>    2.4 dst</a:t>
              </a:r>
            </a:p>
            <a:p>
              <a:pPr algn="just" eaLnBrk="1" hangingPunct="1">
                <a:spcBef>
                  <a:spcPct val="0"/>
                </a:spcBef>
                <a:buFontTx/>
                <a:buNone/>
              </a:pPr>
              <a:endParaRPr lang="en-US" altLang="id-ID" sz="2400">
                <a:solidFill>
                  <a:srgbClr val="7F7F7F"/>
                </a:solidFill>
              </a:endParaRPr>
            </a:p>
          </p:txBody>
        </p:sp>
      </p:grpSp>
      <p:grpSp>
        <p:nvGrpSpPr>
          <p:cNvPr id="3" name="Group 12"/>
          <p:cNvGrpSpPr>
            <a:grpSpLocks/>
          </p:cNvGrpSpPr>
          <p:nvPr/>
        </p:nvGrpSpPr>
        <p:grpSpPr bwMode="auto">
          <a:xfrm>
            <a:off x="1828800" y="3382963"/>
            <a:ext cx="5029200" cy="3297237"/>
            <a:chOff x="914400" y="2924246"/>
            <a:chExt cx="5029200" cy="3572940"/>
          </a:xfrm>
        </p:grpSpPr>
        <p:sp>
          <p:nvSpPr>
            <p:cNvPr id="18440" name="Rectangle 12"/>
            <p:cNvSpPr>
              <a:spLocks noChangeArrowheads="1"/>
            </p:cNvSpPr>
            <p:nvPr/>
          </p:nvSpPr>
          <p:spPr bwMode="auto">
            <a:xfrm>
              <a:off x="914400" y="2924246"/>
              <a:ext cx="4876800" cy="517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9875" indent="-269875"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lnSpc>
                  <a:spcPct val="114000"/>
                </a:lnSpc>
                <a:spcBef>
                  <a:spcPct val="0"/>
                </a:spcBef>
                <a:buFontTx/>
                <a:buNone/>
                <a:defRPr/>
              </a:pPr>
              <a:r>
                <a:rPr lang="en-US" altLang="id-ID" sz="2400" dirty="0" err="1" smtClean="0">
                  <a:solidFill>
                    <a:schemeClr val="bg1">
                      <a:lumMod val="85000"/>
                    </a:schemeClr>
                  </a:solidFill>
                  <a:latin typeface="Arial Narrow" pitchFamily="34" charset="0"/>
                </a:rPr>
                <a:t>Kreativitas</a:t>
              </a:r>
              <a:r>
                <a:rPr lang="en-US" altLang="id-ID" sz="2400" dirty="0" smtClean="0">
                  <a:solidFill>
                    <a:schemeClr val="bg1">
                      <a:lumMod val="85000"/>
                    </a:schemeClr>
                  </a:solidFill>
                  <a:latin typeface="Arial Narrow" pitchFamily="34" charset="0"/>
                </a:rPr>
                <a:t>: Proses </a:t>
              </a:r>
              <a:r>
                <a:rPr lang="en-US" altLang="id-ID" sz="2400" dirty="0" err="1" smtClean="0">
                  <a:solidFill>
                    <a:schemeClr val="bg1">
                      <a:lumMod val="85000"/>
                    </a:schemeClr>
                  </a:solidFill>
                  <a:latin typeface="Arial Narrow" pitchFamily="34" charset="0"/>
                </a:rPr>
                <a:t>dan</a:t>
              </a:r>
              <a:r>
                <a:rPr lang="en-US" altLang="id-ID" sz="2400" dirty="0" smtClean="0">
                  <a:solidFill>
                    <a:schemeClr val="bg1">
                      <a:lumMod val="85000"/>
                    </a:schemeClr>
                  </a:solidFill>
                  <a:latin typeface="Arial Narrow" pitchFamily="34" charset="0"/>
                </a:rPr>
                <a:t> </a:t>
              </a:r>
              <a:r>
                <a:rPr lang="en-US" altLang="id-ID" sz="2400" dirty="0" err="1" smtClean="0">
                  <a:solidFill>
                    <a:schemeClr val="bg1">
                      <a:lumMod val="85000"/>
                    </a:schemeClr>
                  </a:solidFill>
                  <a:latin typeface="Arial Narrow" pitchFamily="34" charset="0"/>
                </a:rPr>
                <a:t>Aplikasi</a:t>
              </a:r>
              <a:endParaRPr lang="en-US" altLang="id-ID" sz="2400" dirty="0" smtClean="0">
                <a:solidFill>
                  <a:schemeClr val="bg1">
                    <a:lumMod val="85000"/>
                  </a:schemeClr>
                </a:solidFill>
              </a:endParaRPr>
            </a:p>
          </p:txBody>
        </p:sp>
        <p:sp>
          <p:nvSpPr>
            <p:cNvPr id="18441" name="Rectangle 12"/>
            <p:cNvSpPr>
              <a:spLocks noChangeArrowheads="1"/>
            </p:cNvSpPr>
            <p:nvPr/>
          </p:nvSpPr>
          <p:spPr bwMode="auto">
            <a:xfrm>
              <a:off x="1371600" y="3428276"/>
              <a:ext cx="4572000" cy="3068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9875" indent="-269875"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defRPr/>
              </a:pPr>
              <a:r>
                <a:rPr lang="en-US" altLang="id-ID" sz="2200" smtClean="0">
                  <a:solidFill>
                    <a:schemeClr val="bg1">
                      <a:lumMod val="85000"/>
                    </a:schemeClr>
                  </a:solidFill>
                  <a:latin typeface="Arial Narrow" pitchFamily="34" charset="0"/>
                </a:rPr>
                <a:t>1. Kreatif dan Kreativitas</a:t>
              </a:r>
            </a:p>
            <a:p>
              <a:pPr algn="just" eaLnBrk="1" hangingPunct="1">
                <a:spcBef>
                  <a:spcPct val="0"/>
                </a:spcBef>
                <a:buFontTx/>
                <a:buNone/>
                <a:defRPr/>
              </a:pPr>
              <a:r>
                <a:rPr lang="en-US" altLang="id-ID" sz="2200" smtClean="0">
                  <a:solidFill>
                    <a:schemeClr val="bg1">
                      <a:lumMod val="85000"/>
                    </a:schemeClr>
                  </a:solidFill>
                  <a:latin typeface="Arial Narrow" pitchFamily="34" charset="0"/>
                </a:rPr>
                <a:t>    1.1 Pengertian tentang Kreativitas</a:t>
              </a:r>
            </a:p>
            <a:p>
              <a:pPr algn="just" eaLnBrk="1" hangingPunct="1">
                <a:spcBef>
                  <a:spcPct val="0"/>
                </a:spcBef>
                <a:buFontTx/>
                <a:buNone/>
                <a:defRPr/>
              </a:pPr>
              <a:r>
                <a:rPr lang="en-US" altLang="id-ID" sz="2200" smtClean="0">
                  <a:solidFill>
                    <a:schemeClr val="bg1">
                      <a:lumMod val="85000"/>
                    </a:schemeClr>
                  </a:solidFill>
                  <a:latin typeface="Arial Narrow" pitchFamily="34" charset="0"/>
                </a:rPr>
                <a:t>    1.2 Elemen dasar proses kreatif</a:t>
              </a:r>
            </a:p>
            <a:p>
              <a:pPr algn="just" eaLnBrk="1" hangingPunct="1">
                <a:spcBef>
                  <a:spcPct val="0"/>
                </a:spcBef>
                <a:buFontTx/>
                <a:buNone/>
                <a:defRPr/>
              </a:pPr>
              <a:r>
                <a:rPr lang="en-US" altLang="id-ID" sz="2200" smtClean="0">
                  <a:solidFill>
                    <a:schemeClr val="bg1">
                      <a:lumMod val="85000"/>
                    </a:schemeClr>
                  </a:solidFill>
                  <a:latin typeface="Arial Narrow" pitchFamily="34" charset="0"/>
                </a:rPr>
                <a:t>          1.2.1 Teori tentang proses kreatif</a:t>
              </a:r>
            </a:p>
            <a:p>
              <a:pPr algn="just" eaLnBrk="1" hangingPunct="1">
                <a:spcBef>
                  <a:spcPct val="0"/>
                </a:spcBef>
                <a:buFontTx/>
                <a:buNone/>
                <a:defRPr/>
              </a:pPr>
              <a:r>
                <a:rPr lang="en-US" altLang="id-ID" sz="2200" smtClean="0">
                  <a:solidFill>
                    <a:schemeClr val="bg1">
                      <a:lumMod val="85000"/>
                    </a:schemeClr>
                  </a:solidFill>
                  <a:latin typeface="Arial Narrow" pitchFamily="34" charset="0"/>
                </a:rPr>
                <a:t>          1.2.2 Proses kreatif menurut usia</a:t>
              </a:r>
            </a:p>
            <a:p>
              <a:pPr algn="just" eaLnBrk="1" hangingPunct="1">
                <a:spcBef>
                  <a:spcPct val="0"/>
                </a:spcBef>
                <a:buFontTx/>
                <a:buNone/>
                <a:defRPr/>
              </a:pPr>
              <a:r>
                <a:rPr lang="en-US" altLang="id-ID" sz="2200" smtClean="0">
                  <a:solidFill>
                    <a:schemeClr val="bg1">
                      <a:lumMod val="85000"/>
                    </a:schemeClr>
                  </a:solidFill>
                  <a:latin typeface="Arial Narrow" pitchFamily="34" charset="0"/>
                </a:rPr>
                <a:t>2. Aspek-aspek Kreativitas</a:t>
              </a:r>
            </a:p>
            <a:p>
              <a:pPr algn="just" eaLnBrk="1" hangingPunct="1">
                <a:spcBef>
                  <a:spcPct val="0"/>
                </a:spcBef>
                <a:buFontTx/>
                <a:buNone/>
                <a:defRPr/>
              </a:pPr>
              <a:r>
                <a:rPr lang="en-US" altLang="id-ID" sz="2200" smtClean="0">
                  <a:solidFill>
                    <a:schemeClr val="bg1">
                      <a:lumMod val="85000"/>
                    </a:schemeClr>
                  </a:solidFill>
                  <a:latin typeface="Arial Narrow" pitchFamily="34" charset="0"/>
                </a:rPr>
                <a:t>   2.1 dst</a:t>
              </a:r>
            </a:p>
            <a:p>
              <a:pPr algn="just" eaLnBrk="1" hangingPunct="1">
                <a:spcBef>
                  <a:spcPct val="0"/>
                </a:spcBef>
                <a:buFontTx/>
                <a:buNone/>
                <a:defRPr/>
              </a:pPr>
              <a:endParaRPr lang="en-US" altLang="id-ID" sz="2400" smtClean="0">
                <a:solidFill>
                  <a:schemeClr val="bg1">
                    <a:lumMod val="85000"/>
                  </a:schemeClr>
                </a:solidFill>
              </a:endParaRPr>
            </a:p>
          </p:txBody>
        </p:sp>
      </p:grpSp>
      <p:pic>
        <p:nvPicPr>
          <p:cNvPr id="9222" name="Picture 14" descr="precede.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04800"/>
            <a:ext cx="914400" cy="289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18" descr="subsequent.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430588"/>
            <a:ext cx="914400" cy="289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12"/>
          <p:cNvGrpSpPr>
            <a:grpSpLocks/>
          </p:cNvGrpSpPr>
          <p:nvPr/>
        </p:nvGrpSpPr>
        <p:grpSpPr bwMode="auto">
          <a:xfrm>
            <a:off x="1619250" y="260350"/>
            <a:ext cx="6892925" cy="2592388"/>
            <a:chOff x="1619672" y="260648"/>
            <a:chExt cx="6892081" cy="2592288"/>
          </a:xfrm>
        </p:grpSpPr>
        <p:sp>
          <p:nvSpPr>
            <p:cNvPr id="5" name="Rectangle 4"/>
            <p:cNvSpPr/>
            <p:nvPr/>
          </p:nvSpPr>
          <p:spPr>
            <a:xfrm>
              <a:off x="1619672" y="867050"/>
              <a:ext cx="5776206" cy="1985886"/>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8" name="Rectangle 17"/>
            <p:cNvSpPr/>
            <p:nvPr/>
          </p:nvSpPr>
          <p:spPr>
            <a:xfrm>
              <a:off x="1619672" y="332083"/>
              <a:ext cx="5776206" cy="482581"/>
            </a:xfrm>
            <a:prstGeom prst="rect">
              <a:avLst/>
            </a:prstGeom>
            <a:noFill/>
            <a:ln w="127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cxnSp>
          <p:nvCxnSpPr>
            <p:cNvPr id="11" name="Straight Connector 10"/>
            <p:cNvCxnSpPr>
              <a:stCxn id="5" idx="3"/>
            </p:cNvCxnSpPr>
            <p:nvPr/>
          </p:nvCxnSpPr>
          <p:spPr>
            <a:xfrm flipV="1">
              <a:off x="7395878" y="1859199"/>
              <a:ext cx="4158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395878" y="547975"/>
              <a:ext cx="4158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229" name="Rectangle 11"/>
            <p:cNvSpPr>
              <a:spLocks noChangeArrowheads="1"/>
            </p:cNvSpPr>
            <p:nvPr/>
          </p:nvSpPr>
          <p:spPr bwMode="auto">
            <a:xfrm>
              <a:off x="7935376" y="260648"/>
              <a:ext cx="57637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a:solidFill>
                    <a:srgbClr val="FF0000"/>
                  </a:solidFill>
                  <a:latin typeface="Arial Narrow" pitchFamily="34" charset="0"/>
                </a:rPr>
                <a:t>Main</a:t>
              </a:r>
            </a:p>
            <a:p>
              <a:pPr algn="ctr" eaLnBrk="1" hangingPunct="1">
                <a:spcBef>
                  <a:spcPct val="0"/>
                </a:spcBef>
                <a:buFontTx/>
                <a:buNone/>
              </a:pPr>
              <a:r>
                <a:rPr lang="id-ID" altLang="id-ID" sz="1600">
                  <a:solidFill>
                    <a:srgbClr val="FF0000"/>
                  </a:solidFill>
                  <a:latin typeface="Arial Narrow" pitchFamily="34" charset="0"/>
                </a:rPr>
                <a:t>Topic</a:t>
              </a:r>
              <a:endParaRPr lang="id-ID" altLang="id-ID" sz="1600">
                <a:solidFill>
                  <a:srgbClr val="FF0000"/>
                </a:solidFill>
              </a:endParaRPr>
            </a:p>
          </p:txBody>
        </p:sp>
        <p:sp>
          <p:nvSpPr>
            <p:cNvPr id="9230" name="Rectangle 26"/>
            <p:cNvSpPr>
              <a:spLocks noChangeArrowheads="1"/>
            </p:cNvSpPr>
            <p:nvPr/>
          </p:nvSpPr>
          <p:spPr bwMode="auto">
            <a:xfrm>
              <a:off x="7935377" y="1548081"/>
              <a:ext cx="57637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a:solidFill>
                    <a:srgbClr val="FF0000"/>
                  </a:solidFill>
                  <a:latin typeface="Arial Narrow" pitchFamily="34" charset="0"/>
                </a:rPr>
                <a:t>Sub</a:t>
              </a:r>
            </a:p>
            <a:p>
              <a:pPr algn="ctr" eaLnBrk="1" hangingPunct="1">
                <a:spcBef>
                  <a:spcPct val="0"/>
                </a:spcBef>
                <a:buFontTx/>
                <a:buNone/>
              </a:pPr>
              <a:r>
                <a:rPr lang="id-ID" altLang="id-ID" sz="1600">
                  <a:solidFill>
                    <a:srgbClr val="FF0000"/>
                  </a:solidFill>
                  <a:latin typeface="Arial Narrow" pitchFamily="34" charset="0"/>
                </a:rPr>
                <a:t>Topic</a:t>
              </a:r>
              <a:endParaRPr lang="id-ID" altLang="id-ID" sz="1600">
                <a:solidFill>
                  <a:srgbClr val="FF0000"/>
                </a:solidFill>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31883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 name="Rectangle 14"/>
          <p:cNvSpPr>
            <a:spLocks noChangeArrowheads="1"/>
          </p:cNvSpPr>
          <p:nvPr/>
        </p:nvSpPr>
        <p:spPr bwMode="auto">
          <a:xfrm>
            <a:off x="5486400" y="2214563"/>
            <a:ext cx="3157538" cy="2308225"/>
          </a:xfrm>
          <a:prstGeom prst="rect">
            <a:avLst/>
          </a:prstGeom>
          <a:noFill/>
          <a:ln w="9525">
            <a:noFill/>
            <a:miter lim="800000"/>
            <a:headEnd/>
            <a:tailEnd/>
          </a:ln>
        </p:spPr>
        <p:txBody>
          <a:bodyPr>
            <a:spAutoFit/>
          </a:bodyPr>
          <a:lstStyle/>
          <a:p>
            <a:pPr algn="ctr">
              <a:defRPr/>
            </a:pPr>
            <a:r>
              <a:rPr lang="id-ID" sz="6000" dirty="0">
                <a:solidFill>
                  <a:schemeClr val="bg1">
                    <a:lumMod val="75000"/>
                  </a:schemeClr>
                </a:solidFill>
                <a:latin typeface="Arial Narrow" pitchFamily="34" charset="0"/>
              </a:rPr>
              <a:t>Sample</a:t>
            </a:r>
            <a:endParaRPr lang="id-ID" sz="6000" dirty="0">
              <a:solidFill>
                <a:srgbClr val="FF0000"/>
              </a:solidFill>
              <a:latin typeface="Arial Narrow" pitchFamily="34" charset="0"/>
            </a:endParaRPr>
          </a:p>
          <a:p>
            <a:pPr algn="ctr">
              <a:defRPr/>
            </a:pPr>
            <a:r>
              <a:rPr lang="id-ID" sz="2400" dirty="0">
                <a:solidFill>
                  <a:srgbClr val="FFC000"/>
                </a:solidFill>
                <a:latin typeface="Arial Narrow" pitchFamily="34" charset="0"/>
              </a:rPr>
              <a:t>[sentence outline]</a:t>
            </a:r>
            <a:endParaRPr lang="en-US" sz="2400" dirty="0">
              <a:solidFill>
                <a:srgbClr val="FFC000"/>
              </a:solidFill>
              <a:latin typeface="Arial Narrow" pitchFamily="34" charset="0"/>
            </a:endParaRPr>
          </a:p>
          <a:p>
            <a:pPr algn="ctr">
              <a:defRPr/>
            </a:pPr>
            <a:endParaRPr lang="en-US" sz="6000" dirty="0"/>
          </a:p>
        </p:txBody>
      </p:sp>
    </p:spTree>
    <p:extLst>
      <p:ext uri="{BB962C8B-B14F-4D97-AF65-F5344CB8AC3E}">
        <p14:creationId xmlns:p14="http://schemas.microsoft.com/office/powerpoint/2010/main" xmlns="" val="3640952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1268" name="Rectangle 12"/>
          <p:cNvSpPr>
            <a:spLocks noChangeArrowheads="1"/>
          </p:cNvSpPr>
          <p:nvPr/>
        </p:nvSpPr>
        <p:spPr bwMode="auto">
          <a:xfrm>
            <a:off x="611188" y="549275"/>
            <a:ext cx="495300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9875" indent="-269875"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200" b="1" dirty="0">
                <a:solidFill>
                  <a:schemeClr val="accent6">
                    <a:lumMod val="75000"/>
                  </a:schemeClr>
                </a:solidFill>
                <a:latin typeface="Arial Narrow" pitchFamily="34" charset="0"/>
              </a:rPr>
              <a:t>1. </a:t>
            </a:r>
            <a:r>
              <a:rPr lang="en-US" altLang="id-ID" sz="2200" b="1" dirty="0" err="1">
                <a:solidFill>
                  <a:schemeClr val="accent6">
                    <a:lumMod val="75000"/>
                  </a:schemeClr>
                </a:solidFill>
                <a:latin typeface="Arial Narrow" pitchFamily="34" charset="0"/>
              </a:rPr>
              <a:t>Pengertian</a:t>
            </a:r>
            <a:r>
              <a:rPr lang="en-US" altLang="id-ID" sz="2200" b="1" dirty="0">
                <a:solidFill>
                  <a:schemeClr val="accent6">
                    <a:lumMod val="75000"/>
                  </a:schemeClr>
                </a:solidFill>
                <a:latin typeface="Arial Narrow" pitchFamily="34" charset="0"/>
              </a:rPr>
              <a:t> </a:t>
            </a:r>
            <a:r>
              <a:rPr lang="en-US" altLang="id-ID" sz="2200" b="1" dirty="0" err="1">
                <a:solidFill>
                  <a:schemeClr val="accent6">
                    <a:lumMod val="75000"/>
                  </a:schemeClr>
                </a:solidFill>
                <a:latin typeface="Arial Narrow" pitchFamily="34" charset="0"/>
              </a:rPr>
              <a:t>tentang</a:t>
            </a:r>
            <a:r>
              <a:rPr lang="en-US" altLang="id-ID" sz="2200" b="1" dirty="0">
                <a:solidFill>
                  <a:schemeClr val="accent6">
                    <a:lumMod val="75000"/>
                  </a:schemeClr>
                </a:solidFill>
                <a:latin typeface="Arial Narrow" pitchFamily="34" charset="0"/>
              </a:rPr>
              <a:t> </a:t>
            </a:r>
            <a:r>
              <a:rPr lang="en-US" altLang="id-ID" sz="2200" b="1" dirty="0" err="1">
                <a:solidFill>
                  <a:schemeClr val="accent6">
                    <a:lumMod val="75000"/>
                  </a:schemeClr>
                </a:solidFill>
                <a:latin typeface="Arial Narrow" pitchFamily="34" charset="0"/>
              </a:rPr>
              <a:t>Sketsa</a:t>
            </a:r>
            <a:endParaRPr lang="en-US" altLang="id-ID" sz="2200" b="1" dirty="0">
              <a:solidFill>
                <a:schemeClr val="accent6">
                  <a:lumMod val="75000"/>
                </a:schemeClr>
              </a:solidFill>
              <a:latin typeface="Arial Narrow" pitchFamily="34" charset="0"/>
            </a:endParaRPr>
          </a:p>
          <a:p>
            <a:pPr algn="just" eaLnBrk="1" hangingPunct="1">
              <a:spcBef>
                <a:spcPct val="0"/>
              </a:spcBef>
              <a:buFontTx/>
              <a:buNone/>
            </a:pPr>
            <a:r>
              <a:rPr lang="en-US" altLang="id-ID" sz="2200" dirty="0">
                <a:solidFill>
                  <a:schemeClr val="bg1"/>
                </a:solidFill>
                <a:latin typeface="Arial Narrow" pitchFamily="34" charset="0"/>
              </a:rPr>
              <a:t>2. Proses </a:t>
            </a:r>
            <a:r>
              <a:rPr lang="en-US" altLang="id-ID" sz="2200" dirty="0" err="1">
                <a:solidFill>
                  <a:schemeClr val="bg1"/>
                </a:solidFill>
                <a:latin typeface="Arial Narrow" pitchFamily="34" charset="0"/>
              </a:rPr>
              <a:t>pembuatan</a:t>
            </a:r>
            <a:r>
              <a:rPr lang="en-US" altLang="id-ID" sz="2200" dirty="0">
                <a:solidFill>
                  <a:schemeClr val="bg1"/>
                </a:solidFill>
                <a:latin typeface="Arial Narrow" pitchFamily="34" charset="0"/>
              </a:rPr>
              <a:t> </a:t>
            </a:r>
            <a:r>
              <a:rPr lang="en-US" altLang="id-ID" sz="2200" dirty="0" err="1">
                <a:solidFill>
                  <a:schemeClr val="bg1"/>
                </a:solidFill>
                <a:latin typeface="Arial Narrow" pitchFamily="34" charset="0"/>
              </a:rPr>
              <a:t>Sketsa</a:t>
            </a:r>
            <a:r>
              <a:rPr lang="en-US" altLang="id-ID" sz="2200" dirty="0">
                <a:solidFill>
                  <a:schemeClr val="bg1"/>
                </a:solidFill>
                <a:latin typeface="Arial Narrow" pitchFamily="34" charset="0"/>
              </a:rPr>
              <a:t> </a:t>
            </a:r>
            <a:r>
              <a:rPr lang="en-US" altLang="id-ID" sz="2200" dirty="0" err="1">
                <a:solidFill>
                  <a:schemeClr val="bg1"/>
                </a:solidFill>
                <a:latin typeface="Arial Narrow" pitchFamily="34" charset="0"/>
              </a:rPr>
              <a:t>dalam</a:t>
            </a:r>
            <a:r>
              <a:rPr lang="en-US" altLang="id-ID" sz="2200" dirty="0">
                <a:solidFill>
                  <a:schemeClr val="bg1"/>
                </a:solidFill>
                <a:latin typeface="Arial Narrow" pitchFamily="34" charset="0"/>
              </a:rPr>
              <a:t> </a:t>
            </a:r>
            <a:r>
              <a:rPr lang="en-US" altLang="id-ID" sz="2200" dirty="0" err="1">
                <a:solidFill>
                  <a:schemeClr val="bg1"/>
                </a:solidFill>
                <a:latin typeface="Arial Narrow" pitchFamily="34" charset="0"/>
              </a:rPr>
              <a:t>Desain</a:t>
            </a:r>
            <a:endParaRPr lang="en-US" altLang="id-ID" sz="2200" dirty="0">
              <a:solidFill>
                <a:schemeClr val="bg1"/>
              </a:solidFill>
              <a:latin typeface="Arial Narrow" pitchFamily="34" charset="0"/>
            </a:endParaRPr>
          </a:p>
          <a:p>
            <a:pPr algn="just" eaLnBrk="1" hangingPunct="1">
              <a:spcBef>
                <a:spcPct val="0"/>
              </a:spcBef>
              <a:buFontTx/>
              <a:buNone/>
            </a:pPr>
            <a:r>
              <a:rPr lang="en-US" altLang="id-ID" sz="2200" dirty="0">
                <a:solidFill>
                  <a:schemeClr val="bg1"/>
                </a:solidFill>
                <a:latin typeface="Arial Narrow" pitchFamily="34" charset="0"/>
              </a:rPr>
              <a:t>    2.1 </a:t>
            </a:r>
            <a:r>
              <a:rPr lang="en-US" altLang="id-ID" sz="2200" dirty="0" err="1">
                <a:solidFill>
                  <a:schemeClr val="bg1"/>
                </a:solidFill>
                <a:latin typeface="Arial Narrow" pitchFamily="34" charset="0"/>
              </a:rPr>
              <a:t>Jenis-jenis</a:t>
            </a:r>
            <a:r>
              <a:rPr lang="en-US" altLang="id-ID" sz="2200" dirty="0">
                <a:solidFill>
                  <a:schemeClr val="bg1"/>
                </a:solidFill>
                <a:latin typeface="Arial Narrow" pitchFamily="34" charset="0"/>
              </a:rPr>
              <a:t> </a:t>
            </a:r>
            <a:r>
              <a:rPr lang="en-US" altLang="id-ID" sz="2200" dirty="0" err="1">
                <a:solidFill>
                  <a:schemeClr val="bg1"/>
                </a:solidFill>
                <a:latin typeface="Arial Narrow" pitchFamily="34" charset="0"/>
              </a:rPr>
              <a:t>sketsa</a:t>
            </a:r>
            <a:endParaRPr lang="en-US" altLang="id-ID" sz="2200" dirty="0">
              <a:solidFill>
                <a:schemeClr val="bg1"/>
              </a:solidFill>
              <a:latin typeface="Arial Narrow" pitchFamily="34" charset="0"/>
            </a:endParaRPr>
          </a:p>
          <a:p>
            <a:pPr algn="just" eaLnBrk="1" hangingPunct="1">
              <a:spcBef>
                <a:spcPct val="0"/>
              </a:spcBef>
              <a:buFontTx/>
              <a:buNone/>
            </a:pPr>
            <a:r>
              <a:rPr lang="en-US" altLang="id-ID" sz="2200" dirty="0">
                <a:solidFill>
                  <a:schemeClr val="bg1"/>
                </a:solidFill>
                <a:latin typeface="Arial Narrow" pitchFamily="34" charset="0"/>
              </a:rPr>
              <a:t>    2.2 </a:t>
            </a:r>
            <a:r>
              <a:rPr lang="en-US" altLang="id-ID" sz="2200" dirty="0" err="1">
                <a:solidFill>
                  <a:schemeClr val="bg1"/>
                </a:solidFill>
                <a:latin typeface="Arial Narrow" pitchFamily="34" charset="0"/>
              </a:rPr>
              <a:t>Elemen</a:t>
            </a:r>
            <a:r>
              <a:rPr lang="en-US" altLang="id-ID" sz="2200" dirty="0">
                <a:solidFill>
                  <a:schemeClr val="bg1"/>
                </a:solidFill>
                <a:latin typeface="Arial Narrow" pitchFamily="34" charset="0"/>
              </a:rPr>
              <a:t> </a:t>
            </a:r>
            <a:r>
              <a:rPr lang="en-US" altLang="id-ID" sz="2200" dirty="0" err="1">
                <a:solidFill>
                  <a:schemeClr val="bg1"/>
                </a:solidFill>
                <a:latin typeface="Arial Narrow" pitchFamily="34" charset="0"/>
              </a:rPr>
              <a:t>dasar</a:t>
            </a:r>
            <a:r>
              <a:rPr lang="en-US" altLang="id-ID" sz="2200" dirty="0">
                <a:solidFill>
                  <a:schemeClr val="bg1"/>
                </a:solidFill>
                <a:latin typeface="Arial Narrow" pitchFamily="34" charset="0"/>
              </a:rPr>
              <a:t> </a:t>
            </a:r>
            <a:r>
              <a:rPr lang="en-US" altLang="id-ID" sz="2200" dirty="0" err="1">
                <a:solidFill>
                  <a:schemeClr val="bg1"/>
                </a:solidFill>
                <a:latin typeface="Arial Narrow" pitchFamily="34" charset="0"/>
              </a:rPr>
              <a:t>pembuatan</a:t>
            </a:r>
            <a:r>
              <a:rPr lang="en-US" altLang="id-ID" sz="2200" dirty="0">
                <a:solidFill>
                  <a:schemeClr val="bg1"/>
                </a:solidFill>
                <a:latin typeface="Arial Narrow" pitchFamily="34" charset="0"/>
              </a:rPr>
              <a:t> </a:t>
            </a:r>
            <a:r>
              <a:rPr lang="en-US" altLang="id-ID" sz="2200" dirty="0" err="1">
                <a:solidFill>
                  <a:schemeClr val="bg1"/>
                </a:solidFill>
                <a:latin typeface="Arial Narrow" pitchFamily="34" charset="0"/>
              </a:rPr>
              <a:t>sketsa</a:t>
            </a:r>
            <a:endParaRPr lang="en-US" altLang="id-ID" sz="2200" dirty="0">
              <a:solidFill>
                <a:schemeClr val="bg1"/>
              </a:solidFill>
              <a:latin typeface="Arial Narrow" pitchFamily="34" charset="0"/>
            </a:endParaRPr>
          </a:p>
          <a:p>
            <a:pPr algn="just" eaLnBrk="1" hangingPunct="1">
              <a:spcBef>
                <a:spcPct val="0"/>
              </a:spcBef>
              <a:buFontTx/>
              <a:buNone/>
            </a:pPr>
            <a:r>
              <a:rPr lang="en-US" altLang="id-ID" sz="2200" dirty="0">
                <a:solidFill>
                  <a:schemeClr val="bg1"/>
                </a:solidFill>
                <a:latin typeface="Arial Narrow" pitchFamily="34" charset="0"/>
              </a:rPr>
              <a:t>    2.4 </a:t>
            </a:r>
            <a:r>
              <a:rPr lang="en-US" altLang="id-ID" sz="2200" dirty="0" err="1">
                <a:solidFill>
                  <a:schemeClr val="bg1"/>
                </a:solidFill>
                <a:latin typeface="Arial Narrow" pitchFamily="34" charset="0"/>
              </a:rPr>
              <a:t>dst</a:t>
            </a:r>
            <a:endParaRPr lang="en-US" altLang="id-ID" sz="2200" dirty="0">
              <a:solidFill>
                <a:schemeClr val="bg1"/>
              </a:solidFill>
              <a:latin typeface="Arial Narrow" pitchFamily="34" charset="0"/>
            </a:endParaRPr>
          </a:p>
          <a:p>
            <a:pPr algn="just" eaLnBrk="1" hangingPunct="1">
              <a:spcBef>
                <a:spcPct val="0"/>
              </a:spcBef>
              <a:buFontTx/>
              <a:buNone/>
            </a:pPr>
            <a:endParaRPr lang="en-US" altLang="id-ID" sz="2400" dirty="0">
              <a:solidFill>
                <a:srgbClr val="7F7F7F"/>
              </a:solidFill>
            </a:endParaRPr>
          </a:p>
        </p:txBody>
      </p:sp>
      <p:grpSp>
        <p:nvGrpSpPr>
          <p:cNvPr id="2" name="Group 2"/>
          <p:cNvGrpSpPr>
            <a:grpSpLocks/>
          </p:cNvGrpSpPr>
          <p:nvPr/>
        </p:nvGrpSpPr>
        <p:grpSpPr bwMode="auto">
          <a:xfrm>
            <a:off x="3635375" y="2492375"/>
            <a:ext cx="4824413" cy="3240088"/>
            <a:chOff x="3635375" y="1989138"/>
            <a:chExt cx="4824413" cy="3240360"/>
          </a:xfrm>
        </p:grpSpPr>
        <p:grpSp>
          <p:nvGrpSpPr>
            <p:cNvPr id="3" name="Group 3"/>
            <p:cNvGrpSpPr>
              <a:grpSpLocks/>
            </p:cNvGrpSpPr>
            <p:nvPr/>
          </p:nvGrpSpPr>
          <p:grpSpPr bwMode="auto">
            <a:xfrm>
              <a:off x="3635375" y="1989138"/>
              <a:ext cx="4603750" cy="2808312"/>
              <a:chOff x="3635896" y="2197313"/>
              <a:chExt cx="4603208" cy="2808395"/>
            </a:xfrm>
          </p:grpSpPr>
          <p:sp>
            <p:nvSpPr>
              <p:cNvPr id="11274" name="Rectangle 8"/>
              <p:cNvSpPr>
                <a:spLocks noChangeArrowheads="1"/>
              </p:cNvSpPr>
              <p:nvPr/>
            </p:nvSpPr>
            <p:spPr bwMode="auto">
              <a:xfrm>
                <a:off x="3635896" y="2912164"/>
                <a:ext cx="4573682" cy="369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800">
                    <a:latin typeface="Arial Narrow" pitchFamily="34" charset="0"/>
                  </a:rPr>
                  <a:t>Sketsa adalah bentuk medium visual: </a:t>
                </a:r>
                <a:endParaRPr lang="en-US" altLang="id-ID" sz="1800">
                  <a:latin typeface="Arial Narrow" pitchFamily="34" charset="0"/>
                </a:endParaRPr>
              </a:p>
            </p:txBody>
          </p:sp>
          <p:sp>
            <p:nvSpPr>
              <p:cNvPr id="11275" name="Rectangle 13"/>
              <p:cNvSpPr>
                <a:spLocks noChangeArrowheads="1"/>
              </p:cNvSpPr>
              <p:nvPr/>
            </p:nvSpPr>
            <p:spPr bwMode="auto">
              <a:xfrm>
                <a:off x="3779912" y="3251382"/>
                <a:ext cx="4459192"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id-ID" altLang="id-ID" sz="1800">
                    <a:latin typeface="Arial Narrow" pitchFamily="34" charset="0"/>
                  </a:rPr>
                  <a:t>Uraian Definisi sketsa dalam konteks ke-seni rupa-an (dan desain). </a:t>
                </a:r>
              </a:p>
              <a:p>
                <a:pPr algn="just" eaLnBrk="1" hangingPunct="1">
                  <a:spcBef>
                    <a:spcPct val="0"/>
                  </a:spcBef>
                </a:pPr>
                <a:r>
                  <a:rPr lang="id-ID" altLang="id-ID" sz="1800">
                    <a:latin typeface="Arial Narrow" pitchFamily="34" charset="0"/>
                  </a:rPr>
                  <a:t>Uraian Definisi sketsa dalam konteks komunikasi</a:t>
                </a:r>
              </a:p>
              <a:p>
                <a:pPr algn="just" eaLnBrk="1" hangingPunct="1">
                  <a:spcBef>
                    <a:spcPct val="0"/>
                  </a:spcBef>
                </a:pPr>
                <a:r>
                  <a:rPr lang="id-ID" altLang="id-ID" sz="1800">
                    <a:latin typeface="Arial Narrow" pitchFamily="34" charset="0"/>
                  </a:rPr>
                  <a:t>Uraian Definisi sketsa dalam konteks tradisi dan budaya</a:t>
                </a:r>
              </a:p>
            </p:txBody>
          </p:sp>
          <p:sp>
            <p:nvSpPr>
              <p:cNvPr id="15" name="Rectangle 14"/>
              <p:cNvSpPr/>
              <p:nvPr/>
            </p:nvSpPr>
            <p:spPr>
              <a:xfrm>
                <a:off x="3658118" y="2197313"/>
                <a:ext cx="4550827" cy="646186"/>
              </a:xfrm>
              <a:prstGeom prst="rect">
                <a:avLst/>
              </a:prstGeom>
            </p:spPr>
            <p:txBody>
              <a:bodyPr>
                <a:spAutoFit/>
              </a:bodyPr>
              <a:lstStyle/>
              <a:p>
                <a:pPr algn="just">
                  <a:defRPr/>
                </a:pPr>
                <a:r>
                  <a:rPr lang="id-ID" altLang="id-ID" dirty="0">
                    <a:latin typeface="Arial Narrow" pitchFamily="34" charset="0"/>
                  </a:rPr>
                  <a:t>Peran medium visual dalam kehidupan manusia </a:t>
                </a:r>
                <a:r>
                  <a:rPr lang="id-ID" altLang="id-ID" dirty="0">
                    <a:solidFill>
                      <a:schemeClr val="bg1">
                        <a:lumMod val="50000"/>
                      </a:schemeClr>
                    </a:solidFill>
                    <a:latin typeface="Arial Narrow" pitchFamily="34" charset="0"/>
                  </a:rPr>
                  <a:t>(secara umum) </a:t>
                </a:r>
                <a:r>
                  <a:rPr lang="id-ID" altLang="id-ID" dirty="0">
                    <a:latin typeface="Arial Narrow" pitchFamily="34" charset="0"/>
                  </a:rPr>
                  <a:t>dan kaitannya dengan sketsa </a:t>
                </a:r>
                <a:endParaRPr lang="en-US" altLang="id-ID" dirty="0">
                  <a:latin typeface="Arial Narrow" pitchFamily="34" charset="0"/>
                </a:endParaRPr>
              </a:p>
            </p:txBody>
          </p:sp>
        </p:grpSp>
        <p:sp>
          <p:nvSpPr>
            <p:cNvPr id="11273" name="Rectangle 1"/>
            <p:cNvSpPr>
              <a:spLocks noChangeArrowheads="1"/>
            </p:cNvSpPr>
            <p:nvPr/>
          </p:nvSpPr>
          <p:spPr bwMode="auto">
            <a:xfrm>
              <a:off x="3708400" y="4861198"/>
              <a:ext cx="4751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800">
                  <a:solidFill>
                    <a:srgbClr val="C00000"/>
                  </a:solidFill>
                  <a:latin typeface="Arial Narrow" pitchFamily="34" charset="0"/>
                </a:rPr>
                <a:t>Ikhtisar pengertian sketsa secara definitif</a:t>
              </a:r>
              <a:endParaRPr lang="en-US" altLang="id-ID" sz="1800">
                <a:solidFill>
                  <a:srgbClr val="C00000"/>
                </a:solidFill>
                <a:latin typeface="Arial Narrow" pitchFamily="34" charset="0"/>
              </a:endParaRPr>
            </a:p>
          </p:txBody>
        </p:sp>
      </p:grpSp>
      <p:cxnSp>
        <p:nvCxnSpPr>
          <p:cNvPr id="6" name="Elbow Connector 5"/>
          <p:cNvCxnSpPr/>
          <p:nvPr/>
        </p:nvCxnSpPr>
        <p:spPr>
          <a:xfrm rot="16200000" flipH="1">
            <a:off x="1151731" y="1808957"/>
            <a:ext cx="2808287" cy="1441450"/>
          </a:xfrm>
          <a:prstGeom prst="bentConnector3">
            <a:avLst>
              <a:gd name="adj1" fmla="val 100525"/>
            </a:avLst>
          </a:prstGeom>
          <a:ln w="19050">
            <a:solidFill>
              <a:srgbClr val="FF8000"/>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276600" y="2205038"/>
            <a:ext cx="5367338" cy="3887787"/>
          </a:xfrm>
          <a:prstGeom prst="rect">
            <a:avLst/>
          </a:prstGeom>
          <a:noFill/>
          <a:ln w="28575">
            <a:solidFill>
              <a:srgbClr val="FF8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pic>
        <p:nvPicPr>
          <p:cNvPr id="18"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86632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2292" name="Rectangle 14"/>
          <p:cNvSpPr>
            <a:spLocks noChangeArrowheads="1"/>
          </p:cNvSpPr>
          <p:nvPr/>
        </p:nvSpPr>
        <p:spPr bwMode="auto">
          <a:xfrm>
            <a:off x="4335463" y="765175"/>
            <a:ext cx="441325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600" dirty="0">
                <a:latin typeface="Arial Narrow" pitchFamily="34" charset="0"/>
              </a:rPr>
              <a:t>Menurut Jill Morton (2000), sesungguhnya manusia adalah mahluk visual karena 80% otak manusia ‘dipersiapkan’ untuk mampu mengolah ‘terpaan’ informasi  berbentuk visual.  Oleh karena itu, penggunaan medium visual merupakan................dst.  </a:t>
            </a:r>
          </a:p>
          <a:p>
            <a:pPr algn="just" eaLnBrk="1" hangingPunct="1">
              <a:spcBef>
                <a:spcPct val="0"/>
              </a:spcBef>
              <a:buFontTx/>
              <a:buNone/>
            </a:pPr>
            <a:endParaRPr lang="id-ID" altLang="id-ID" sz="1600" dirty="0">
              <a:latin typeface="Arial Narrow" pitchFamily="34" charset="0"/>
            </a:endParaRPr>
          </a:p>
          <a:p>
            <a:pPr algn="just" eaLnBrk="1" hangingPunct="1">
              <a:spcBef>
                <a:spcPct val="0"/>
              </a:spcBef>
              <a:buFontTx/>
              <a:buNone/>
            </a:pPr>
            <a:r>
              <a:rPr lang="id-ID" altLang="id-ID" sz="1600" dirty="0">
                <a:latin typeface="Arial Narrow" pitchFamily="34" charset="0"/>
              </a:rPr>
              <a:t>Manusia banyak memanfaatkan medium visual untuk menyampaikan ide/gagasan, memaparkan pandangannya atas kehidupan, menunjukkan ekspresi dan kondisi emosi  diri. Oleh karenanya, pemanfaatan medium visual oleh manusia sangatlah kontekstual karena................dst. Dalam konteks ke-senirupa-an, jejak medium visual bahkan dapat ditelusuri keberadaannya dari masa prasejarah, yaitu dengan mulai dikenalnya pemanfaatan oker (materi pewarna), visualisasi garis, dan bentukan obyek yang terdapat pada lukisan gua masa prasejarah...dst</a:t>
            </a:r>
          </a:p>
          <a:p>
            <a:pPr algn="just" eaLnBrk="1" hangingPunct="1">
              <a:spcBef>
                <a:spcPct val="0"/>
              </a:spcBef>
              <a:buFontTx/>
              <a:buNone/>
            </a:pPr>
            <a:endParaRPr lang="id-ID" altLang="id-ID" sz="1600" dirty="0">
              <a:latin typeface="Arial Narrow" pitchFamily="34" charset="0"/>
            </a:endParaRPr>
          </a:p>
          <a:p>
            <a:pPr algn="just" eaLnBrk="1" hangingPunct="1">
              <a:spcBef>
                <a:spcPct val="0"/>
              </a:spcBef>
              <a:buFontTx/>
              <a:buNone/>
            </a:pPr>
            <a:r>
              <a:rPr lang="id-ID" altLang="id-ID" sz="1600" dirty="0">
                <a:solidFill>
                  <a:srgbClr val="C00000"/>
                </a:solidFill>
                <a:latin typeface="Arial Narrow" pitchFamily="34" charset="0"/>
              </a:rPr>
              <a:t>Merujuk penjelasan definitif mengenai sketsa menurut A (XXXX), B (XXXX), dan C (XXXX), maka dapat disimpulkan bahwa sketsa dapat dipahami sebagai. ....................dst </a:t>
            </a:r>
          </a:p>
        </p:txBody>
      </p:sp>
      <p:grpSp>
        <p:nvGrpSpPr>
          <p:cNvPr id="2" name="Group 25"/>
          <p:cNvGrpSpPr>
            <a:grpSpLocks/>
          </p:cNvGrpSpPr>
          <p:nvPr/>
        </p:nvGrpSpPr>
        <p:grpSpPr bwMode="auto">
          <a:xfrm>
            <a:off x="403225" y="765175"/>
            <a:ext cx="3816350" cy="3051175"/>
            <a:chOff x="3635896" y="2197313"/>
            <a:chExt cx="4603208" cy="3051215"/>
          </a:xfrm>
        </p:grpSpPr>
        <p:sp>
          <p:nvSpPr>
            <p:cNvPr id="12297" name="Rectangle 26"/>
            <p:cNvSpPr>
              <a:spLocks noChangeArrowheads="1"/>
            </p:cNvSpPr>
            <p:nvPr/>
          </p:nvSpPr>
          <p:spPr bwMode="auto">
            <a:xfrm>
              <a:off x="3635896" y="3637538"/>
              <a:ext cx="4573682" cy="338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600">
                  <a:latin typeface="Arial Narrow" pitchFamily="34" charset="0"/>
                </a:rPr>
                <a:t>Sketsa adalah bentuk medium visual</a:t>
              </a:r>
              <a:endParaRPr lang="en-US" altLang="id-ID" sz="1600">
                <a:latin typeface="Arial Narrow" pitchFamily="34" charset="0"/>
              </a:endParaRPr>
            </a:p>
          </p:txBody>
        </p:sp>
        <p:sp>
          <p:nvSpPr>
            <p:cNvPr id="12298" name="Rectangle 27"/>
            <p:cNvSpPr>
              <a:spLocks noChangeArrowheads="1"/>
            </p:cNvSpPr>
            <p:nvPr/>
          </p:nvSpPr>
          <p:spPr bwMode="auto">
            <a:xfrm>
              <a:off x="3779912" y="3925089"/>
              <a:ext cx="4459192"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id-ID" altLang="id-ID" sz="1600">
                  <a:latin typeface="Arial Narrow" pitchFamily="34" charset="0"/>
                </a:rPr>
                <a:t>Uraian Definisi sketsa dalam konteks ke-seni rupa-an (dan desain). </a:t>
              </a:r>
            </a:p>
            <a:p>
              <a:pPr algn="just" eaLnBrk="1" hangingPunct="1">
                <a:spcBef>
                  <a:spcPct val="0"/>
                </a:spcBef>
              </a:pPr>
              <a:r>
                <a:rPr lang="id-ID" altLang="id-ID" sz="1600">
                  <a:latin typeface="Arial Narrow" pitchFamily="34" charset="0"/>
                </a:rPr>
                <a:t>Uraian Definisi sketsa dalam konteks komunikasi</a:t>
              </a:r>
            </a:p>
            <a:p>
              <a:pPr algn="just" eaLnBrk="1" hangingPunct="1">
                <a:spcBef>
                  <a:spcPct val="0"/>
                </a:spcBef>
              </a:pPr>
              <a:r>
                <a:rPr lang="id-ID" altLang="id-ID" sz="1600">
                  <a:latin typeface="Arial Narrow" pitchFamily="34" charset="0"/>
                </a:rPr>
                <a:t>Uraian Definisi sketsa dalam konteks tradisi dan budaya</a:t>
              </a:r>
            </a:p>
          </p:txBody>
        </p:sp>
        <p:sp>
          <p:nvSpPr>
            <p:cNvPr id="29" name="Rectangle 28"/>
            <p:cNvSpPr/>
            <p:nvPr/>
          </p:nvSpPr>
          <p:spPr>
            <a:xfrm>
              <a:off x="3658874" y="2197313"/>
              <a:ext cx="4551509" cy="584208"/>
            </a:xfrm>
            <a:prstGeom prst="rect">
              <a:avLst/>
            </a:prstGeom>
          </p:spPr>
          <p:txBody>
            <a:bodyPr>
              <a:spAutoFit/>
            </a:bodyPr>
            <a:lstStyle/>
            <a:p>
              <a:pPr algn="just">
                <a:defRPr/>
              </a:pPr>
              <a:r>
                <a:rPr lang="id-ID" altLang="id-ID" sz="1600" dirty="0">
                  <a:latin typeface="Arial Narrow" pitchFamily="34" charset="0"/>
                </a:rPr>
                <a:t>Peran medium visual dalam kehidupan manusia </a:t>
              </a:r>
              <a:r>
                <a:rPr lang="id-ID" altLang="id-ID" sz="1600" dirty="0">
                  <a:solidFill>
                    <a:schemeClr val="bg1">
                      <a:lumMod val="50000"/>
                    </a:schemeClr>
                  </a:solidFill>
                  <a:latin typeface="Arial Narrow" pitchFamily="34" charset="0"/>
                </a:rPr>
                <a:t>(secara umum) dan kaitannya dengan sketsa </a:t>
              </a:r>
              <a:endParaRPr lang="en-US" altLang="id-ID" sz="1600" dirty="0">
                <a:latin typeface="Arial Narrow" pitchFamily="34" charset="0"/>
              </a:endParaRPr>
            </a:p>
          </p:txBody>
        </p:sp>
      </p:grpSp>
      <p:sp>
        <p:nvSpPr>
          <p:cNvPr id="12294" name="Rectangle 29"/>
          <p:cNvSpPr>
            <a:spLocks noChangeArrowheads="1"/>
          </p:cNvSpPr>
          <p:nvPr/>
        </p:nvSpPr>
        <p:spPr bwMode="auto">
          <a:xfrm>
            <a:off x="395288" y="5178425"/>
            <a:ext cx="39401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600" dirty="0">
                <a:solidFill>
                  <a:srgbClr val="C00000"/>
                </a:solidFill>
                <a:latin typeface="Arial Narrow" pitchFamily="34" charset="0"/>
              </a:rPr>
              <a:t>Ikhtisar pengertian sketsa secara definitif</a:t>
            </a:r>
            <a:endParaRPr lang="en-US" altLang="id-ID" sz="1600" dirty="0">
              <a:solidFill>
                <a:srgbClr val="C00000"/>
              </a:solidFill>
              <a:latin typeface="Arial Narrow" pitchFamily="34" charset="0"/>
            </a:endParaRPr>
          </a:p>
        </p:txBody>
      </p:sp>
      <p:sp>
        <p:nvSpPr>
          <p:cNvPr id="12295" name="Rectangle 2"/>
          <p:cNvSpPr>
            <a:spLocks noChangeArrowheads="1"/>
          </p:cNvSpPr>
          <p:nvPr/>
        </p:nvSpPr>
        <p:spPr bwMode="auto">
          <a:xfrm>
            <a:off x="1417638" y="260350"/>
            <a:ext cx="1763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800" b="1" i="1" dirty="0">
                <a:solidFill>
                  <a:srgbClr val="FF0000"/>
                </a:solidFill>
                <a:latin typeface="Arial Narrow" pitchFamily="34" charset="0"/>
              </a:rPr>
              <a:t>Proposed Outline</a:t>
            </a:r>
            <a:endParaRPr lang="en-US" altLang="id-ID" sz="1800" b="1" i="1" dirty="0">
              <a:solidFill>
                <a:srgbClr val="FF0000"/>
              </a:solidFill>
              <a:latin typeface="Arial Narrow" pitchFamily="34" charset="0"/>
            </a:endParaRPr>
          </a:p>
        </p:txBody>
      </p:sp>
      <p:sp>
        <p:nvSpPr>
          <p:cNvPr id="12296" name="Rectangle 17"/>
          <p:cNvSpPr>
            <a:spLocks noChangeArrowheads="1"/>
          </p:cNvSpPr>
          <p:nvPr/>
        </p:nvSpPr>
        <p:spPr bwMode="auto">
          <a:xfrm>
            <a:off x="5099050" y="260350"/>
            <a:ext cx="30051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800" b="1" i="1" dirty="0">
                <a:solidFill>
                  <a:srgbClr val="FF0000"/>
                </a:solidFill>
                <a:latin typeface="Arial Narrow" pitchFamily="34" charset="0"/>
              </a:rPr>
              <a:t>Writing Sample </a:t>
            </a:r>
            <a:r>
              <a:rPr lang="id-ID" altLang="id-ID" sz="1800" dirty="0">
                <a:solidFill>
                  <a:srgbClr val="FF0000"/>
                </a:solidFill>
                <a:latin typeface="Arial Narrow" pitchFamily="34" charset="0"/>
              </a:rPr>
              <a:t>(Contoh Tulisan)</a:t>
            </a:r>
            <a:endParaRPr lang="en-US" altLang="id-ID" sz="1800" dirty="0">
              <a:solidFill>
                <a:srgbClr val="FF0000"/>
              </a:solidFill>
              <a:latin typeface="Arial Narrow" pitchFamily="34" charset="0"/>
            </a:endParaRPr>
          </a:p>
        </p:txBody>
      </p:sp>
      <p:pic>
        <p:nvPicPr>
          <p:cNvPr id="1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6637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 name="Rectangle 5"/>
          <p:cNvSpPr>
            <a:spLocks noChangeArrowheads="1"/>
          </p:cNvSpPr>
          <p:nvPr/>
        </p:nvSpPr>
        <p:spPr bwMode="auto">
          <a:xfrm>
            <a:off x="5652120" y="1988840"/>
            <a:ext cx="2993232" cy="1846659"/>
          </a:xfrm>
          <a:prstGeom prst="rect">
            <a:avLst/>
          </a:prstGeom>
          <a:noFill/>
          <a:ln w="9525">
            <a:noFill/>
            <a:miter lim="800000"/>
            <a:headEnd/>
            <a:tailEnd/>
          </a:ln>
        </p:spPr>
        <p:txBody>
          <a:bodyPr wrap="square">
            <a:spAutoFit/>
          </a:bodyPr>
          <a:lstStyle/>
          <a:p>
            <a:pPr algn="ctr">
              <a:defRPr/>
            </a:pPr>
            <a:r>
              <a:rPr lang="id-ID" sz="4800" dirty="0">
                <a:solidFill>
                  <a:schemeClr val="bg1"/>
                </a:solidFill>
                <a:latin typeface="Arial Narrow" panose="020B0606020202030204" pitchFamily="34" charset="0"/>
              </a:rPr>
              <a:t>Class </a:t>
            </a:r>
            <a:r>
              <a:rPr lang="id-ID" sz="4800" dirty="0" smtClean="0">
                <a:solidFill>
                  <a:schemeClr val="bg1"/>
                </a:solidFill>
                <a:latin typeface="Arial Narrow" panose="020B0606020202030204" pitchFamily="34" charset="0"/>
              </a:rPr>
              <a:t>Exercise</a:t>
            </a:r>
            <a:endParaRPr lang="en-US" sz="4800" dirty="0">
              <a:solidFill>
                <a:schemeClr val="bg1"/>
              </a:solidFill>
              <a:latin typeface="Arial Narrow" panose="020B0606020202030204" pitchFamily="34" charset="0"/>
            </a:endParaRPr>
          </a:p>
          <a:p>
            <a:pPr algn="ctr">
              <a:defRPr/>
            </a:pPr>
            <a:r>
              <a:rPr lang="id-ID" dirty="0">
                <a:solidFill>
                  <a:srgbClr val="FFFF00"/>
                </a:solidFill>
                <a:latin typeface="Arial Narrow" panose="020B0606020202030204" pitchFamily="34" charset="0"/>
              </a:rPr>
              <a:t>Identifying </a:t>
            </a:r>
            <a:r>
              <a:rPr lang="id-ID" dirty="0" smtClean="0">
                <a:solidFill>
                  <a:srgbClr val="FFFF00"/>
                </a:solidFill>
                <a:latin typeface="Arial Narrow" panose="020B0606020202030204" pitchFamily="34" charset="0"/>
              </a:rPr>
              <a:t>OUTLINE of Writing</a:t>
            </a:r>
            <a:endParaRPr lang="en-US"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xmlns="" val="37250375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5364" name="Rectangle 6"/>
          <p:cNvSpPr>
            <a:spLocks noChangeArrowheads="1"/>
          </p:cNvSpPr>
          <p:nvPr/>
        </p:nvSpPr>
        <p:spPr bwMode="auto">
          <a:xfrm>
            <a:off x="971550" y="3295824"/>
            <a:ext cx="7488238"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600" dirty="0">
                <a:latin typeface="Arial Narrow" panose="020B0606020202030204" pitchFamily="34" charset="0"/>
              </a:rPr>
              <a:t>Berdasarkan fakta historis, proses pembentukan </a:t>
            </a:r>
            <a:r>
              <a:rPr lang="id-ID" altLang="id-ID" sz="1600" i="1" dirty="0">
                <a:latin typeface="Arial Narrow" panose="020B0606020202030204" pitchFamily="34" charset="0"/>
              </a:rPr>
              <a:t>discovery and invention </a:t>
            </a:r>
            <a:r>
              <a:rPr lang="id-ID" altLang="id-ID" sz="1600" dirty="0">
                <a:latin typeface="Arial Narrow" panose="020B0606020202030204" pitchFamily="34" charset="0"/>
              </a:rPr>
              <a:t>pada kebudayaan Jawa berlangsung hampir tanpa konflik. Keunikan tersebut menjadi objek penelitian berbagai ahli, baik dari dalam maupun luar negeri.2 </a:t>
            </a:r>
            <a:r>
              <a:rPr lang="id-ID" altLang="id-ID" sz="1600" b="1" dirty="0">
                <a:solidFill>
                  <a:srgbClr val="C00000"/>
                </a:solidFill>
                <a:latin typeface="Arial Narrow" panose="020B0606020202030204" pitchFamily="34" charset="0"/>
              </a:rPr>
              <a:t>Dalam pandangan Jawa, prinsip kerukunan bukan pada proses penciptaan keselarasan sosial, melainkan lebih kepada sikap untuk tidak mengganggu keselarasan yang sudah ada</a:t>
            </a:r>
            <a:r>
              <a:rPr lang="id-ID" altLang="id-ID" sz="1600" b="1" dirty="0">
                <a:latin typeface="Arial Narrow" panose="020B0606020202030204" pitchFamily="34" charset="0"/>
              </a:rPr>
              <a:t>.</a:t>
            </a:r>
            <a:r>
              <a:rPr lang="id-ID" altLang="id-ID" sz="1600" dirty="0">
                <a:latin typeface="Arial Narrow" panose="020B0606020202030204" pitchFamily="34" charset="0"/>
              </a:rPr>
              <a:t> Keselarasan sosial dianggap sebagai situasi normal yang ada dengan sendirinya selama tidak diganggu, karenanya prinsip kerukunan menuntut untuk mencegah segala pola laku yang dapat mengganggu keselarasan dan ketenangan dalam masyarakat yang disebut oleh Ann Wilner (1970:258) sebagai ‘prinsip pencegahan konflik</a:t>
            </a:r>
            <a:r>
              <a:rPr lang="id-ID" altLang="id-ID" sz="1600" dirty="0">
                <a:solidFill>
                  <a:srgbClr val="C00000"/>
                </a:solidFill>
                <a:latin typeface="Arial Narrow" panose="020B0606020202030204" pitchFamily="34" charset="0"/>
              </a:rPr>
              <a:t>’. </a:t>
            </a:r>
            <a:r>
              <a:rPr lang="id-ID" altLang="id-ID" sz="1600" b="1" dirty="0">
                <a:solidFill>
                  <a:srgbClr val="C00000"/>
                </a:solidFill>
                <a:latin typeface="Arial Narrow" panose="020B0606020202030204" pitchFamily="34" charset="0"/>
              </a:rPr>
              <a:t>Keraton Surakarta tidak dapat dipisahkan dari kaidah rukun dan hormat. Pada kaidah rukun, keraton merupakan suatu susunan dari berbagai aturan dan norma yang terlembagakan. Sedangkan pada kaidah hormat, keraton merupakan bentuk pengidentifikasian diri terhadap norma dan tataatur dari seorang Raja</a:t>
            </a:r>
            <a:r>
              <a:rPr lang="id-ID" altLang="id-ID" sz="1600" dirty="0">
                <a:solidFill>
                  <a:srgbClr val="C00000"/>
                </a:solidFill>
                <a:latin typeface="Arial Narrow" panose="020B0606020202030204" pitchFamily="34" charset="0"/>
              </a:rPr>
              <a:t>.</a:t>
            </a:r>
            <a:r>
              <a:rPr lang="id-ID" altLang="id-ID" sz="1600" dirty="0">
                <a:latin typeface="Arial Narrow" panose="020B0606020202030204" pitchFamily="34" charset="0"/>
              </a:rPr>
              <a:t> (Honigmann, J., 1959:11-12) </a:t>
            </a:r>
          </a:p>
        </p:txBody>
      </p:sp>
      <p:sp>
        <p:nvSpPr>
          <p:cNvPr id="15365" name="Rectangle 7"/>
          <p:cNvSpPr>
            <a:spLocks noChangeArrowheads="1"/>
          </p:cNvSpPr>
          <p:nvPr/>
        </p:nvSpPr>
        <p:spPr bwMode="auto">
          <a:xfrm>
            <a:off x="971550" y="44624"/>
            <a:ext cx="7488238" cy="3293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endParaRPr lang="id-ID" altLang="id-ID" sz="1600" dirty="0">
              <a:latin typeface="Arial Narrow" panose="020B0606020202030204" pitchFamily="34" charset="0"/>
            </a:endParaRPr>
          </a:p>
          <a:p>
            <a:pPr algn="just" eaLnBrk="1" hangingPunct="1">
              <a:spcBef>
                <a:spcPct val="0"/>
              </a:spcBef>
              <a:buFontTx/>
              <a:buNone/>
            </a:pPr>
            <a:r>
              <a:rPr lang="id-ID" altLang="id-ID" sz="1600" b="1" dirty="0">
                <a:solidFill>
                  <a:srgbClr val="C00000"/>
                </a:solidFill>
                <a:latin typeface="Arial Narrow" panose="020B0606020202030204" pitchFamily="34" charset="0"/>
              </a:rPr>
              <a:t>Bangunan Keraton Surakarta Hadiningrat merupakan salah satu karya arsitektur peninggalan sejarah yang memiliki nilai tinggi, khususnya bagi kebudayaan Jawa. </a:t>
            </a:r>
            <a:r>
              <a:rPr lang="id-ID" altLang="id-ID" sz="1600" dirty="0">
                <a:latin typeface="Arial Narrow" panose="020B0606020202030204" pitchFamily="34" charset="0"/>
              </a:rPr>
              <a:t>Sejarah berdirinya Keraton Surakarta sangat erat kaitannya dengan sejarah kerajaan-kerajaan sebelumnya, yakni kerajaan-kerajaan yang termasuk dalam </a:t>
            </a:r>
            <a:r>
              <a:rPr lang="id-ID" altLang="id-ID" sz="1600" i="1" dirty="0">
                <a:latin typeface="Arial Narrow" panose="020B0606020202030204" pitchFamily="34" charset="0"/>
              </a:rPr>
              <a:t>Rajakula </a:t>
            </a:r>
            <a:r>
              <a:rPr lang="id-ID" altLang="id-ID" sz="1600" dirty="0">
                <a:latin typeface="Arial Narrow" panose="020B0606020202030204" pitchFamily="34" charset="0"/>
              </a:rPr>
              <a:t>(dinasti) Mataram, yang didirikan oleh Panembahan Senopati atau Raden Sutawijaya pada tahun 1508 Jawa (1582 Masehi). Dalam catatan sejarah, Kerajaan Mataram mencapai puncak kejayaan pada masa pemerintahan Sultan Agung Hanyakrakusuma (cucu Panembahan Senopati) yang memerintah pada tahun 1538-1570 Jawa atau 1613-1645 Masehi. </a:t>
            </a:r>
            <a:r>
              <a:rPr lang="id-ID" altLang="id-ID" sz="1600" b="1" dirty="0">
                <a:solidFill>
                  <a:srgbClr val="C00000"/>
                </a:solidFill>
                <a:latin typeface="Arial Narrow" panose="020B0606020202030204" pitchFamily="34" charset="0"/>
              </a:rPr>
              <a:t>Keraton Surakarta merupakan suatu bangunan monumental yang memiliki kesan sakral serta mencerminkan sifat-sifat yang agung dari kehidupan kerajaan</a:t>
            </a:r>
            <a:r>
              <a:rPr lang="id-ID" altLang="id-ID" sz="1600" dirty="0">
                <a:latin typeface="Arial Narrow" panose="020B0606020202030204" pitchFamily="34" charset="0"/>
              </a:rPr>
              <a:t>. Sifat dari perwujudannya merupakan smbolisasi dari falsafah hidup serta alam pikiran yang mendasarinya</a:t>
            </a:r>
            <a:r>
              <a:rPr lang="id-ID" altLang="id-ID" sz="1600" b="1" dirty="0">
                <a:latin typeface="Arial Narrow" panose="020B0606020202030204" pitchFamily="34" charset="0"/>
              </a:rPr>
              <a:t>. </a:t>
            </a:r>
            <a:r>
              <a:rPr lang="id-ID" altLang="id-ID" sz="1600" dirty="0">
                <a:latin typeface="Arial Narrow" panose="020B0606020202030204" pitchFamily="34" charset="0"/>
              </a:rPr>
              <a:t>Bagi orang Jawa, Keraton Surakarta dipandang sebagai </a:t>
            </a:r>
            <a:r>
              <a:rPr lang="id-ID" altLang="id-ID" sz="1600" i="1" dirty="0">
                <a:latin typeface="Arial Narrow" panose="020B0606020202030204" pitchFamily="34" charset="0"/>
              </a:rPr>
              <a:t>‘Pusering tanah Jawi’ </a:t>
            </a:r>
            <a:r>
              <a:rPr lang="id-ID" altLang="id-ID" sz="1600" dirty="0">
                <a:latin typeface="Arial Narrow" panose="020B0606020202030204" pitchFamily="34" charset="0"/>
              </a:rPr>
              <a:t>yang berarti </a:t>
            </a:r>
            <a:r>
              <a:rPr lang="id-ID" altLang="id-ID" sz="1600" dirty="0">
                <a:solidFill>
                  <a:srgbClr val="C00000"/>
                </a:solidFill>
                <a:latin typeface="Arial Narrow" panose="020B0606020202030204" pitchFamily="34" charset="0"/>
              </a:rPr>
              <a:t>sebagai </a:t>
            </a:r>
            <a:r>
              <a:rPr lang="id-ID" altLang="id-ID" sz="1600" b="1" dirty="0">
                <a:solidFill>
                  <a:srgbClr val="C00000"/>
                </a:solidFill>
                <a:latin typeface="Arial Narrow" panose="020B0606020202030204" pitchFamily="34" charset="0"/>
              </a:rPr>
              <a:t>titik pusat dan sumber kebudayaan Jawa.1  </a:t>
            </a:r>
          </a:p>
        </p:txBody>
      </p:sp>
      <p:pic>
        <p:nvPicPr>
          <p:cNvPr id="9"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29238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6148388" y="2001838"/>
            <a:ext cx="2592387" cy="1076325"/>
          </a:xfrm>
          <a:prstGeom prst="rect">
            <a:avLst/>
          </a:prstGeom>
        </p:spPr>
        <p:txBody>
          <a:bodyPr>
            <a:spAutoFit/>
          </a:bodyPr>
          <a:lstStyle/>
          <a:p>
            <a:pPr>
              <a:defRPr/>
            </a:pPr>
            <a:r>
              <a:rPr lang="id-ID" sz="1600" b="1" dirty="0">
                <a:solidFill>
                  <a:schemeClr val="tx1">
                    <a:lumMod val="65000"/>
                    <a:lumOff val="35000"/>
                  </a:schemeClr>
                </a:solidFill>
                <a:latin typeface="Arial Narrow" panose="020B0606020202030204" pitchFamily="34" charset="0"/>
              </a:rPr>
              <a:t>Penjelasan pendahuluan ttg Bambu secara umum</a:t>
            </a:r>
            <a:endParaRPr lang="id-ID" sz="1600" dirty="0">
              <a:solidFill>
                <a:schemeClr val="tx1">
                  <a:lumMod val="65000"/>
                  <a:lumOff val="35000"/>
                </a:schemeClr>
              </a:solidFill>
              <a:latin typeface="Arial Narrow" panose="020B0606020202030204" pitchFamily="34" charset="0"/>
            </a:endParaRPr>
          </a:p>
          <a:p>
            <a:pPr marL="285750" indent="-285750">
              <a:buFont typeface="Arial" panose="020B0604020202020204" pitchFamily="34" charset="0"/>
              <a:buChar char="•"/>
              <a:defRPr/>
            </a:pPr>
            <a:r>
              <a:rPr lang="id-ID" sz="1600" dirty="0">
                <a:solidFill>
                  <a:schemeClr val="tx1">
                    <a:lumMod val="65000"/>
                    <a:lumOff val="35000"/>
                  </a:schemeClr>
                </a:solidFill>
                <a:latin typeface="Arial Narrow" panose="020B0606020202030204" pitchFamily="34" charset="0"/>
              </a:rPr>
              <a:t>Sifat </a:t>
            </a:r>
          </a:p>
          <a:p>
            <a:pPr marL="285750" indent="-285750">
              <a:buFont typeface="Arial" panose="020B0604020202020204" pitchFamily="34" charset="0"/>
              <a:buChar char="•"/>
              <a:defRPr/>
            </a:pPr>
            <a:r>
              <a:rPr lang="id-ID" sz="1600" dirty="0">
                <a:solidFill>
                  <a:schemeClr val="tx1">
                    <a:lumMod val="65000"/>
                    <a:lumOff val="35000"/>
                  </a:schemeClr>
                </a:solidFill>
                <a:latin typeface="Arial Narrow" panose="020B0606020202030204" pitchFamily="34" charset="0"/>
              </a:rPr>
              <a:t>Keunggulan</a:t>
            </a:r>
          </a:p>
        </p:txBody>
      </p:sp>
      <p:sp>
        <p:nvSpPr>
          <p:cNvPr id="17419" name="Rectangle 18"/>
          <p:cNvSpPr>
            <a:spLocks noChangeArrowheads="1"/>
          </p:cNvSpPr>
          <p:nvPr/>
        </p:nvSpPr>
        <p:spPr bwMode="auto">
          <a:xfrm>
            <a:off x="6156652" y="5364770"/>
            <a:ext cx="2592495" cy="584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id-ID" altLang="id-ID" sz="1600" b="1" dirty="0">
                <a:latin typeface="Arial Narrow" panose="020B0606020202030204" pitchFamily="34" charset="0"/>
              </a:rPr>
              <a:t>Bambu memiliki peranan penting di Indonesia</a:t>
            </a:r>
          </a:p>
        </p:txBody>
      </p:sp>
      <p:sp>
        <p:nvSpPr>
          <p:cNvPr id="1741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7414" name="Rectangle 1"/>
          <p:cNvSpPr>
            <a:spLocks noChangeArrowheads="1"/>
          </p:cNvSpPr>
          <p:nvPr/>
        </p:nvSpPr>
        <p:spPr bwMode="auto">
          <a:xfrm>
            <a:off x="395288" y="333375"/>
            <a:ext cx="5608637" cy="59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just" eaLnBrk="1" hangingPunct="1">
              <a:lnSpc>
                <a:spcPct val="125000"/>
              </a:lnSpc>
            </a:pPr>
            <a:r>
              <a:rPr lang="id-ID" altLang="id-ID" sz="1600" dirty="0">
                <a:latin typeface="Arial Narrow" panose="020B0606020202030204" pitchFamily="34" charset="0"/>
              </a:rPr>
              <a:t>Bambu merupakan tanaman yang menjadi sumber bahan baku alam yang mudah dipelihara, cepat tumbuh dan relatif dapat dikelola secara berkelanjutan (</a:t>
            </a:r>
            <a:r>
              <a:rPr lang="id-ID" altLang="id-ID" sz="1600" i="1" dirty="0">
                <a:latin typeface="Arial Narrow" panose="020B0606020202030204" pitchFamily="34" charset="0"/>
              </a:rPr>
              <a:t>sustainable</a:t>
            </a:r>
            <a:r>
              <a:rPr lang="id-ID" altLang="id-ID" sz="1600" dirty="0">
                <a:latin typeface="Arial Narrow" panose="020B0606020202030204" pitchFamily="34" charset="0"/>
              </a:rPr>
              <a:t>). Oleh karena pertumbuhan akarnya yang sangat meluas, bambu dapat digunakan sebagai tanaman pengendali erosi dan pemelihara sediaan air. Sifat perambatan bambu dapat dipahami karena bambu merupakan tanaman rerumputan (</a:t>
            </a:r>
            <a:r>
              <a:rPr lang="id-ID" altLang="id-ID" sz="1600" i="1" dirty="0">
                <a:latin typeface="Arial Narrow" panose="020B0606020202030204" pitchFamily="34" charset="0"/>
              </a:rPr>
              <a:t>graminae</a:t>
            </a:r>
            <a:r>
              <a:rPr lang="id-ID" altLang="id-ID" sz="1600" dirty="0">
                <a:latin typeface="Arial Narrow" panose="020B0606020202030204" pitchFamily="34" charset="0"/>
              </a:rPr>
              <a:t>) dan bukan jenis tanaman pepohonan sebagaimana yang sering dikenal. Dari kurang lebih 1250 spesies bambu yang tersebar diseluruh dunia, terdapat sekitar 140 spesies asli yang ditemukan di Indonesia. Penyebaran bambu di Indonesia cukup luas, mulai dari dataran rendah sampai daerah pegunungan di ketinggian 300 m diatas permukaan laut [1]. Sebagai tanaman rerumputan, bambu hidup merumpun yang terkadang ditemui dalam kondisi seperti berbaris. Batang bambu mempunyai ruas dan buku dengan pertumbuhan ruas cabang yang berukuran lebih kecil dibanding buluhnya sendiri. Bambu memiliki karakter fisikal yang kuat, lentur, ulet, lurus, memanjang, mudah dibentuk, dan ringan sehingga lebih mudah diangkut. Di Indonesia, bambu seringkali dimanfaatkan sebagai bahan baku serbaguna dan oleh karenanya memiliki peranan utama dalam kehidupan masyarakat di Indonesia. </a:t>
            </a:r>
          </a:p>
        </p:txBody>
      </p:sp>
      <p:pic>
        <p:nvPicPr>
          <p:cNvPr id="1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88665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0638" y="0"/>
            <a:ext cx="9164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15586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 name="Rectangle 5"/>
          <p:cNvSpPr>
            <a:spLocks noChangeArrowheads="1"/>
          </p:cNvSpPr>
          <p:nvPr/>
        </p:nvSpPr>
        <p:spPr bwMode="auto">
          <a:xfrm>
            <a:off x="5220072" y="2103664"/>
            <a:ext cx="3867005" cy="1477328"/>
          </a:xfrm>
          <a:prstGeom prst="rect">
            <a:avLst/>
          </a:prstGeom>
          <a:noFill/>
          <a:ln w="9525">
            <a:noFill/>
            <a:miter lim="800000"/>
            <a:headEnd/>
            <a:tailEnd/>
          </a:ln>
        </p:spPr>
        <p:txBody>
          <a:bodyPr wrap="square">
            <a:spAutoFit/>
          </a:bodyPr>
          <a:lstStyle/>
          <a:p>
            <a:pPr algn="ctr">
              <a:defRPr/>
            </a:pPr>
            <a:r>
              <a:rPr lang="id-ID" sz="3600" dirty="0">
                <a:solidFill>
                  <a:schemeClr val="bg1"/>
                </a:solidFill>
                <a:latin typeface="Arial Narrow" panose="020B0606020202030204" pitchFamily="34" charset="0"/>
              </a:rPr>
              <a:t>Organizing </a:t>
            </a:r>
            <a:r>
              <a:rPr lang="id-ID" sz="5400" dirty="0">
                <a:solidFill>
                  <a:schemeClr val="bg1"/>
                </a:solidFill>
                <a:latin typeface="Arial Narrow" panose="020B0606020202030204" pitchFamily="34" charset="0"/>
              </a:rPr>
              <a:t>Introduction</a:t>
            </a:r>
            <a:endParaRPr lang="en-US" sz="5400" dirty="0">
              <a:solidFill>
                <a:schemeClr val="bg1"/>
              </a:solidFill>
              <a:latin typeface="Arial Narrow" panose="020B0606020202030204" pitchFamily="34" charset="0"/>
            </a:endParaRPr>
          </a:p>
        </p:txBody>
      </p:sp>
      <p:sp>
        <p:nvSpPr>
          <p:cNvPr id="6" name="Rectangle 1"/>
          <p:cNvSpPr>
            <a:spLocks noChangeArrowheads="1"/>
          </p:cNvSpPr>
          <p:nvPr/>
        </p:nvSpPr>
        <p:spPr bwMode="auto">
          <a:xfrm>
            <a:off x="5626894" y="3694570"/>
            <a:ext cx="297755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200" i="1" dirty="0">
                <a:solidFill>
                  <a:srgbClr val="FFFF00"/>
                </a:solidFill>
                <a:latin typeface="Arial Narrow" panose="020B0606020202030204" pitchFamily="34" charset="0"/>
              </a:rPr>
              <a:t>Sumber:</a:t>
            </a:r>
          </a:p>
          <a:p>
            <a:pPr eaLnBrk="1" hangingPunct="1">
              <a:spcBef>
                <a:spcPct val="0"/>
              </a:spcBef>
              <a:buFontTx/>
              <a:buNone/>
            </a:pPr>
            <a:r>
              <a:rPr lang="en-US" altLang="id-ID" sz="1200" i="1" dirty="0" err="1">
                <a:solidFill>
                  <a:srgbClr val="FFFF00"/>
                </a:solidFill>
                <a:latin typeface="Arial Narrow" panose="020B0606020202030204" pitchFamily="34" charset="0"/>
              </a:rPr>
              <a:t>Daiker</a:t>
            </a:r>
            <a:r>
              <a:rPr lang="en-US" altLang="id-ID" sz="1200" i="1" dirty="0">
                <a:solidFill>
                  <a:srgbClr val="FFFF00"/>
                </a:solidFill>
                <a:latin typeface="Arial Narrow" panose="020B0606020202030204" pitchFamily="34" charset="0"/>
              </a:rPr>
              <a:t>, </a:t>
            </a:r>
            <a:r>
              <a:rPr lang="en-US" altLang="id-ID" sz="1200" i="1" dirty="0" err="1">
                <a:solidFill>
                  <a:srgbClr val="FFFF00"/>
                </a:solidFill>
                <a:latin typeface="Arial Narrow" panose="020B0606020202030204" pitchFamily="34" charset="0"/>
              </a:rPr>
              <a:t>Kerek</a:t>
            </a:r>
            <a:r>
              <a:rPr lang="en-US" altLang="id-ID" sz="1200" i="1" dirty="0">
                <a:solidFill>
                  <a:srgbClr val="FFFF00"/>
                </a:solidFill>
                <a:latin typeface="Arial Narrow" panose="020B0606020202030204" pitchFamily="34" charset="0"/>
              </a:rPr>
              <a:t>, et al. The Writer’s Options. 4th ed. New York: Harder &amp; Row, 1990.</a:t>
            </a:r>
            <a:endParaRPr lang="id-ID" altLang="id-ID" sz="12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xmlns="" val="2423047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4100"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4213" y="549275"/>
            <a:ext cx="2601912"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1" name="Rectangle 7"/>
          <p:cNvSpPr>
            <a:spLocks noChangeArrowheads="1"/>
          </p:cNvSpPr>
          <p:nvPr/>
        </p:nvSpPr>
        <p:spPr bwMode="auto">
          <a:xfrm>
            <a:off x="3850904" y="1557338"/>
            <a:ext cx="418166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800" b="1" i="1" dirty="0">
                <a:latin typeface="Arial Narrow" panose="020B0606020202030204" pitchFamily="34" charset="0"/>
              </a:rPr>
              <a:t>a</a:t>
            </a:r>
            <a:r>
              <a:rPr lang="en-US" altLang="id-ID" sz="1800" b="1" i="1" dirty="0" err="1">
                <a:latin typeface="Arial Narrow" panose="020B0606020202030204" pitchFamily="34" charset="0"/>
              </a:rPr>
              <a:t>bstractu</a:t>
            </a:r>
            <a:r>
              <a:rPr lang="id-ID" altLang="id-ID" sz="1800" b="1" i="1" dirty="0">
                <a:latin typeface="Arial Narrow" panose="020B0606020202030204" pitchFamily="34" charset="0"/>
              </a:rPr>
              <a:t>m  </a:t>
            </a:r>
            <a:r>
              <a:rPr lang="id-ID" altLang="id-ID" sz="1800" i="1" dirty="0">
                <a:latin typeface="Arial Narrow" panose="020B0606020202030204" pitchFamily="34" charset="0"/>
              </a:rPr>
              <a:t> </a:t>
            </a:r>
            <a:r>
              <a:rPr lang="id-ID" altLang="id-ID" sz="1800" dirty="0">
                <a:latin typeface="Arial Narrow" panose="020B0606020202030204" pitchFamily="34" charset="0"/>
              </a:rPr>
              <a:t>(</a:t>
            </a:r>
            <a:r>
              <a:rPr lang="en-US" altLang="id-ID" sz="1800" dirty="0">
                <a:latin typeface="Arial Narrow" panose="020B0606020202030204" pitchFamily="34" charset="0"/>
              </a:rPr>
              <a:t>Latin</a:t>
            </a:r>
            <a:r>
              <a:rPr lang="id-ID" altLang="id-ID" sz="1800" dirty="0">
                <a:latin typeface="Arial Narrow" panose="020B0606020202030204" pitchFamily="34" charset="0"/>
              </a:rPr>
              <a:t>)</a:t>
            </a:r>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706813" y="2939950"/>
            <a:ext cx="4681537" cy="308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2"/>
          <p:cNvGrpSpPr>
            <a:grpSpLocks/>
          </p:cNvGrpSpPr>
          <p:nvPr/>
        </p:nvGrpSpPr>
        <p:grpSpPr bwMode="auto">
          <a:xfrm>
            <a:off x="3811686" y="1989138"/>
            <a:ext cx="4216698" cy="698291"/>
            <a:chOff x="5436096" y="1413357"/>
            <a:chExt cx="4191165" cy="698302"/>
          </a:xfrm>
        </p:grpSpPr>
        <p:sp>
          <p:nvSpPr>
            <p:cNvPr id="4105" name="Rectangle 8"/>
            <p:cNvSpPr>
              <a:spLocks noChangeArrowheads="1"/>
            </p:cNvSpPr>
            <p:nvPr/>
          </p:nvSpPr>
          <p:spPr bwMode="auto">
            <a:xfrm>
              <a:off x="5436096" y="1413357"/>
              <a:ext cx="4191165" cy="369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b="1" i="1" dirty="0">
                  <a:solidFill>
                    <a:srgbClr val="FF0000"/>
                  </a:solidFill>
                  <a:latin typeface="Arial Narrow" panose="020B0606020202030204" pitchFamily="34" charset="0"/>
                </a:rPr>
                <a:t>A condensed form of ...piece of writing</a:t>
              </a:r>
            </a:p>
          </p:txBody>
        </p:sp>
        <p:sp>
          <p:nvSpPr>
            <p:cNvPr id="4106" name="Rectangle 9"/>
            <p:cNvSpPr>
              <a:spLocks noChangeArrowheads="1"/>
            </p:cNvSpPr>
            <p:nvPr/>
          </p:nvSpPr>
          <p:spPr bwMode="auto">
            <a:xfrm>
              <a:off x="5436096" y="1773105"/>
              <a:ext cx="31683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600" i="1" dirty="0">
                  <a:solidFill>
                    <a:srgbClr val="FF0000"/>
                  </a:solidFill>
                  <a:latin typeface="Arial Narrow" panose="020B0606020202030204" pitchFamily="34" charset="0"/>
                </a:rPr>
                <a:t>Bentuk ringkas...dari sebuah tulisan</a:t>
              </a:r>
            </a:p>
          </p:txBody>
        </p:sp>
      </p:grpSp>
      <p:sp>
        <p:nvSpPr>
          <p:cNvPr id="13" name="Rectangle 12"/>
          <p:cNvSpPr/>
          <p:nvPr/>
        </p:nvSpPr>
        <p:spPr>
          <a:xfrm>
            <a:off x="5959103" y="1670050"/>
            <a:ext cx="2513012" cy="246063"/>
          </a:xfrm>
          <a:prstGeom prst="rect">
            <a:avLst/>
          </a:prstGeom>
        </p:spPr>
        <p:txBody>
          <a:bodyPr>
            <a:spAutoFit/>
          </a:bodyPr>
          <a:lstStyle/>
          <a:p>
            <a:pPr algn="just">
              <a:defRPr/>
            </a:pPr>
            <a:r>
              <a:rPr lang="id-ID" sz="1000" dirty="0">
                <a:solidFill>
                  <a:schemeClr val="bg1">
                    <a:lumMod val="50000"/>
                  </a:schemeClr>
                </a:solidFill>
                <a:latin typeface="Arial Narrow" panose="020B0606020202030204" pitchFamily="34" charset="0"/>
              </a:rPr>
              <a:t>The Writing Center – Univ of Adelaide</a:t>
            </a:r>
          </a:p>
        </p:txBody>
      </p:sp>
      <p:pic>
        <p:nvPicPr>
          <p:cNvPr id="14"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00021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4099" name="Rectangle 4"/>
          <p:cNvSpPr>
            <a:spLocks noChangeArrowheads="1"/>
          </p:cNvSpPr>
          <p:nvPr/>
        </p:nvSpPr>
        <p:spPr bwMode="auto">
          <a:xfrm>
            <a:off x="381000" y="0"/>
            <a:ext cx="3505200" cy="10668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b="1">
              <a:latin typeface="Arial Narrow" panose="020B0606020202030204" pitchFamily="34" charset="0"/>
            </a:endParaRPr>
          </a:p>
        </p:txBody>
      </p:sp>
      <p:sp>
        <p:nvSpPr>
          <p:cNvPr id="4100" name="Rectangle 5"/>
          <p:cNvSpPr>
            <a:spLocks noChangeArrowheads="1"/>
          </p:cNvSpPr>
          <p:nvPr/>
        </p:nvSpPr>
        <p:spPr bwMode="auto">
          <a:xfrm>
            <a:off x="762000" y="152400"/>
            <a:ext cx="2819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800" b="1">
                <a:latin typeface="Arial Narrow" panose="020B0606020202030204" pitchFamily="34" charset="0"/>
              </a:rPr>
              <a:t>Pendahuluan</a:t>
            </a:r>
          </a:p>
        </p:txBody>
      </p:sp>
      <p:sp>
        <p:nvSpPr>
          <p:cNvPr id="4101" name="Rectangle 5"/>
          <p:cNvSpPr>
            <a:spLocks noChangeArrowheads="1"/>
          </p:cNvSpPr>
          <p:nvPr/>
        </p:nvSpPr>
        <p:spPr bwMode="auto">
          <a:xfrm>
            <a:off x="762000" y="498475"/>
            <a:ext cx="2819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000" b="1">
                <a:latin typeface="Arial Narrow" panose="020B0606020202030204" pitchFamily="34" charset="0"/>
              </a:rPr>
              <a:t>Introduction</a:t>
            </a:r>
          </a:p>
        </p:txBody>
      </p:sp>
      <p:grpSp>
        <p:nvGrpSpPr>
          <p:cNvPr id="2" name="Group 26"/>
          <p:cNvGrpSpPr>
            <a:grpSpLocks/>
          </p:cNvGrpSpPr>
          <p:nvPr/>
        </p:nvGrpSpPr>
        <p:grpSpPr bwMode="auto">
          <a:xfrm>
            <a:off x="683568" y="1052736"/>
            <a:ext cx="8003232" cy="1685802"/>
            <a:chOff x="683568" y="1128936"/>
            <a:chExt cx="8003232" cy="1685798"/>
          </a:xfrm>
        </p:grpSpPr>
        <p:sp>
          <p:nvSpPr>
            <p:cNvPr id="4112" name="Rectangle 12"/>
            <p:cNvSpPr>
              <a:spLocks noChangeArrowheads="1"/>
            </p:cNvSpPr>
            <p:nvPr/>
          </p:nvSpPr>
          <p:spPr bwMode="auto">
            <a:xfrm>
              <a:off x="4114800" y="1128936"/>
              <a:ext cx="4572000" cy="1200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400" b="1" dirty="0" err="1">
                  <a:latin typeface="Arial Narrow" panose="020B0606020202030204" pitchFamily="34" charset="0"/>
                </a:rPr>
                <a:t>Mempersiapkan</a:t>
              </a:r>
              <a:r>
                <a:rPr lang="en-US" altLang="id-ID" sz="2400" dirty="0">
                  <a:latin typeface="Arial Narrow" panose="020B0606020202030204" pitchFamily="34" charset="0"/>
                </a:rPr>
                <a:t> </a:t>
              </a:r>
              <a:r>
                <a:rPr lang="en-US" altLang="id-ID" sz="2400" dirty="0" err="1">
                  <a:latin typeface="Arial Narrow" panose="020B0606020202030204" pitchFamily="34" charset="0"/>
                </a:rPr>
                <a:t>pembaca</a:t>
              </a:r>
              <a:r>
                <a:rPr lang="en-US" altLang="id-ID" sz="2400" dirty="0">
                  <a:latin typeface="Arial Narrow" panose="020B0606020202030204" pitchFamily="34" charset="0"/>
                </a:rPr>
                <a:t> </a:t>
              </a:r>
              <a:r>
                <a:rPr lang="en-US" altLang="id-ID" sz="2400" dirty="0" err="1">
                  <a:latin typeface="Arial Narrow" panose="020B0606020202030204" pitchFamily="34" charset="0"/>
                </a:rPr>
                <a:t>pada</a:t>
              </a:r>
              <a:r>
                <a:rPr lang="en-US" altLang="id-ID" sz="2400" dirty="0">
                  <a:latin typeface="Arial Narrow" panose="020B0606020202030204" pitchFamily="34" charset="0"/>
                </a:rPr>
                <a:t> </a:t>
              </a:r>
              <a:r>
                <a:rPr lang="en-US" altLang="id-ID" sz="2400" dirty="0" err="1">
                  <a:latin typeface="Arial Narrow" panose="020B0606020202030204" pitchFamily="34" charset="0"/>
                </a:rPr>
                <a:t>uraian</a:t>
              </a:r>
              <a:r>
                <a:rPr lang="en-US" altLang="id-ID" sz="2400" dirty="0">
                  <a:latin typeface="Arial Narrow" panose="020B0606020202030204" pitchFamily="34" charset="0"/>
                </a:rPr>
                <a:t> yang </a:t>
              </a:r>
              <a:r>
                <a:rPr lang="en-US" altLang="id-ID" sz="2400" dirty="0" err="1" smtClean="0">
                  <a:latin typeface="Arial Narrow" panose="020B0606020202030204" pitchFamily="34" charset="0"/>
                </a:rPr>
                <a:t>ditulis</a:t>
              </a:r>
              <a:r>
                <a:rPr lang="id-ID" altLang="id-ID" sz="2400" dirty="0" smtClean="0">
                  <a:latin typeface="Arial Narrow" panose="020B0606020202030204" pitchFamily="34" charset="0"/>
                </a:rPr>
                <a:t> atau </a:t>
              </a:r>
              <a:r>
                <a:rPr lang="en-US" altLang="id-ID" sz="2400" dirty="0" err="1" smtClean="0">
                  <a:latin typeface="Arial Narrow" panose="020B0606020202030204" pitchFamily="34" charset="0"/>
                </a:rPr>
                <a:t>dijelaskan</a:t>
              </a:r>
              <a:r>
                <a:rPr lang="en-US" altLang="id-ID" sz="2400" dirty="0" smtClean="0">
                  <a:latin typeface="Arial Narrow" panose="020B0606020202030204" pitchFamily="34" charset="0"/>
                </a:rPr>
                <a:t> </a:t>
              </a:r>
              <a:r>
                <a:rPr lang="en-US" altLang="id-ID" sz="2400" dirty="0" err="1">
                  <a:latin typeface="Arial Narrow" panose="020B0606020202030204" pitchFamily="34" charset="0"/>
                </a:rPr>
                <a:t>selanjutnya</a:t>
              </a:r>
              <a:endParaRPr lang="en-US" altLang="id-ID" sz="2400" dirty="0">
                <a:latin typeface="Arial Narrow" panose="020B0606020202030204" pitchFamily="34" charset="0"/>
              </a:endParaRPr>
            </a:p>
          </p:txBody>
        </p:sp>
        <p:grpSp>
          <p:nvGrpSpPr>
            <p:cNvPr id="3" name="Group 17"/>
            <p:cNvGrpSpPr>
              <a:grpSpLocks/>
            </p:cNvGrpSpPr>
            <p:nvPr/>
          </p:nvGrpSpPr>
          <p:grpSpPr bwMode="auto">
            <a:xfrm>
              <a:off x="683568" y="1819397"/>
              <a:ext cx="2819400" cy="677688"/>
              <a:chOff x="683568" y="2124197"/>
              <a:chExt cx="2819400" cy="677688"/>
            </a:xfrm>
          </p:grpSpPr>
          <p:sp>
            <p:nvSpPr>
              <p:cNvPr id="4115" name="Rectangle 5"/>
              <p:cNvSpPr>
                <a:spLocks noChangeArrowheads="1"/>
              </p:cNvSpPr>
              <p:nvPr/>
            </p:nvSpPr>
            <p:spPr bwMode="auto">
              <a:xfrm>
                <a:off x="683568" y="2124197"/>
                <a:ext cx="2819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err="1">
                    <a:latin typeface="Arial Narrow" panose="020B0606020202030204" pitchFamily="34" charset="0"/>
                  </a:rPr>
                  <a:t>Tujuan</a:t>
                </a:r>
                <a:endParaRPr lang="en-US" altLang="id-ID" sz="2400" dirty="0">
                  <a:latin typeface="Arial Narrow" panose="020B0606020202030204" pitchFamily="34" charset="0"/>
                </a:endParaRPr>
              </a:p>
            </p:txBody>
          </p:sp>
          <p:sp>
            <p:nvSpPr>
              <p:cNvPr id="4116" name="Rectangle 5"/>
              <p:cNvSpPr>
                <a:spLocks noChangeArrowheads="1"/>
              </p:cNvSpPr>
              <p:nvPr/>
            </p:nvSpPr>
            <p:spPr bwMode="auto">
              <a:xfrm>
                <a:off x="683568" y="2463331"/>
                <a:ext cx="2819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600" b="1" dirty="0">
                    <a:solidFill>
                      <a:schemeClr val="accent6">
                        <a:lumMod val="75000"/>
                      </a:schemeClr>
                    </a:solidFill>
                    <a:latin typeface="Arial Narrow" panose="020B0606020202030204" pitchFamily="34" charset="0"/>
                  </a:rPr>
                  <a:t>Purpose</a:t>
                </a:r>
              </a:p>
            </p:txBody>
          </p:sp>
        </p:grpSp>
        <p:sp>
          <p:nvSpPr>
            <p:cNvPr id="4114" name="Rectangle 12"/>
            <p:cNvSpPr>
              <a:spLocks noChangeArrowheads="1"/>
            </p:cNvSpPr>
            <p:nvPr/>
          </p:nvSpPr>
          <p:spPr bwMode="auto">
            <a:xfrm>
              <a:off x="4114800" y="2353069"/>
              <a:ext cx="4572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1200" dirty="0">
                  <a:latin typeface="Arial Narrow" panose="020B0606020202030204" pitchFamily="34" charset="0"/>
                </a:rPr>
                <a:t>Preparing readers to the body of writing that comes after (Lynn Q </a:t>
              </a:r>
              <a:r>
                <a:rPr lang="en-US" altLang="id-ID" sz="1200" dirty="0" err="1">
                  <a:latin typeface="Arial Narrow" panose="020B0606020202030204" pitchFamily="34" charset="0"/>
                </a:rPr>
                <a:t>Troyka</a:t>
              </a:r>
              <a:r>
                <a:rPr lang="en-US" altLang="id-ID" sz="1200" dirty="0">
                  <a:latin typeface="Arial Narrow" panose="020B0606020202030204" pitchFamily="34" charset="0"/>
                </a:rPr>
                <a:t>, 2002) </a:t>
              </a:r>
            </a:p>
          </p:txBody>
        </p:sp>
      </p:grpSp>
      <p:grpSp>
        <p:nvGrpSpPr>
          <p:cNvPr id="4" name="Group 24"/>
          <p:cNvGrpSpPr>
            <a:grpSpLocks/>
          </p:cNvGrpSpPr>
          <p:nvPr/>
        </p:nvGrpSpPr>
        <p:grpSpPr bwMode="auto">
          <a:xfrm>
            <a:off x="762000" y="3984625"/>
            <a:ext cx="2819400" cy="765175"/>
            <a:chOff x="762000" y="4034135"/>
            <a:chExt cx="2819400" cy="766465"/>
          </a:xfrm>
        </p:grpSpPr>
        <p:sp>
          <p:nvSpPr>
            <p:cNvPr id="4110" name="Rectangle 5"/>
            <p:cNvSpPr>
              <a:spLocks noChangeArrowheads="1"/>
            </p:cNvSpPr>
            <p:nvPr/>
          </p:nvSpPr>
          <p:spPr bwMode="auto">
            <a:xfrm>
              <a:off x="762000" y="4034135"/>
              <a:ext cx="2819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a:latin typeface="Arial Narrow" panose="020B0606020202030204" pitchFamily="34" charset="0"/>
                </a:rPr>
                <a:t>Konten Utama</a:t>
              </a:r>
            </a:p>
          </p:txBody>
        </p:sp>
        <p:sp>
          <p:nvSpPr>
            <p:cNvPr id="4111" name="Rectangle 5"/>
            <p:cNvSpPr>
              <a:spLocks noChangeArrowheads="1"/>
            </p:cNvSpPr>
            <p:nvPr/>
          </p:nvSpPr>
          <p:spPr bwMode="auto">
            <a:xfrm>
              <a:off x="762000" y="4462046"/>
              <a:ext cx="2819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600" b="1" dirty="0">
                  <a:solidFill>
                    <a:schemeClr val="accent6">
                      <a:lumMod val="75000"/>
                    </a:schemeClr>
                  </a:solidFill>
                  <a:latin typeface="Arial Narrow" panose="020B0606020202030204" pitchFamily="34" charset="0"/>
                </a:rPr>
                <a:t>Major Contents</a:t>
              </a:r>
            </a:p>
          </p:txBody>
        </p:sp>
      </p:grpSp>
      <p:grpSp>
        <p:nvGrpSpPr>
          <p:cNvPr id="5" name="Group 27"/>
          <p:cNvGrpSpPr>
            <a:grpSpLocks/>
          </p:cNvGrpSpPr>
          <p:nvPr/>
        </p:nvGrpSpPr>
        <p:grpSpPr bwMode="auto">
          <a:xfrm>
            <a:off x="4114800" y="2921000"/>
            <a:ext cx="4724400" cy="3386853"/>
            <a:chOff x="4114799" y="2921674"/>
            <a:chExt cx="4724401" cy="3386777"/>
          </a:xfrm>
        </p:grpSpPr>
        <p:sp>
          <p:nvSpPr>
            <p:cNvPr id="4105" name="Rectangle 13"/>
            <p:cNvSpPr>
              <a:spLocks noChangeArrowheads="1"/>
            </p:cNvSpPr>
            <p:nvPr/>
          </p:nvSpPr>
          <p:spPr bwMode="auto">
            <a:xfrm>
              <a:off x="4114799" y="2921674"/>
              <a:ext cx="4014107" cy="615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dirty="0" err="1">
                  <a:latin typeface="Arial Narrow" panose="020B0606020202030204" pitchFamily="34" charset="0"/>
                </a:rPr>
                <a:t>Latar</a:t>
              </a:r>
              <a:r>
                <a:rPr lang="en-US" altLang="id-ID" sz="1800" b="1" dirty="0">
                  <a:latin typeface="Arial Narrow" panose="020B0606020202030204" pitchFamily="34" charset="0"/>
                </a:rPr>
                <a:t> </a:t>
              </a:r>
              <a:r>
                <a:rPr lang="en-US" altLang="id-ID" sz="1800" b="1" dirty="0" err="1">
                  <a:latin typeface="Arial Narrow" panose="020B0606020202030204" pitchFamily="34" charset="0"/>
                </a:rPr>
                <a:t>belakang</a:t>
              </a:r>
              <a:r>
                <a:rPr lang="en-US" altLang="id-ID" sz="1800" b="1" dirty="0">
                  <a:latin typeface="Arial Narrow" panose="020B0606020202030204" pitchFamily="34" charset="0"/>
                </a:rPr>
                <a:t> </a:t>
              </a:r>
              <a:r>
                <a:rPr lang="en-US" altLang="id-ID" sz="1800" b="1" dirty="0" err="1">
                  <a:latin typeface="Arial Narrow" panose="020B0606020202030204" pitchFamily="34" charset="0"/>
                </a:rPr>
                <a:t>masalah</a:t>
              </a:r>
              <a:endParaRPr lang="en-US" altLang="id-ID" sz="1800" b="1" dirty="0">
                <a:latin typeface="Arial Narrow" panose="020B0606020202030204" pitchFamily="34" charset="0"/>
              </a:endParaRPr>
            </a:p>
            <a:p>
              <a:pPr eaLnBrk="1" hangingPunct="1">
                <a:spcBef>
                  <a:spcPct val="0"/>
                </a:spcBef>
                <a:buFontTx/>
                <a:buNone/>
              </a:pPr>
              <a:r>
                <a:rPr lang="en-US" altLang="id-ID" sz="1600" dirty="0">
                  <a:latin typeface="Arial Narrow" panose="020B0606020202030204" pitchFamily="34" charset="0"/>
                </a:rPr>
                <a:t>     Background, Overview</a:t>
              </a:r>
            </a:p>
          </p:txBody>
        </p:sp>
        <p:sp>
          <p:nvSpPr>
            <p:cNvPr id="4106" name="Rectangle 13"/>
            <p:cNvSpPr>
              <a:spLocks noChangeArrowheads="1"/>
            </p:cNvSpPr>
            <p:nvPr/>
          </p:nvSpPr>
          <p:spPr bwMode="auto">
            <a:xfrm>
              <a:off x="4114799" y="3607459"/>
              <a:ext cx="4724401" cy="615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defRPr/>
              </a:pPr>
              <a:r>
                <a:rPr lang="id-ID" altLang="id-ID" sz="1800" b="1" dirty="0" smtClean="0">
                  <a:latin typeface="Arial Narrow" panose="020B0606020202030204" pitchFamily="34" charset="0"/>
                </a:rPr>
                <a:t>R</a:t>
              </a:r>
              <a:r>
                <a:rPr lang="en-US" altLang="id-ID" sz="1800" b="1" dirty="0" err="1" smtClean="0">
                  <a:latin typeface="Arial Narrow" panose="020B0606020202030204" pitchFamily="34" charset="0"/>
                </a:rPr>
                <a:t>umusan</a:t>
              </a:r>
              <a:r>
                <a:rPr lang="en-US" altLang="id-ID" sz="1800" b="1" dirty="0" smtClean="0">
                  <a:latin typeface="Arial Narrow" panose="020B0606020202030204" pitchFamily="34" charset="0"/>
                </a:rPr>
                <a:t> </a:t>
              </a:r>
              <a:r>
                <a:rPr lang="en-US" altLang="id-ID" sz="1800" b="1" dirty="0" err="1" smtClean="0">
                  <a:latin typeface="Arial Narrow" panose="020B0606020202030204" pitchFamily="34" charset="0"/>
                </a:rPr>
                <a:t>masalah</a:t>
              </a:r>
              <a:endParaRPr lang="en-US" altLang="id-ID" sz="1800" b="1" dirty="0" smtClean="0">
                <a:latin typeface="Arial Narrow" panose="020B0606020202030204" pitchFamily="34" charset="0"/>
              </a:endParaRPr>
            </a:p>
            <a:p>
              <a:pPr eaLnBrk="1" hangingPunct="1">
                <a:spcBef>
                  <a:spcPct val="0"/>
                </a:spcBef>
                <a:buFontTx/>
                <a:buNone/>
                <a:defRPr/>
              </a:pPr>
              <a:r>
                <a:rPr lang="en-US" altLang="id-ID" sz="1600" dirty="0" smtClean="0">
                  <a:latin typeface="Arial Narrow" panose="020B0606020202030204" pitchFamily="34" charset="0"/>
                </a:rPr>
                <a:t>     Problem formulation</a:t>
              </a:r>
              <a:r>
                <a:rPr lang="id-ID" altLang="id-ID" sz="1600" dirty="0" smtClean="0">
                  <a:latin typeface="Arial Narrow" panose="020B0606020202030204" pitchFamily="34" charset="0"/>
                </a:rPr>
                <a:t>, </a:t>
              </a:r>
              <a:r>
                <a:rPr lang="en-US" altLang="id-ID" sz="1600" dirty="0" smtClean="0">
                  <a:latin typeface="Arial Narrow" panose="020B0606020202030204" pitchFamily="34" charset="0"/>
                </a:rPr>
                <a:t>statement, identification, </a:t>
              </a:r>
            </a:p>
          </p:txBody>
        </p:sp>
        <p:sp>
          <p:nvSpPr>
            <p:cNvPr id="4107" name="Rectangle 13"/>
            <p:cNvSpPr>
              <a:spLocks noChangeArrowheads="1"/>
            </p:cNvSpPr>
            <p:nvPr/>
          </p:nvSpPr>
          <p:spPr bwMode="auto">
            <a:xfrm>
              <a:off x="4114799" y="4318403"/>
              <a:ext cx="4495801" cy="615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dirty="0" err="1">
                  <a:latin typeface="Arial Narrow" panose="020B0606020202030204" pitchFamily="34" charset="0"/>
                </a:rPr>
                <a:t>Tujuan</a:t>
              </a:r>
              <a:r>
                <a:rPr lang="en-US" altLang="id-ID" sz="1800" b="1" dirty="0">
                  <a:latin typeface="Arial Narrow" panose="020B0606020202030204" pitchFamily="34" charset="0"/>
                </a:rPr>
                <a:t> (</a:t>
              </a:r>
              <a:r>
                <a:rPr lang="en-US" altLang="id-ID" sz="1800" b="1" dirty="0" err="1">
                  <a:latin typeface="Arial Narrow" panose="020B0606020202030204" pitchFamily="34" charset="0"/>
                </a:rPr>
                <a:t>Penelitian</a:t>
              </a:r>
              <a:r>
                <a:rPr lang="en-US" altLang="id-ID" sz="1800" b="1" dirty="0">
                  <a:latin typeface="Arial Narrow" panose="020B0606020202030204" pitchFamily="34" charset="0"/>
                </a:rPr>
                <a:t>)</a:t>
              </a:r>
            </a:p>
            <a:p>
              <a:pPr eaLnBrk="1" hangingPunct="1">
                <a:spcBef>
                  <a:spcPct val="0"/>
                </a:spcBef>
                <a:buFontTx/>
                <a:buNone/>
              </a:pPr>
              <a:r>
                <a:rPr lang="en-US" altLang="id-ID" sz="1600" dirty="0">
                  <a:latin typeface="Arial Narrow" panose="020B0606020202030204" pitchFamily="34" charset="0"/>
                </a:rPr>
                <a:t>	Purpose, Objectives</a:t>
              </a:r>
            </a:p>
          </p:txBody>
        </p:sp>
        <p:sp>
          <p:nvSpPr>
            <p:cNvPr id="4108" name="Rectangle 13"/>
            <p:cNvSpPr>
              <a:spLocks noChangeArrowheads="1"/>
            </p:cNvSpPr>
            <p:nvPr/>
          </p:nvSpPr>
          <p:spPr bwMode="auto">
            <a:xfrm>
              <a:off x="4114799" y="5007245"/>
              <a:ext cx="4495801" cy="615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dirty="0" err="1">
                  <a:latin typeface="Arial Narrow" panose="020B0606020202030204" pitchFamily="34" charset="0"/>
                </a:rPr>
                <a:t>Manfaat</a:t>
              </a:r>
              <a:r>
                <a:rPr lang="en-US" altLang="id-ID" sz="1800" b="1" dirty="0">
                  <a:latin typeface="Arial Narrow" panose="020B0606020202030204" pitchFamily="34" charset="0"/>
                </a:rPr>
                <a:t> / </a:t>
              </a:r>
              <a:r>
                <a:rPr lang="en-US" altLang="id-ID" sz="1800" b="1" dirty="0" err="1">
                  <a:latin typeface="Arial Narrow" panose="020B0606020202030204" pitchFamily="34" charset="0"/>
                </a:rPr>
                <a:t>Kegunaan</a:t>
              </a:r>
              <a:r>
                <a:rPr lang="en-US" altLang="id-ID" sz="1800" b="1" dirty="0">
                  <a:latin typeface="Arial Narrow" panose="020B0606020202030204" pitchFamily="34" charset="0"/>
                </a:rPr>
                <a:t> (</a:t>
              </a:r>
              <a:r>
                <a:rPr lang="en-US" altLang="id-ID" sz="1800" b="1" dirty="0" err="1">
                  <a:latin typeface="Arial Narrow" panose="020B0606020202030204" pitchFamily="34" charset="0"/>
                </a:rPr>
                <a:t>Penelitian</a:t>
              </a:r>
              <a:r>
                <a:rPr lang="en-US" altLang="id-ID" sz="1800" b="1" dirty="0">
                  <a:latin typeface="Arial Narrow" panose="020B0606020202030204" pitchFamily="34" charset="0"/>
                </a:rPr>
                <a:t>)</a:t>
              </a:r>
            </a:p>
            <a:p>
              <a:pPr eaLnBrk="1" hangingPunct="1">
                <a:spcBef>
                  <a:spcPct val="0"/>
                </a:spcBef>
                <a:buFontTx/>
                <a:buNone/>
              </a:pPr>
              <a:r>
                <a:rPr lang="en-US" altLang="id-ID" sz="1600" dirty="0">
                  <a:latin typeface="Arial Narrow" panose="020B0606020202030204" pitchFamily="34" charset="0"/>
                </a:rPr>
                <a:t>	Benefit, Contribution, Outcome</a:t>
              </a:r>
            </a:p>
          </p:txBody>
        </p:sp>
        <p:sp>
          <p:nvSpPr>
            <p:cNvPr id="4109" name="Rectangle 13"/>
            <p:cNvSpPr>
              <a:spLocks noChangeArrowheads="1"/>
            </p:cNvSpPr>
            <p:nvPr/>
          </p:nvSpPr>
          <p:spPr bwMode="auto">
            <a:xfrm>
              <a:off x="4114799" y="5692912"/>
              <a:ext cx="4495801" cy="615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dirty="0" err="1">
                  <a:latin typeface="Arial Narrow" panose="020B0606020202030204" pitchFamily="34" charset="0"/>
                </a:rPr>
                <a:t>Sistematika</a:t>
              </a:r>
              <a:r>
                <a:rPr lang="en-US" altLang="id-ID" sz="1800" b="1" dirty="0">
                  <a:latin typeface="Arial Narrow" panose="020B0606020202030204" pitchFamily="34" charset="0"/>
                </a:rPr>
                <a:t> </a:t>
              </a:r>
              <a:r>
                <a:rPr lang="en-US" altLang="id-ID" sz="1800" b="1" dirty="0" err="1">
                  <a:latin typeface="Arial Narrow" panose="020B0606020202030204" pitchFamily="34" charset="0"/>
                </a:rPr>
                <a:t>Penulisan</a:t>
              </a:r>
              <a:r>
                <a:rPr lang="en-US" altLang="id-ID" sz="1800" b="1" dirty="0">
                  <a:latin typeface="Arial Narrow" panose="020B0606020202030204" pitchFamily="34" charset="0"/>
                </a:rPr>
                <a:t> (</a:t>
              </a:r>
              <a:r>
                <a:rPr lang="en-US" altLang="id-ID" sz="1800" b="1" dirty="0" err="1">
                  <a:latin typeface="Arial Narrow" panose="020B0606020202030204" pitchFamily="34" charset="0"/>
                </a:rPr>
                <a:t>Tesis</a:t>
              </a:r>
              <a:r>
                <a:rPr lang="en-US" altLang="id-ID" sz="1800" b="1" dirty="0">
                  <a:latin typeface="Arial Narrow" panose="020B0606020202030204" pitchFamily="34" charset="0"/>
                </a:rPr>
                <a:t>) </a:t>
              </a:r>
            </a:p>
            <a:p>
              <a:pPr eaLnBrk="1" hangingPunct="1">
                <a:spcBef>
                  <a:spcPct val="0"/>
                </a:spcBef>
                <a:buFontTx/>
                <a:buNone/>
              </a:pPr>
              <a:r>
                <a:rPr lang="en-US" altLang="id-ID" sz="1600" dirty="0">
                  <a:latin typeface="Arial Narrow" panose="020B0606020202030204" pitchFamily="34" charset="0"/>
                </a:rPr>
                <a:t>	Organization of Thesis</a:t>
              </a:r>
            </a:p>
          </p:txBody>
        </p:sp>
      </p:grpSp>
      <p:pic>
        <p:nvPicPr>
          <p:cNvPr id="21"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81069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5124"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71475" y="1052513"/>
            <a:ext cx="8401050"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9867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1"/>
          <p:cNvGrpSpPr>
            <a:grpSpLocks/>
          </p:cNvGrpSpPr>
          <p:nvPr/>
        </p:nvGrpSpPr>
        <p:grpSpPr bwMode="auto">
          <a:xfrm>
            <a:off x="533400" y="357188"/>
            <a:ext cx="8153400" cy="4962043"/>
            <a:chOff x="533400" y="357188"/>
            <a:chExt cx="8153400" cy="4961749"/>
          </a:xfrm>
        </p:grpSpPr>
        <p:grpSp>
          <p:nvGrpSpPr>
            <p:cNvPr id="3" name="Group 6"/>
            <p:cNvGrpSpPr>
              <a:grpSpLocks/>
            </p:cNvGrpSpPr>
            <p:nvPr/>
          </p:nvGrpSpPr>
          <p:grpSpPr bwMode="auto">
            <a:xfrm>
              <a:off x="533400" y="357188"/>
              <a:ext cx="4191000" cy="4961749"/>
              <a:chOff x="2688" y="614"/>
              <a:chExt cx="2640" cy="2954"/>
            </a:xfrm>
          </p:grpSpPr>
          <p:sp>
            <p:nvSpPr>
              <p:cNvPr id="6151" name="Rectangle 7"/>
              <p:cNvSpPr>
                <a:spLocks noChangeArrowheads="1"/>
              </p:cNvSpPr>
              <p:nvPr/>
            </p:nvSpPr>
            <p:spPr bwMode="auto">
              <a:xfrm>
                <a:off x="2688" y="614"/>
                <a:ext cx="2640" cy="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b="1" dirty="0" err="1">
                    <a:latin typeface="Arial Narrow" panose="020B0606020202030204" pitchFamily="34" charset="0"/>
                  </a:rPr>
                  <a:t>Latar</a:t>
                </a:r>
                <a:r>
                  <a:rPr lang="en-US" altLang="id-ID" sz="2400" b="1" dirty="0">
                    <a:latin typeface="Arial Narrow" panose="020B0606020202030204" pitchFamily="34" charset="0"/>
                  </a:rPr>
                  <a:t> </a:t>
                </a:r>
                <a:r>
                  <a:rPr lang="en-US" altLang="id-ID" sz="2400" b="1" dirty="0" err="1">
                    <a:latin typeface="Arial Narrow" panose="020B0606020202030204" pitchFamily="34" charset="0"/>
                  </a:rPr>
                  <a:t>Belakang</a:t>
                </a:r>
                <a:endParaRPr lang="en-US" altLang="id-ID" sz="2400" b="1" dirty="0">
                  <a:latin typeface="Arial Narrow" panose="020B0606020202030204" pitchFamily="34" charset="0"/>
                </a:endParaRPr>
              </a:p>
              <a:p>
                <a:pPr eaLnBrk="1" hangingPunct="1">
                  <a:spcBef>
                    <a:spcPct val="0"/>
                  </a:spcBef>
                  <a:buFontTx/>
                  <a:buNone/>
                </a:pPr>
                <a:r>
                  <a:rPr lang="en-US" altLang="id-ID" sz="2000" dirty="0">
                    <a:solidFill>
                      <a:schemeClr val="accent6">
                        <a:lumMod val="75000"/>
                      </a:schemeClr>
                    </a:solidFill>
                    <a:latin typeface="Arial Narrow" panose="020B0606020202030204" pitchFamily="34" charset="0"/>
                  </a:rPr>
                  <a:t>Background</a:t>
                </a:r>
              </a:p>
            </p:txBody>
          </p:sp>
          <p:sp>
            <p:nvSpPr>
              <p:cNvPr id="6152" name="Rectangle 8"/>
              <p:cNvSpPr>
                <a:spLocks noChangeArrowheads="1"/>
              </p:cNvSpPr>
              <p:nvPr/>
            </p:nvSpPr>
            <p:spPr bwMode="auto">
              <a:xfrm>
                <a:off x="2736" y="1204"/>
                <a:ext cx="2592" cy="2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AutoNum type="alphaLcPeriod"/>
                </a:pPr>
                <a:r>
                  <a:rPr lang="en-US" altLang="id-ID" sz="1800">
                    <a:latin typeface="Arial Narrow" panose="020B0606020202030204" pitchFamily="34" charset="0"/>
                  </a:rPr>
                  <a:t>Sebagai dasar untuk menguraikan / menjelaskan masalah yang akan diteliti</a:t>
                </a:r>
              </a:p>
              <a:p>
                <a:pPr eaLnBrk="1" hangingPunct="1">
                  <a:spcBef>
                    <a:spcPct val="0"/>
                  </a:spcBef>
                  <a:buFontTx/>
                  <a:buAutoNum type="alphaLcPeriod"/>
                </a:pPr>
                <a:r>
                  <a:rPr lang="en-US" altLang="id-ID" sz="1800">
                    <a:latin typeface="Arial Narrow" panose="020B0606020202030204" pitchFamily="34" charset="0"/>
                  </a:rPr>
                  <a:t>Mengekspos studi yang akan dikerja-kan dalam konteks literatur ilmiah secara luas</a:t>
                </a:r>
              </a:p>
              <a:p>
                <a:pPr eaLnBrk="1" hangingPunct="1">
                  <a:spcBef>
                    <a:spcPct val="0"/>
                  </a:spcBef>
                  <a:buFontTx/>
                  <a:buAutoNum type="alphaLcPeriod"/>
                </a:pPr>
                <a:r>
                  <a:rPr lang="en-US" altLang="id-ID" sz="1800">
                    <a:latin typeface="Arial Narrow" panose="020B0606020202030204" pitchFamily="34" charset="0"/>
                  </a:rPr>
                  <a:t>Memberikan “rationale” (penjelasan rasional, logikal) untuk masalah yang sedang diteliti</a:t>
                </a: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r>
                  <a:rPr lang="en-US" altLang="id-ID" sz="1800">
                    <a:latin typeface="Arial Narrow" panose="020B0606020202030204" pitchFamily="34" charset="0"/>
                  </a:rPr>
                  <a:t>Tujuan penulisan latar belakang adalah untuk “menyusun” dasar bagi uraian permasalahan penelitian dan menjelaskan keterkaitannya dengan hasil penelitian / studi yang telah/sedang dilakukan</a:t>
                </a:r>
              </a:p>
            </p:txBody>
          </p:sp>
        </p:grpSp>
        <p:sp>
          <p:nvSpPr>
            <p:cNvPr id="6150" name="Rectangle 8"/>
            <p:cNvSpPr>
              <a:spLocks noChangeArrowheads="1"/>
            </p:cNvSpPr>
            <p:nvPr/>
          </p:nvSpPr>
          <p:spPr bwMode="auto">
            <a:xfrm>
              <a:off x="5029200" y="1347788"/>
              <a:ext cx="3657600" cy="36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a:latin typeface="Arial Narrow" panose="020B0606020202030204" pitchFamily="34" charset="0"/>
                </a:rPr>
                <a:t>Lay broad foundation for the problem </a:t>
              </a: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r>
                <a:rPr lang="en-US" altLang="id-ID" sz="1800">
                  <a:latin typeface="Arial Narrow" panose="020B0606020202030204" pitchFamily="34" charset="0"/>
                </a:rPr>
                <a:t>Expose the study within larger context of the scholarly literatures</a:t>
              </a: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r>
                <a:rPr lang="en-US" altLang="id-ID" sz="1800">
                  <a:latin typeface="Arial Narrow" panose="020B0606020202030204" pitchFamily="34" charset="0"/>
                </a:rPr>
                <a:t>Provide rationale for the identified problem</a:t>
              </a: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r>
                <a:rPr lang="en-US" altLang="id-ID" sz="1800">
                  <a:latin typeface="Arial Narrow" panose="020B0606020202030204" pitchFamily="34" charset="0"/>
                </a:rPr>
                <a:t>The purpose is to establish framework for research, explaining how it relates to other study</a:t>
              </a:r>
            </a:p>
          </p:txBody>
        </p:sp>
      </p:grpSp>
      <p:pic>
        <p:nvPicPr>
          <p:cNvPr id="12"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408504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6" name="Group 21"/>
          <p:cNvGrpSpPr>
            <a:grpSpLocks/>
          </p:cNvGrpSpPr>
          <p:nvPr/>
        </p:nvGrpSpPr>
        <p:grpSpPr bwMode="auto">
          <a:xfrm>
            <a:off x="457200" y="260350"/>
            <a:ext cx="8610600" cy="1732506"/>
            <a:chOff x="457200" y="457303"/>
            <a:chExt cx="8611119" cy="1731939"/>
          </a:xfrm>
        </p:grpSpPr>
        <p:grpSp>
          <p:nvGrpSpPr>
            <p:cNvPr id="7" name="Group 6"/>
            <p:cNvGrpSpPr>
              <a:grpSpLocks/>
            </p:cNvGrpSpPr>
            <p:nvPr/>
          </p:nvGrpSpPr>
          <p:grpSpPr bwMode="auto">
            <a:xfrm>
              <a:off x="457200" y="457303"/>
              <a:ext cx="4267200" cy="1731939"/>
              <a:chOff x="2688" y="605"/>
              <a:chExt cx="2736" cy="1031"/>
            </a:xfrm>
          </p:grpSpPr>
          <p:sp>
            <p:nvSpPr>
              <p:cNvPr id="7181" name="Rectangle 7"/>
              <p:cNvSpPr>
                <a:spLocks noChangeArrowheads="1"/>
              </p:cNvSpPr>
              <p:nvPr/>
            </p:nvSpPr>
            <p:spPr bwMode="auto">
              <a:xfrm>
                <a:off x="2688" y="605"/>
                <a:ext cx="2640" cy="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2400" b="1" dirty="0">
                    <a:latin typeface="Arial Narrow" panose="020B0606020202030204" pitchFamily="34" charset="0"/>
                  </a:rPr>
                  <a:t>Rumusan </a:t>
                </a:r>
                <a:r>
                  <a:rPr lang="en-US" altLang="id-ID" sz="2400" b="1" dirty="0" err="1">
                    <a:latin typeface="Arial Narrow" panose="020B0606020202030204" pitchFamily="34" charset="0"/>
                  </a:rPr>
                  <a:t>Masalah</a:t>
                </a:r>
                <a:endParaRPr lang="en-US" altLang="id-ID" sz="2400" b="1" dirty="0">
                  <a:latin typeface="Arial Narrow" panose="020B0606020202030204" pitchFamily="34" charset="0"/>
                </a:endParaRPr>
              </a:p>
            </p:txBody>
          </p:sp>
          <p:sp>
            <p:nvSpPr>
              <p:cNvPr id="7182" name="Rectangle 8"/>
              <p:cNvSpPr>
                <a:spLocks noChangeArrowheads="1"/>
              </p:cNvSpPr>
              <p:nvPr/>
            </p:nvSpPr>
            <p:spPr bwMode="auto">
              <a:xfrm>
                <a:off x="2736" y="922"/>
                <a:ext cx="2688" cy="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a:latin typeface="Arial Narrow" panose="020B0606020202030204" pitchFamily="34" charset="0"/>
                  </a:rPr>
                  <a:t>Tujuan menguraikan pernyataan masalah adalah untuk mengekspose/ menjelaskan permasalahan yang akan diteliti, menguraikan mengapa penelitian perlu dilakukan</a:t>
                </a:r>
              </a:p>
            </p:txBody>
          </p:sp>
        </p:grpSp>
        <p:grpSp>
          <p:nvGrpSpPr>
            <p:cNvPr id="8" name="Group 9"/>
            <p:cNvGrpSpPr>
              <a:grpSpLocks/>
            </p:cNvGrpSpPr>
            <p:nvPr/>
          </p:nvGrpSpPr>
          <p:grpSpPr bwMode="auto">
            <a:xfrm>
              <a:off x="4953519" y="533400"/>
              <a:ext cx="4114800" cy="1395413"/>
              <a:chOff x="2835" y="614"/>
              <a:chExt cx="2640" cy="879"/>
            </a:xfrm>
          </p:grpSpPr>
          <p:sp>
            <p:nvSpPr>
              <p:cNvPr id="7179" name="Rectangle 10"/>
              <p:cNvSpPr>
                <a:spLocks noChangeArrowheads="1"/>
              </p:cNvSpPr>
              <p:nvPr/>
            </p:nvSpPr>
            <p:spPr bwMode="auto">
              <a:xfrm>
                <a:off x="2835" y="614"/>
                <a:ext cx="26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2400" b="1" dirty="0">
                    <a:latin typeface="Arial Narrow" panose="020B0606020202030204" pitchFamily="34" charset="0"/>
                  </a:rPr>
                  <a:t>Problem Formulation</a:t>
                </a:r>
                <a:endParaRPr lang="en-US" altLang="id-ID" sz="2400" b="1" dirty="0">
                  <a:latin typeface="Arial Narrow" panose="020B0606020202030204" pitchFamily="34" charset="0"/>
                </a:endParaRPr>
              </a:p>
            </p:txBody>
          </p:sp>
          <p:sp>
            <p:nvSpPr>
              <p:cNvPr id="7180" name="Rectangle 11"/>
              <p:cNvSpPr>
                <a:spLocks noChangeArrowheads="1"/>
              </p:cNvSpPr>
              <p:nvPr/>
            </p:nvSpPr>
            <p:spPr bwMode="auto">
              <a:xfrm>
                <a:off x="2864" y="912"/>
                <a:ext cx="2406" cy="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dirty="0">
                    <a:latin typeface="Arial Narrow" panose="020B0606020202030204" pitchFamily="34" charset="0"/>
                  </a:rPr>
                  <a:t>The purpose is to expose the problem being studied, explaining why the research need to be conducted</a:t>
                </a:r>
              </a:p>
            </p:txBody>
          </p:sp>
        </p:grpSp>
      </p:gr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 y="2492375"/>
            <a:ext cx="8475663" cy="373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68313" y="2492375"/>
            <a:ext cx="8474075" cy="373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68313" y="2492375"/>
            <a:ext cx="8474075" cy="373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468313" y="2492375"/>
            <a:ext cx="8474075" cy="373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4"/>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48666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22"/>
          <p:cNvGrpSpPr>
            <a:grpSpLocks/>
          </p:cNvGrpSpPr>
          <p:nvPr/>
        </p:nvGrpSpPr>
        <p:grpSpPr bwMode="auto">
          <a:xfrm>
            <a:off x="391744" y="1289704"/>
            <a:ext cx="8572744" cy="3363432"/>
            <a:chOff x="495058" y="2775497"/>
            <a:chExt cx="8573261" cy="3363383"/>
          </a:xfrm>
        </p:grpSpPr>
        <p:grpSp>
          <p:nvGrpSpPr>
            <p:cNvPr id="3" name="Group 6"/>
            <p:cNvGrpSpPr>
              <a:grpSpLocks/>
            </p:cNvGrpSpPr>
            <p:nvPr/>
          </p:nvGrpSpPr>
          <p:grpSpPr bwMode="auto">
            <a:xfrm>
              <a:off x="4953519" y="2787650"/>
              <a:ext cx="4114800" cy="3084513"/>
              <a:chOff x="2835" y="614"/>
              <a:chExt cx="2640" cy="1943"/>
            </a:xfrm>
          </p:grpSpPr>
          <p:sp>
            <p:nvSpPr>
              <p:cNvPr id="8202" name="Rectangle 7"/>
              <p:cNvSpPr>
                <a:spLocks noChangeArrowheads="1"/>
              </p:cNvSpPr>
              <p:nvPr/>
            </p:nvSpPr>
            <p:spPr bwMode="auto">
              <a:xfrm>
                <a:off x="2835" y="614"/>
                <a:ext cx="26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dirty="0">
                    <a:latin typeface="Arial Narrow" panose="020B0606020202030204" pitchFamily="34" charset="0"/>
                  </a:rPr>
                  <a:t>Purpose of the study</a:t>
                </a:r>
              </a:p>
            </p:txBody>
          </p:sp>
          <p:sp>
            <p:nvSpPr>
              <p:cNvPr id="8203" name="Rectangle 8"/>
              <p:cNvSpPr>
                <a:spLocks noChangeArrowheads="1"/>
              </p:cNvSpPr>
              <p:nvPr/>
            </p:nvSpPr>
            <p:spPr bwMode="auto">
              <a:xfrm>
                <a:off x="2928" y="928"/>
                <a:ext cx="2401" cy="1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dirty="0">
                    <a:latin typeface="Arial Narrow" panose="020B0606020202030204" pitchFamily="34" charset="0"/>
                  </a:rPr>
                  <a:t>The purpose is to provide a specific and accurate synopsis direction of the research</a:t>
                </a:r>
              </a:p>
              <a:p>
                <a:pPr eaLnBrk="1" hangingPunct="1">
                  <a:spcBef>
                    <a:spcPct val="0"/>
                  </a:spcBef>
                  <a:buFontTx/>
                  <a:buNone/>
                </a:pPr>
                <a:endParaRPr lang="en-US" altLang="id-ID" sz="1800" dirty="0">
                  <a:latin typeface="Arial Narrow" panose="020B0606020202030204" pitchFamily="34" charset="0"/>
                </a:endParaRPr>
              </a:p>
              <a:p>
                <a:pPr eaLnBrk="1" hangingPunct="1">
                  <a:spcBef>
                    <a:spcPct val="0"/>
                  </a:spcBef>
                  <a:buFontTx/>
                  <a:buNone/>
                </a:pPr>
                <a:r>
                  <a:rPr lang="en-US" altLang="id-ID" sz="1800" dirty="0">
                    <a:latin typeface="Arial Narrow" panose="020B0606020202030204" pitchFamily="34" charset="0"/>
                  </a:rPr>
                  <a:t>Define in a clear and operational definition</a:t>
                </a:r>
              </a:p>
              <a:p>
                <a:pPr eaLnBrk="1" hangingPunct="1">
                  <a:spcBef>
                    <a:spcPct val="0"/>
                  </a:spcBef>
                  <a:buFontTx/>
                  <a:buNone/>
                </a:pPr>
                <a:endParaRPr lang="id-ID" altLang="id-ID" sz="1800" dirty="0">
                  <a:latin typeface="Arial Narrow" panose="020B0606020202030204" pitchFamily="34" charset="0"/>
                </a:endParaRPr>
              </a:p>
              <a:p>
                <a:pPr eaLnBrk="1" hangingPunct="1">
                  <a:spcBef>
                    <a:spcPct val="0"/>
                  </a:spcBef>
                  <a:buFontTx/>
                  <a:buNone/>
                </a:pPr>
                <a:endParaRPr lang="en-US" altLang="id-ID" sz="1800" dirty="0">
                  <a:latin typeface="Arial Narrow" panose="020B0606020202030204" pitchFamily="34" charset="0"/>
                </a:endParaRPr>
              </a:p>
              <a:p>
                <a:pPr eaLnBrk="1" hangingPunct="1">
                  <a:spcBef>
                    <a:spcPct val="0"/>
                  </a:spcBef>
                  <a:buFontTx/>
                  <a:buNone/>
                </a:pPr>
                <a:r>
                  <a:rPr lang="en-US" altLang="id-ID" sz="1800" dirty="0">
                    <a:latin typeface="Arial Narrow" panose="020B0606020202030204" pitchFamily="34" charset="0"/>
                  </a:rPr>
                  <a:t>    e.g. to identify, to compare, to  </a:t>
                </a:r>
              </a:p>
              <a:p>
                <a:pPr eaLnBrk="1" hangingPunct="1">
                  <a:spcBef>
                    <a:spcPct val="0"/>
                  </a:spcBef>
                  <a:buFontTx/>
                  <a:buNone/>
                </a:pPr>
                <a:r>
                  <a:rPr lang="en-US" altLang="id-ID" sz="1800" dirty="0">
                    <a:latin typeface="Arial Narrow" panose="020B0606020202030204" pitchFamily="34" charset="0"/>
                  </a:rPr>
                  <a:t>    develop, to describe, </a:t>
                </a:r>
                <a:r>
                  <a:rPr lang="en-US" altLang="id-ID" sz="1800" dirty="0" err="1">
                    <a:latin typeface="Arial Narrow" panose="020B0606020202030204" pitchFamily="34" charset="0"/>
                  </a:rPr>
                  <a:t>etc</a:t>
                </a:r>
                <a:endParaRPr lang="en-US" altLang="id-ID" sz="1800" dirty="0">
                  <a:latin typeface="Arial Narrow" panose="020B0606020202030204" pitchFamily="34" charset="0"/>
                </a:endParaRPr>
              </a:p>
            </p:txBody>
          </p:sp>
        </p:grpSp>
        <p:grpSp>
          <p:nvGrpSpPr>
            <p:cNvPr id="4" name="Group 20"/>
            <p:cNvGrpSpPr>
              <a:grpSpLocks/>
            </p:cNvGrpSpPr>
            <p:nvPr/>
          </p:nvGrpSpPr>
          <p:grpSpPr bwMode="auto">
            <a:xfrm>
              <a:off x="495058" y="2775497"/>
              <a:ext cx="4264526" cy="3363383"/>
              <a:chOff x="418858" y="2775497"/>
              <a:chExt cx="4264526" cy="3363383"/>
            </a:xfrm>
          </p:grpSpPr>
          <p:sp>
            <p:nvSpPr>
              <p:cNvPr id="8200" name="Rectangle 7"/>
              <p:cNvSpPr>
                <a:spLocks noChangeArrowheads="1"/>
              </p:cNvSpPr>
              <p:nvPr/>
            </p:nvSpPr>
            <p:spPr bwMode="auto">
              <a:xfrm>
                <a:off x="418858" y="2775497"/>
                <a:ext cx="4264526" cy="461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400" dirty="0" err="1">
                    <a:latin typeface="Arial Narrow" panose="020B0606020202030204" pitchFamily="34" charset="0"/>
                  </a:rPr>
                  <a:t>Tujuan</a:t>
                </a:r>
                <a:r>
                  <a:rPr lang="en-US" altLang="id-ID" sz="2400" dirty="0">
                    <a:latin typeface="Arial Narrow" panose="020B0606020202030204" pitchFamily="34" charset="0"/>
                  </a:rPr>
                  <a:t> (</a:t>
                </a:r>
                <a:r>
                  <a:rPr lang="en-US" altLang="id-ID" sz="2400" dirty="0" err="1">
                    <a:latin typeface="Arial Narrow" panose="020B0606020202030204" pitchFamily="34" charset="0"/>
                  </a:rPr>
                  <a:t>Penelitian</a:t>
                </a:r>
                <a:r>
                  <a:rPr lang="en-US" altLang="id-ID" sz="2400" dirty="0">
                    <a:latin typeface="Arial Narrow" panose="020B0606020202030204" pitchFamily="34" charset="0"/>
                  </a:rPr>
                  <a:t>)</a:t>
                </a:r>
              </a:p>
            </p:txBody>
          </p:sp>
          <p:sp>
            <p:nvSpPr>
              <p:cNvPr id="8201" name="Rectangle 8"/>
              <p:cNvSpPr>
                <a:spLocks noChangeArrowheads="1"/>
              </p:cNvSpPr>
              <p:nvPr/>
            </p:nvSpPr>
            <p:spPr bwMode="auto">
              <a:xfrm>
                <a:off x="457199" y="3276600"/>
                <a:ext cx="4114801" cy="2862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1800" dirty="0" err="1">
                    <a:latin typeface="Arial Narrow" panose="020B0606020202030204" pitchFamily="34" charset="0"/>
                  </a:rPr>
                  <a:t>Tujuan</a:t>
                </a:r>
                <a:r>
                  <a:rPr lang="en-US" altLang="id-ID" sz="1800" dirty="0">
                    <a:latin typeface="Arial Narrow" panose="020B0606020202030204" pitchFamily="34" charset="0"/>
                  </a:rPr>
                  <a:t> </a:t>
                </a:r>
                <a:r>
                  <a:rPr lang="en-US" altLang="id-ID" sz="1800" dirty="0" err="1">
                    <a:latin typeface="Arial Narrow" panose="020B0606020202030204" pitchFamily="34" charset="0"/>
                  </a:rPr>
                  <a:t>menyatakan</a:t>
                </a:r>
                <a:r>
                  <a:rPr lang="en-US" altLang="id-ID" sz="1800" dirty="0">
                    <a:latin typeface="Arial Narrow" panose="020B0606020202030204" pitchFamily="34" charset="0"/>
                  </a:rPr>
                  <a:t> </a:t>
                </a:r>
                <a:r>
                  <a:rPr lang="en-US" altLang="id-ID" sz="1800" dirty="0" err="1">
                    <a:latin typeface="Arial Narrow" panose="020B0606020202030204" pitchFamily="34" charset="0"/>
                  </a:rPr>
                  <a:t>tujuan</a:t>
                </a:r>
                <a:r>
                  <a:rPr lang="en-US" altLang="id-ID" sz="1800" dirty="0">
                    <a:latin typeface="Arial Narrow" panose="020B0606020202030204" pitchFamily="34" charset="0"/>
                  </a:rPr>
                  <a:t> </a:t>
                </a:r>
                <a:r>
                  <a:rPr lang="en-US" altLang="id-ID" sz="1800" dirty="0" err="1">
                    <a:latin typeface="Arial Narrow" panose="020B0606020202030204" pitchFamily="34" charset="0"/>
                  </a:rPr>
                  <a:t>penelitian</a:t>
                </a:r>
                <a:r>
                  <a:rPr lang="en-US" altLang="id-ID" sz="1800" dirty="0">
                    <a:latin typeface="Arial Narrow" panose="020B0606020202030204" pitchFamily="34" charset="0"/>
                  </a:rPr>
                  <a:t> </a:t>
                </a:r>
                <a:r>
                  <a:rPr lang="en-US" altLang="id-ID" sz="1800" dirty="0" err="1">
                    <a:latin typeface="Arial Narrow" panose="020B0606020202030204" pitchFamily="34" charset="0"/>
                  </a:rPr>
                  <a:t>adalah</a:t>
                </a:r>
                <a:r>
                  <a:rPr lang="en-US" altLang="id-ID" sz="1800" dirty="0">
                    <a:latin typeface="Arial Narrow" panose="020B0606020202030204" pitchFamily="34" charset="0"/>
                  </a:rPr>
                  <a:t> </a:t>
                </a:r>
                <a:r>
                  <a:rPr lang="en-US" altLang="id-ID" sz="1800" dirty="0" err="1">
                    <a:latin typeface="Arial Narrow" panose="020B0606020202030204" pitchFamily="34" charset="0"/>
                  </a:rPr>
                  <a:t>untuk</a:t>
                </a:r>
                <a:r>
                  <a:rPr lang="en-US" altLang="id-ID" sz="1800" dirty="0">
                    <a:latin typeface="Arial Narrow" panose="020B0606020202030204" pitchFamily="34" charset="0"/>
                  </a:rPr>
                  <a:t> </a:t>
                </a:r>
                <a:r>
                  <a:rPr lang="en-US" altLang="id-ID" sz="1800" dirty="0" err="1">
                    <a:latin typeface="Arial Narrow" panose="020B0606020202030204" pitchFamily="34" charset="0"/>
                  </a:rPr>
                  <a:t>mengurai</a:t>
                </a:r>
                <a:r>
                  <a:rPr lang="en-US" altLang="id-ID" sz="1800" dirty="0">
                    <a:latin typeface="Arial Narrow" panose="020B0606020202030204" pitchFamily="34" charset="0"/>
                  </a:rPr>
                  <a:t> </a:t>
                </a:r>
                <a:r>
                  <a:rPr lang="en-US" altLang="id-ID" sz="1800" dirty="0" err="1">
                    <a:latin typeface="Arial Narrow" panose="020B0606020202030204" pitchFamily="34" charset="0"/>
                  </a:rPr>
                  <a:t>arah</a:t>
                </a:r>
                <a:r>
                  <a:rPr lang="en-US" altLang="id-ID" sz="1800" dirty="0">
                    <a:latin typeface="Arial Narrow" panose="020B0606020202030204" pitchFamily="34" charset="0"/>
                  </a:rPr>
                  <a:t> </a:t>
                </a:r>
                <a:r>
                  <a:rPr lang="en-US" altLang="id-ID" sz="1800" dirty="0" err="1">
                    <a:latin typeface="Arial Narrow" panose="020B0606020202030204" pitchFamily="34" charset="0"/>
                  </a:rPr>
                  <a:t>dan</a:t>
                </a:r>
                <a:r>
                  <a:rPr lang="en-US" altLang="id-ID" sz="1800" dirty="0">
                    <a:latin typeface="Arial Narrow" panose="020B0606020202030204" pitchFamily="34" charset="0"/>
                  </a:rPr>
                  <a:t>/</a:t>
                </a:r>
                <a:r>
                  <a:rPr lang="en-US" altLang="id-ID" sz="1800" dirty="0" err="1">
                    <a:latin typeface="Arial Narrow" panose="020B0606020202030204" pitchFamily="34" charset="0"/>
                  </a:rPr>
                  <a:t>atau</a:t>
                </a:r>
                <a:r>
                  <a:rPr lang="en-US" altLang="id-ID" sz="1800" dirty="0">
                    <a:latin typeface="Arial Narrow" panose="020B0606020202030204" pitchFamily="34" charset="0"/>
                  </a:rPr>
                  <a:t> </a:t>
                </a:r>
                <a:r>
                  <a:rPr lang="en-US" altLang="id-ID" sz="1800" dirty="0" err="1">
                    <a:latin typeface="Arial Narrow" panose="020B0606020202030204" pitchFamily="34" charset="0"/>
                  </a:rPr>
                  <a:t>fokus</a:t>
                </a:r>
                <a:r>
                  <a:rPr lang="en-US" altLang="id-ID" sz="1800" dirty="0">
                    <a:latin typeface="Arial Narrow" panose="020B0606020202030204" pitchFamily="34" charset="0"/>
                  </a:rPr>
                  <a:t> </a:t>
                </a:r>
                <a:r>
                  <a:rPr lang="en-US" altLang="id-ID" sz="1800" dirty="0" err="1">
                    <a:latin typeface="Arial Narrow" panose="020B0606020202030204" pitchFamily="34" charset="0"/>
                  </a:rPr>
                  <a:t>penelitian</a:t>
                </a:r>
                <a:r>
                  <a:rPr lang="en-US" altLang="id-ID" sz="1800" dirty="0">
                    <a:latin typeface="Arial Narrow" panose="020B0606020202030204" pitchFamily="34" charset="0"/>
                  </a:rPr>
                  <a:t> </a:t>
                </a:r>
                <a:r>
                  <a:rPr lang="en-US" altLang="id-ID" sz="1800" dirty="0" err="1">
                    <a:latin typeface="Arial Narrow" panose="020B0606020202030204" pitchFamily="34" charset="0"/>
                  </a:rPr>
                  <a:t>secara</a:t>
                </a:r>
                <a:r>
                  <a:rPr lang="en-US" altLang="id-ID" sz="1800" dirty="0">
                    <a:latin typeface="Arial Narrow" panose="020B0606020202030204" pitchFamily="34" charset="0"/>
                  </a:rPr>
                  <a:t> </a:t>
                </a:r>
                <a:r>
                  <a:rPr lang="en-US" altLang="id-ID" sz="1800" dirty="0" err="1">
                    <a:latin typeface="Arial Narrow" panose="020B0606020202030204" pitchFamily="34" charset="0"/>
                  </a:rPr>
                  <a:t>spesifik</a:t>
                </a:r>
                <a:r>
                  <a:rPr lang="en-US" altLang="id-ID" sz="1800" dirty="0">
                    <a:latin typeface="Arial Narrow" panose="020B0606020202030204" pitchFamily="34" charset="0"/>
                  </a:rPr>
                  <a:t> </a:t>
                </a:r>
                <a:r>
                  <a:rPr lang="en-US" altLang="id-ID" sz="1800" dirty="0" err="1">
                    <a:latin typeface="Arial Narrow" panose="020B0606020202030204" pitchFamily="34" charset="0"/>
                  </a:rPr>
                  <a:t>dan</a:t>
                </a:r>
                <a:r>
                  <a:rPr lang="en-US" altLang="id-ID" sz="1800" dirty="0">
                    <a:latin typeface="Arial Narrow" panose="020B0606020202030204" pitchFamily="34" charset="0"/>
                  </a:rPr>
                  <a:t> </a:t>
                </a:r>
                <a:r>
                  <a:rPr lang="en-US" altLang="id-ID" sz="1800" dirty="0" err="1">
                    <a:latin typeface="Arial Narrow" panose="020B0606020202030204" pitchFamily="34" charset="0"/>
                  </a:rPr>
                  <a:t>akurat</a:t>
                </a:r>
                <a:endParaRPr lang="en-US" altLang="id-ID" sz="1800" dirty="0">
                  <a:latin typeface="Arial Narrow" panose="020B0606020202030204" pitchFamily="34" charset="0"/>
                </a:endParaRPr>
              </a:p>
              <a:p>
                <a:pPr algn="just" eaLnBrk="1" hangingPunct="1">
                  <a:spcBef>
                    <a:spcPct val="0"/>
                  </a:spcBef>
                  <a:buFontTx/>
                  <a:buNone/>
                </a:pPr>
                <a:endParaRPr lang="en-US" altLang="id-ID" sz="1800" dirty="0">
                  <a:latin typeface="Arial Narrow" panose="020B0606020202030204" pitchFamily="34" charset="0"/>
                </a:endParaRPr>
              </a:p>
              <a:p>
                <a:pPr algn="just" eaLnBrk="1" hangingPunct="1">
                  <a:spcBef>
                    <a:spcPct val="0"/>
                  </a:spcBef>
                  <a:buFontTx/>
                  <a:buNone/>
                </a:pPr>
                <a:r>
                  <a:rPr lang="en-US" altLang="id-ID" sz="1800" dirty="0" err="1">
                    <a:latin typeface="Arial Narrow" panose="020B0606020202030204" pitchFamily="34" charset="0"/>
                  </a:rPr>
                  <a:t>Pernyataan</a:t>
                </a:r>
                <a:r>
                  <a:rPr lang="en-US" altLang="id-ID" sz="1800" dirty="0">
                    <a:latin typeface="Arial Narrow" panose="020B0606020202030204" pitchFamily="34" charset="0"/>
                  </a:rPr>
                  <a:t> </a:t>
                </a:r>
                <a:r>
                  <a:rPr lang="en-US" altLang="id-ID" sz="1800" dirty="0" err="1">
                    <a:latin typeface="Arial Narrow" panose="020B0606020202030204" pitchFamily="34" charset="0"/>
                  </a:rPr>
                  <a:t>tujuan</a:t>
                </a:r>
                <a:r>
                  <a:rPr lang="en-US" altLang="id-ID" sz="1800" dirty="0">
                    <a:latin typeface="Arial Narrow" panose="020B0606020202030204" pitchFamily="34" charset="0"/>
                  </a:rPr>
                  <a:t> </a:t>
                </a:r>
                <a:r>
                  <a:rPr lang="en-US" altLang="id-ID" sz="1800" dirty="0" err="1">
                    <a:latin typeface="Arial Narrow" panose="020B0606020202030204" pitchFamily="34" charset="0"/>
                  </a:rPr>
                  <a:t>dinyatakan</a:t>
                </a:r>
                <a:r>
                  <a:rPr lang="en-US" altLang="id-ID" sz="1800" dirty="0">
                    <a:latin typeface="Arial Narrow" panose="020B0606020202030204" pitchFamily="34" charset="0"/>
                  </a:rPr>
                  <a:t> </a:t>
                </a:r>
                <a:r>
                  <a:rPr lang="en-US" altLang="id-ID" sz="1800" dirty="0" err="1">
                    <a:latin typeface="Arial Narrow" panose="020B0606020202030204" pitchFamily="34" charset="0"/>
                  </a:rPr>
                  <a:t>dalam</a:t>
                </a:r>
                <a:r>
                  <a:rPr lang="en-US" altLang="id-ID" sz="1800" dirty="0">
                    <a:latin typeface="Arial Narrow" panose="020B0606020202030204" pitchFamily="34" charset="0"/>
                  </a:rPr>
                  <a:t> </a:t>
                </a:r>
                <a:r>
                  <a:rPr lang="en-US" altLang="id-ID" sz="1800" dirty="0" err="1">
                    <a:latin typeface="Arial Narrow" panose="020B0606020202030204" pitchFamily="34" charset="0"/>
                  </a:rPr>
                  <a:t>bentuk</a:t>
                </a:r>
                <a:r>
                  <a:rPr lang="en-US" altLang="id-ID" sz="1800" dirty="0">
                    <a:latin typeface="Arial Narrow" panose="020B0606020202030204" pitchFamily="34" charset="0"/>
                  </a:rPr>
                  <a:t> </a:t>
                </a:r>
                <a:r>
                  <a:rPr lang="en-US" altLang="id-ID" sz="1800" dirty="0" err="1">
                    <a:latin typeface="Arial Narrow" panose="020B0606020202030204" pitchFamily="34" charset="0"/>
                  </a:rPr>
                  <a:t>uraian</a:t>
                </a:r>
                <a:r>
                  <a:rPr lang="en-US" altLang="id-ID" sz="1800" dirty="0">
                    <a:latin typeface="Arial Narrow" panose="020B0606020202030204" pitchFamily="34" charset="0"/>
                  </a:rPr>
                  <a:t> yang </a:t>
                </a:r>
                <a:r>
                  <a:rPr lang="en-US" altLang="id-ID" sz="1800" dirty="0" err="1">
                    <a:latin typeface="Arial Narrow" panose="020B0606020202030204" pitchFamily="34" charset="0"/>
                  </a:rPr>
                  <a:t>mudah</a:t>
                </a:r>
                <a:r>
                  <a:rPr lang="en-US" altLang="id-ID" sz="1800" dirty="0">
                    <a:latin typeface="Arial Narrow" panose="020B0606020202030204" pitchFamily="34" charset="0"/>
                  </a:rPr>
                  <a:t> </a:t>
                </a:r>
                <a:r>
                  <a:rPr lang="en-US" altLang="id-ID" sz="1800" dirty="0" err="1">
                    <a:latin typeface="Arial Narrow" panose="020B0606020202030204" pitchFamily="34" charset="0"/>
                  </a:rPr>
                  <a:t>dipahami</a:t>
                </a:r>
                <a:r>
                  <a:rPr lang="en-US" altLang="id-ID" sz="1800" dirty="0">
                    <a:latin typeface="Arial Narrow" panose="020B0606020202030204" pitchFamily="34" charset="0"/>
                  </a:rPr>
                  <a:t> </a:t>
                </a:r>
                <a:r>
                  <a:rPr lang="en-US" altLang="id-ID" sz="1800" dirty="0" err="1">
                    <a:latin typeface="Arial Narrow" panose="020B0606020202030204" pitchFamily="34" charset="0"/>
                  </a:rPr>
                  <a:t>serta</a:t>
                </a:r>
                <a:r>
                  <a:rPr lang="en-US" altLang="id-ID" sz="1800" dirty="0">
                    <a:latin typeface="Arial Narrow" panose="020B0606020202030204" pitchFamily="34" charset="0"/>
                  </a:rPr>
                  <a:t> </a:t>
                </a:r>
                <a:r>
                  <a:rPr lang="en-US" altLang="id-ID" sz="1800" dirty="0" err="1">
                    <a:latin typeface="Arial Narrow" panose="020B0606020202030204" pitchFamily="34" charset="0"/>
                  </a:rPr>
                  <a:t>dinyatakan</a:t>
                </a:r>
                <a:r>
                  <a:rPr lang="en-US" altLang="id-ID" sz="1800" dirty="0">
                    <a:latin typeface="Arial Narrow" panose="020B0606020202030204" pitchFamily="34" charset="0"/>
                  </a:rPr>
                  <a:t> </a:t>
                </a:r>
                <a:r>
                  <a:rPr lang="en-US" altLang="id-ID" sz="1800" dirty="0" err="1">
                    <a:latin typeface="Arial Narrow" panose="020B0606020202030204" pitchFamily="34" charset="0"/>
                  </a:rPr>
                  <a:t>dalam</a:t>
                </a:r>
                <a:r>
                  <a:rPr lang="en-US" altLang="id-ID" sz="1800" dirty="0">
                    <a:latin typeface="Arial Narrow" panose="020B0606020202030204" pitchFamily="34" charset="0"/>
                  </a:rPr>
                  <a:t> </a:t>
                </a:r>
                <a:r>
                  <a:rPr lang="en-US" altLang="id-ID" sz="1800" dirty="0" err="1">
                    <a:latin typeface="Arial Narrow" panose="020B0606020202030204" pitchFamily="34" charset="0"/>
                  </a:rPr>
                  <a:t>kalimat</a:t>
                </a:r>
                <a:r>
                  <a:rPr lang="en-US" altLang="id-ID" sz="1800" dirty="0">
                    <a:latin typeface="Arial Narrow" panose="020B0606020202030204" pitchFamily="34" charset="0"/>
                  </a:rPr>
                  <a:t> </a:t>
                </a:r>
                <a:r>
                  <a:rPr lang="en-US" altLang="id-ID" sz="1800" b="1" dirty="0" err="1">
                    <a:latin typeface="Arial Narrow" panose="020B0606020202030204" pitchFamily="34" charset="0"/>
                  </a:rPr>
                  <a:t>operasional</a:t>
                </a:r>
                <a:endParaRPr lang="id-ID" altLang="id-ID" sz="1800" b="1" dirty="0">
                  <a:latin typeface="Arial Narrow" panose="020B0606020202030204" pitchFamily="34" charset="0"/>
                </a:endParaRPr>
              </a:p>
              <a:p>
                <a:pPr algn="just" eaLnBrk="1" hangingPunct="1">
                  <a:spcBef>
                    <a:spcPct val="0"/>
                  </a:spcBef>
                  <a:buFontTx/>
                  <a:buNone/>
                </a:pPr>
                <a:endParaRPr lang="id-ID" altLang="id-ID" sz="1800" dirty="0">
                  <a:latin typeface="Arial Narrow" panose="020B0606020202030204" pitchFamily="34" charset="0"/>
                </a:endParaRPr>
              </a:p>
              <a:p>
                <a:pPr algn="just" eaLnBrk="1" hangingPunct="1">
                  <a:spcBef>
                    <a:spcPct val="0"/>
                  </a:spcBef>
                  <a:buFontTx/>
                  <a:buNone/>
                </a:pPr>
                <a:r>
                  <a:rPr lang="en-US" altLang="id-ID" sz="1800" dirty="0" err="1">
                    <a:latin typeface="Arial Narrow" panose="020B0606020202030204" pitchFamily="34" charset="0"/>
                  </a:rPr>
                  <a:t>mengidentifikasi</a:t>
                </a:r>
                <a:r>
                  <a:rPr lang="en-US" altLang="id-ID" sz="1800" dirty="0">
                    <a:latin typeface="Arial Narrow" panose="020B0606020202030204" pitchFamily="34" charset="0"/>
                  </a:rPr>
                  <a:t>, </a:t>
                </a:r>
                <a:r>
                  <a:rPr lang="en-US" altLang="id-ID" sz="1800" dirty="0" err="1">
                    <a:latin typeface="Arial Narrow" panose="020B0606020202030204" pitchFamily="34" charset="0"/>
                  </a:rPr>
                  <a:t>membandingkan</a:t>
                </a:r>
                <a:r>
                  <a:rPr lang="en-US" altLang="id-ID" sz="1800" dirty="0">
                    <a:latin typeface="Arial Narrow" panose="020B0606020202030204" pitchFamily="34" charset="0"/>
                  </a:rPr>
                  <a:t>, </a:t>
                </a:r>
              </a:p>
              <a:p>
                <a:pPr algn="just" eaLnBrk="1" hangingPunct="1">
                  <a:spcBef>
                    <a:spcPct val="0"/>
                  </a:spcBef>
                  <a:buFontTx/>
                  <a:buNone/>
                </a:pPr>
                <a:r>
                  <a:rPr lang="en-US" altLang="id-ID" sz="1800" dirty="0" err="1">
                    <a:latin typeface="Arial Narrow" panose="020B0606020202030204" pitchFamily="34" charset="0"/>
                  </a:rPr>
                  <a:t>mengembangkan</a:t>
                </a:r>
                <a:r>
                  <a:rPr lang="en-US" altLang="id-ID" sz="1800" dirty="0">
                    <a:latin typeface="Arial Narrow" panose="020B0606020202030204" pitchFamily="34" charset="0"/>
                  </a:rPr>
                  <a:t>, </a:t>
                </a:r>
                <a:r>
                  <a:rPr lang="en-US" altLang="id-ID" sz="1800" dirty="0" err="1">
                    <a:latin typeface="Arial Narrow" panose="020B0606020202030204" pitchFamily="34" charset="0"/>
                  </a:rPr>
                  <a:t>menjelaskan</a:t>
                </a:r>
                <a:r>
                  <a:rPr lang="en-US" altLang="id-ID" sz="1800" dirty="0">
                    <a:latin typeface="Arial Narrow" panose="020B0606020202030204" pitchFamily="34" charset="0"/>
                  </a:rPr>
                  <a:t>, </a:t>
                </a:r>
                <a:r>
                  <a:rPr lang="en-US" altLang="id-ID" sz="1800" dirty="0" err="1">
                    <a:latin typeface="Arial Narrow" panose="020B0606020202030204" pitchFamily="34" charset="0"/>
                  </a:rPr>
                  <a:t>dst</a:t>
                </a:r>
                <a:r>
                  <a:rPr lang="en-US" altLang="id-ID" sz="1800" dirty="0">
                    <a:latin typeface="Arial Narrow" panose="020B0606020202030204" pitchFamily="34" charset="0"/>
                  </a:rPr>
                  <a:t>  </a:t>
                </a:r>
              </a:p>
            </p:txBody>
          </p:sp>
        </p:grpSp>
      </p:grpSp>
      <p:pic>
        <p:nvPicPr>
          <p:cNvPr id="8197" name="Picture 1"/>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0688" y="4737100"/>
            <a:ext cx="5540375" cy="128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9343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6"/>
          <p:cNvGrpSpPr>
            <a:grpSpLocks/>
          </p:cNvGrpSpPr>
          <p:nvPr/>
        </p:nvGrpSpPr>
        <p:grpSpPr bwMode="auto">
          <a:xfrm>
            <a:off x="467544" y="843778"/>
            <a:ext cx="4191000" cy="4407224"/>
            <a:chOff x="2688" y="614"/>
            <a:chExt cx="2640" cy="2624"/>
          </a:xfrm>
        </p:grpSpPr>
        <p:sp>
          <p:nvSpPr>
            <p:cNvPr id="9224" name="Rectangle 7"/>
            <p:cNvSpPr>
              <a:spLocks noChangeArrowheads="1"/>
            </p:cNvSpPr>
            <p:nvPr/>
          </p:nvSpPr>
          <p:spPr bwMode="auto">
            <a:xfrm>
              <a:off x="2688" y="614"/>
              <a:ext cx="2640" cy="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dirty="0" err="1">
                  <a:latin typeface="Arial Narrow" panose="020B0606020202030204" pitchFamily="34" charset="0"/>
                </a:rPr>
                <a:t>Manfaat</a:t>
              </a:r>
              <a:r>
                <a:rPr lang="en-US" altLang="id-ID" sz="2400" dirty="0">
                  <a:latin typeface="Arial Narrow" panose="020B0606020202030204" pitchFamily="34" charset="0"/>
                </a:rPr>
                <a:t> / </a:t>
              </a:r>
              <a:r>
                <a:rPr lang="en-US" altLang="id-ID" sz="2400" dirty="0" err="1">
                  <a:latin typeface="Arial Narrow" panose="020B0606020202030204" pitchFamily="34" charset="0"/>
                </a:rPr>
                <a:t>Kegunaan</a:t>
              </a:r>
              <a:r>
                <a:rPr lang="en-US" altLang="id-ID" sz="2400" dirty="0">
                  <a:latin typeface="Arial Narrow" panose="020B0606020202030204" pitchFamily="34" charset="0"/>
                </a:rPr>
                <a:t> </a:t>
              </a:r>
              <a:r>
                <a:rPr lang="en-US" altLang="id-ID" sz="2400" dirty="0" err="1">
                  <a:latin typeface="Arial Narrow" panose="020B0606020202030204" pitchFamily="34" charset="0"/>
                </a:rPr>
                <a:t>Penelitian</a:t>
              </a:r>
              <a:endParaRPr lang="en-US" altLang="id-ID" sz="2400" dirty="0">
                <a:latin typeface="Arial Narrow" panose="020B0606020202030204" pitchFamily="34" charset="0"/>
              </a:endParaRPr>
            </a:p>
            <a:p>
              <a:pPr eaLnBrk="1" hangingPunct="1">
                <a:spcBef>
                  <a:spcPct val="0"/>
                </a:spcBef>
                <a:buFontTx/>
                <a:buNone/>
              </a:pPr>
              <a:r>
                <a:rPr lang="en-US" altLang="id-ID" sz="1800" dirty="0">
                  <a:solidFill>
                    <a:schemeClr val="accent6">
                      <a:lumMod val="75000"/>
                    </a:schemeClr>
                  </a:solidFill>
                  <a:latin typeface="Arial Narrow" panose="020B0606020202030204" pitchFamily="34" charset="0"/>
                </a:rPr>
                <a:t>Benefit, Objective, Outcome</a:t>
              </a:r>
            </a:p>
          </p:txBody>
        </p:sp>
        <p:sp>
          <p:nvSpPr>
            <p:cNvPr id="9225" name="Rectangle 8"/>
            <p:cNvSpPr>
              <a:spLocks noChangeArrowheads="1"/>
            </p:cNvSpPr>
            <p:nvPr/>
          </p:nvSpPr>
          <p:spPr bwMode="auto">
            <a:xfrm>
              <a:off x="2736" y="1039"/>
              <a:ext cx="2400" cy="2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AutoNum type="alphaLcPeriod"/>
              </a:pPr>
              <a:r>
                <a:rPr lang="en-US" altLang="id-ID" sz="1800" dirty="0" err="1">
                  <a:latin typeface="Arial Narrow" panose="020B0606020202030204" pitchFamily="34" charset="0"/>
                </a:rPr>
                <a:t>Sebagai</a:t>
              </a:r>
              <a:r>
                <a:rPr lang="en-US" altLang="id-ID" sz="1800" dirty="0">
                  <a:latin typeface="Arial Narrow" panose="020B0606020202030204" pitchFamily="34" charset="0"/>
                </a:rPr>
                <a:t> </a:t>
              </a:r>
              <a:r>
                <a:rPr lang="en-US" altLang="id-ID" sz="1800" dirty="0" err="1">
                  <a:latin typeface="Arial Narrow" panose="020B0606020202030204" pitchFamily="34" charset="0"/>
                </a:rPr>
                <a:t>dasar</a:t>
              </a:r>
              <a:r>
                <a:rPr lang="en-US" altLang="id-ID" sz="1800" dirty="0">
                  <a:latin typeface="Arial Narrow" panose="020B0606020202030204" pitchFamily="34" charset="0"/>
                </a:rPr>
                <a:t> </a:t>
              </a:r>
              <a:r>
                <a:rPr lang="en-US" altLang="id-ID" sz="1800" dirty="0" err="1">
                  <a:latin typeface="Arial Narrow" panose="020B0606020202030204" pitchFamily="34" charset="0"/>
                </a:rPr>
                <a:t>untuk</a:t>
              </a:r>
              <a:r>
                <a:rPr lang="en-US" altLang="id-ID" sz="1800" dirty="0">
                  <a:latin typeface="Arial Narrow" panose="020B0606020202030204" pitchFamily="34" charset="0"/>
                </a:rPr>
                <a:t> </a:t>
              </a:r>
              <a:r>
                <a:rPr lang="en-US" altLang="id-ID" sz="1800" dirty="0" err="1">
                  <a:latin typeface="Arial Narrow" panose="020B0606020202030204" pitchFamily="34" charset="0"/>
                </a:rPr>
                <a:t>menyatakan</a:t>
              </a:r>
              <a:r>
                <a:rPr lang="en-US" altLang="id-ID" sz="1800" dirty="0">
                  <a:latin typeface="Arial Narrow" panose="020B0606020202030204" pitchFamily="34" charset="0"/>
                </a:rPr>
                <a:t> </a:t>
              </a:r>
              <a:r>
                <a:rPr lang="en-US" altLang="id-ID" sz="1800" dirty="0" err="1">
                  <a:latin typeface="Arial Narrow" panose="020B0606020202030204" pitchFamily="34" charset="0"/>
                </a:rPr>
                <a:t>manfaat</a:t>
              </a:r>
              <a:r>
                <a:rPr lang="en-US" altLang="id-ID" sz="1800" dirty="0">
                  <a:latin typeface="Arial Narrow" panose="020B0606020202030204" pitchFamily="34" charset="0"/>
                </a:rPr>
                <a:t> / </a:t>
              </a:r>
              <a:r>
                <a:rPr lang="en-US" altLang="id-ID" sz="1800" dirty="0" err="1">
                  <a:latin typeface="Arial Narrow" panose="020B0606020202030204" pitchFamily="34" charset="0"/>
                </a:rPr>
                <a:t>kegunaan</a:t>
              </a:r>
              <a:r>
                <a:rPr lang="en-US" altLang="id-ID" sz="1800" dirty="0">
                  <a:latin typeface="Arial Narrow" panose="020B0606020202030204" pitchFamily="34" charset="0"/>
                </a:rPr>
                <a:t> “</a:t>
              </a:r>
              <a:r>
                <a:rPr lang="en-US" altLang="id-ID" sz="1800" dirty="0" err="1">
                  <a:latin typeface="Arial Narrow" panose="020B0606020202030204" pitchFamily="34" charset="0"/>
                </a:rPr>
                <a:t>potensial</a:t>
              </a:r>
              <a:r>
                <a:rPr lang="en-US" altLang="id-ID" sz="1800" dirty="0">
                  <a:latin typeface="Arial Narrow" panose="020B0606020202030204" pitchFamily="34" charset="0"/>
                </a:rPr>
                <a:t>” yang </a:t>
              </a:r>
              <a:r>
                <a:rPr lang="en-US" altLang="id-ID" sz="1800" dirty="0" err="1">
                  <a:latin typeface="Arial Narrow" panose="020B0606020202030204" pitchFamily="34" charset="0"/>
                </a:rPr>
                <a:t>akan</a:t>
              </a:r>
              <a:r>
                <a:rPr lang="en-US" altLang="id-ID" sz="1800" dirty="0">
                  <a:latin typeface="Arial Narrow" panose="020B0606020202030204" pitchFamily="34" charset="0"/>
                </a:rPr>
                <a:t> </a:t>
              </a:r>
              <a:r>
                <a:rPr lang="en-US" altLang="id-ID" sz="1800" dirty="0" err="1">
                  <a:latin typeface="Arial Narrow" panose="020B0606020202030204" pitchFamily="34" charset="0"/>
                </a:rPr>
                <a:t>didapatkan</a:t>
              </a:r>
              <a:r>
                <a:rPr lang="en-US" altLang="id-ID" sz="1800" dirty="0">
                  <a:latin typeface="Arial Narrow" panose="020B0606020202030204" pitchFamily="34" charset="0"/>
                </a:rPr>
                <a:t> </a:t>
              </a:r>
              <a:r>
                <a:rPr lang="en-US" altLang="id-ID" sz="1800" dirty="0" err="1">
                  <a:latin typeface="Arial Narrow" panose="020B0606020202030204" pitchFamily="34" charset="0"/>
                </a:rPr>
                <a:t>dari</a:t>
              </a:r>
              <a:r>
                <a:rPr lang="en-US" altLang="id-ID" sz="1800" dirty="0">
                  <a:latin typeface="Arial Narrow" panose="020B0606020202030204" pitchFamily="34" charset="0"/>
                </a:rPr>
                <a:t> </a:t>
              </a:r>
              <a:r>
                <a:rPr lang="en-US" altLang="id-ID" sz="1800" dirty="0" err="1">
                  <a:latin typeface="Arial Narrow" panose="020B0606020202030204" pitchFamily="34" charset="0"/>
                </a:rPr>
                <a:t>penelitian</a:t>
              </a:r>
              <a:r>
                <a:rPr lang="en-US" altLang="id-ID" sz="1800" dirty="0">
                  <a:latin typeface="Arial Narrow" panose="020B0606020202030204" pitchFamily="34" charset="0"/>
                </a:rPr>
                <a:t> yang </a:t>
              </a:r>
              <a:r>
                <a:rPr lang="en-US" altLang="id-ID" sz="1800" dirty="0" err="1">
                  <a:latin typeface="Arial Narrow" panose="020B0606020202030204" pitchFamily="34" charset="0"/>
                </a:rPr>
                <a:t>dilakukan</a:t>
              </a:r>
              <a:endParaRPr lang="en-US" altLang="id-ID" sz="1800" dirty="0">
                <a:latin typeface="Arial Narrow" panose="020B0606020202030204" pitchFamily="34" charset="0"/>
              </a:endParaRPr>
            </a:p>
            <a:p>
              <a:pPr algn="just" eaLnBrk="1" hangingPunct="1">
                <a:spcBef>
                  <a:spcPct val="0"/>
                </a:spcBef>
                <a:buFontTx/>
                <a:buAutoNum type="alphaLcPeriod"/>
              </a:pPr>
              <a:r>
                <a:rPr lang="en-US" altLang="id-ID" sz="1800" dirty="0" err="1">
                  <a:latin typeface="Arial Narrow" panose="020B0606020202030204" pitchFamily="34" charset="0"/>
                </a:rPr>
                <a:t>Mengekspos</a:t>
              </a:r>
              <a:r>
                <a:rPr lang="en-US" altLang="id-ID" sz="1800" dirty="0">
                  <a:latin typeface="Arial Narrow" panose="020B0606020202030204" pitchFamily="34" charset="0"/>
                </a:rPr>
                <a:t> </a:t>
              </a:r>
              <a:r>
                <a:rPr lang="en-US" altLang="id-ID" sz="1800" dirty="0" err="1">
                  <a:latin typeface="Arial Narrow" panose="020B0606020202030204" pitchFamily="34" charset="0"/>
                </a:rPr>
                <a:t>pemanfaatan</a:t>
              </a:r>
              <a:r>
                <a:rPr lang="en-US" altLang="id-ID" sz="1800" dirty="0">
                  <a:latin typeface="Arial Narrow" panose="020B0606020202030204" pitchFamily="34" charset="0"/>
                </a:rPr>
                <a:t> </a:t>
              </a:r>
              <a:r>
                <a:rPr lang="en-US" altLang="id-ID" sz="1800" dirty="0" err="1">
                  <a:latin typeface="Arial Narrow" panose="020B0606020202030204" pitchFamily="34" charset="0"/>
                </a:rPr>
                <a:t>hasil</a:t>
              </a:r>
              <a:r>
                <a:rPr lang="en-US" altLang="id-ID" sz="1800" dirty="0">
                  <a:latin typeface="Arial Narrow" panose="020B0606020202030204" pitchFamily="34" charset="0"/>
                </a:rPr>
                <a:t> </a:t>
              </a:r>
              <a:r>
                <a:rPr lang="en-US" altLang="id-ID" sz="1800" dirty="0" err="1">
                  <a:latin typeface="Arial Narrow" panose="020B0606020202030204" pitchFamily="34" charset="0"/>
                </a:rPr>
                <a:t>penelitian</a:t>
              </a:r>
              <a:r>
                <a:rPr lang="en-US" altLang="id-ID" sz="1800" dirty="0">
                  <a:latin typeface="Arial Narrow" panose="020B0606020202030204" pitchFamily="34" charset="0"/>
                </a:rPr>
                <a:t> </a:t>
              </a:r>
              <a:r>
                <a:rPr lang="en-US" altLang="id-ID" sz="1800" dirty="0" err="1">
                  <a:latin typeface="Arial Narrow" panose="020B0606020202030204" pitchFamily="34" charset="0"/>
                </a:rPr>
                <a:t>dalam</a:t>
              </a:r>
              <a:r>
                <a:rPr lang="en-US" altLang="id-ID" sz="1800" dirty="0">
                  <a:latin typeface="Arial Narrow" panose="020B0606020202030204" pitchFamily="34" charset="0"/>
                </a:rPr>
                <a:t> </a:t>
              </a:r>
              <a:r>
                <a:rPr lang="en-US" altLang="id-ID" sz="1800" dirty="0" err="1">
                  <a:latin typeface="Arial Narrow" panose="020B0606020202030204" pitchFamily="34" charset="0"/>
                </a:rPr>
                <a:t>konteks</a:t>
              </a:r>
              <a:r>
                <a:rPr lang="en-US" altLang="id-ID" sz="1800" dirty="0">
                  <a:latin typeface="Arial Narrow" panose="020B0606020202030204" pitchFamily="34" charset="0"/>
                </a:rPr>
                <a:t> </a:t>
              </a:r>
              <a:r>
                <a:rPr lang="en-US" altLang="id-ID" sz="1800" dirty="0" err="1">
                  <a:latin typeface="Arial Narrow" panose="020B0606020202030204" pitchFamily="34" charset="0"/>
                </a:rPr>
                <a:t>ilmiah</a:t>
              </a:r>
              <a:r>
                <a:rPr lang="en-US" altLang="id-ID" sz="1800" dirty="0">
                  <a:latin typeface="Arial Narrow" panose="020B0606020202030204" pitchFamily="34" charset="0"/>
                </a:rPr>
                <a:t> </a:t>
              </a:r>
              <a:r>
                <a:rPr lang="en-US" altLang="id-ID" sz="1800" dirty="0" err="1">
                  <a:latin typeface="Arial Narrow" panose="020B0606020202030204" pitchFamily="34" charset="0"/>
                </a:rPr>
                <a:t>secara</a:t>
              </a:r>
              <a:r>
                <a:rPr lang="en-US" altLang="id-ID" sz="1800" dirty="0">
                  <a:latin typeface="Arial Narrow" panose="020B0606020202030204" pitchFamily="34" charset="0"/>
                </a:rPr>
                <a:t> </a:t>
              </a:r>
              <a:r>
                <a:rPr lang="en-US" altLang="id-ID" sz="1800" dirty="0" err="1">
                  <a:latin typeface="Arial Narrow" panose="020B0606020202030204" pitchFamily="34" charset="0"/>
                </a:rPr>
                <a:t>luas</a:t>
              </a:r>
              <a:endParaRPr lang="en-US" altLang="id-ID" sz="1800" dirty="0">
                <a:latin typeface="Arial Narrow" panose="020B0606020202030204" pitchFamily="34" charset="0"/>
              </a:endParaRPr>
            </a:p>
            <a:p>
              <a:pPr marL="0" indent="0" eaLnBrk="1" hangingPunct="1">
                <a:spcBef>
                  <a:spcPct val="0"/>
                </a:spcBef>
                <a:buNone/>
              </a:pPr>
              <a:endParaRPr lang="en-US" altLang="id-ID" sz="1800" dirty="0">
                <a:latin typeface="Arial Narrow" panose="020B0606020202030204" pitchFamily="34" charset="0"/>
              </a:endParaRPr>
            </a:p>
            <a:p>
              <a:pPr algn="just" eaLnBrk="1" hangingPunct="1">
                <a:spcBef>
                  <a:spcPct val="0"/>
                </a:spcBef>
                <a:buFontTx/>
                <a:buNone/>
              </a:pPr>
              <a:r>
                <a:rPr lang="en-US" altLang="id-ID" sz="1800" dirty="0" err="1">
                  <a:latin typeface="Arial Narrow" panose="020B0606020202030204" pitchFamily="34" charset="0"/>
                </a:rPr>
                <a:t>Penulisan</a:t>
              </a:r>
              <a:r>
                <a:rPr lang="en-US" altLang="id-ID" sz="1800" dirty="0">
                  <a:latin typeface="Arial Narrow" panose="020B0606020202030204" pitchFamily="34" charset="0"/>
                </a:rPr>
                <a:t> </a:t>
              </a:r>
              <a:r>
                <a:rPr lang="en-US" altLang="id-ID" sz="1800" dirty="0" err="1">
                  <a:latin typeface="Arial Narrow" panose="020B0606020202030204" pitchFamily="34" charset="0"/>
                </a:rPr>
                <a:t>manfaat</a:t>
              </a:r>
              <a:r>
                <a:rPr lang="en-US" altLang="id-ID" sz="1800" dirty="0">
                  <a:latin typeface="Arial Narrow" panose="020B0606020202030204" pitchFamily="34" charset="0"/>
                </a:rPr>
                <a:t> / </a:t>
              </a:r>
              <a:r>
                <a:rPr lang="en-US" altLang="id-ID" sz="1800" dirty="0" err="1">
                  <a:latin typeface="Arial Narrow" panose="020B0606020202030204" pitchFamily="34" charset="0"/>
                </a:rPr>
                <a:t>kegunaan</a:t>
              </a:r>
              <a:r>
                <a:rPr lang="en-US" altLang="id-ID" sz="1800" dirty="0">
                  <a:latin typeface="Arial Narrow" panose="020B0606020202030204" pitchFamily="34" charset="0"/>
                </a:rPr>
                <a:t> </a:t>
              </a:r>
              <a:r>
                <a:rPr lang="en-US" altLang="id-ID" sz="1800" dirty="0" err="1">
                  <a:latin typeface="Arial Narrow" panose="020B0606020202030204" pitchFamily="34" charset="0"/>
                </a:rPr>
                <a:t>penelitian</a:t>
              </a:r>
              <a:r>
                <a:rPr lang="en-US" altLang="id-ID" sz="1800" dirty="0">
                  <a:latin typeface="Arial Narrow" panose="020B0606020202030204" pitchFamily="34" charset="0"/>
                </a:rPr>
                <a:t> </a:t>
              </a:r>
              <a:r>
                <a:rPr lang="en-US" altLang="id-ID" sz="1800" dirty="0" err="1">
                  <a:latin typeface="Arial Narrow" panose="020B0606020202030204" pitchFamily="34" charset="0"/>
                </a:rPr>
                <a:t>dapat</a:t>
              </a:r>
              <a:r>
                <a:rPr lang="en-US" altLang="id-ID" sz="1800" dirty="0">
                  <a:latin typeface="Arial Narrow" panose="020B0606020202030204" pitchFamily="34" charset="0"/>
                </a:rPr>
                <a:t> </a:t>
              </a:r>
              <a:r>
                <a:rPr lang="en-US" altLang="id-ID" sz="1800" dirty="0" err="1">
                  <a:latin typeface="Arial Narrow" panose="020B0606020202030204" pitchFamily="34" charset="0"/>
                </a:rPr>
                <a:t>dinyatakan</a:t>
              </a:r>
              <a:r>
                <a:rPr lang="en-US" altLang="id-ID" sz="1800" dirty="0">
                  <a:latin typeface="Arial Narrow" panose="020B0606020202030204" pitchFamily="34" charset="0"/>
                </a:rPr>
                <a:t> </a:t>
              </a:r>
              <a:r>
                <a:rPr lang="en-US" altLang="id-ID" sz="1800" dirty="0" err="1">
                  <a:latin typeface="Arial Narrow" panose="020B0606020202030204" pitchFamily="34" charset="0"/>
                </a:rPr>
                <a:t>dalam</a:t>
              </a:r>
              <a:r>
                <a:rPr lang="en-US" altLang="id-ID" sz="1800" dirty="0">
                  <a:latin typeface="Arial Narrow" panose="020B0606020202030204" pitchFamily="34" charset="0"/>
                </a:rPr>
                <a:t> </a:t>
              </a:r>
              <a:r>
                <a:rPr lang="en-US" altLang="id-ID" sz="1800" dirty="0" err="1">
                  <a:latin typeface="Arial Narrow" panose="020B0606020202030204" pitchFamily="34" charset="0"/>
                </a:rPr>
                <a:t>bentuk</a:t>
              </a:r>
              <a:r>
                <a:rPr lang="en-US" altLang="id-ID" sz="1800" dirty="0">
                  <a:latin typeface="Arial Narrow" panose="020B0606020202030204" pitchFamily="34" charset="0"/>
                </a:rPr>
                <a:t> </a:t>
              </a:r>
              <a:r>
                <a:rPr lang="en-US" altLang="id-ID" sz="1800" dirty="0" err="1">
                  <a:latin typeface="Arial Narrow" panose="020B0606020202030204" pitchFamily="34" charset="0"/>
                </a:rPr>
                <a:t>poin</a:t>
              </a:r>
              <a:r>
                <a:rPr lang="en-US" altLang="id-ID" sz="1800" dirty="0">
                  <a:latin typeface="Arial Narrow" panose="020B0606020202030204" pitchFamily="34" charset="0"/>
                </a:rPr>
                <a:t>, </a:t>
              </a:r>
              <a:r>
                <a:rPr lang="en-US" altLang="id-ID" sz="1800" dirty="0" err="1">
                  <a:latin typeface="Arial Narrow" panose="020B0606020202030204" pitchFamily="34" charset="0"/>
                </a:rPr>
                <a:t>dengan</a:t>
              </a:r>
              <a:r>
                <a:rPr lang="en-US" altLang="id-ID" sz="1800" dirty="0">
                  <a:latin typeface="Arial Narrow" panose="020B0606020202030204" pitchFamily="34" charset="0"/>
                </a:rPr>
                <a:t> </a:t>
              </a:r>
              <a:r>
                <a:rPr lang="en-US" altLang="id-ID" sz="1800" dirty="0" err="1">
                  <a:latin typeface="Arial Narrow" panose="020B0606020202030204" pitchFamily="34" charset="0"/>
                </a:rPr>
                <a:t>menguraikan</a:t>
              </a:r>
              <a:r>
                <a:rPr lang="en-US" altLang="id-ID" sz="1800" dirty="0">
                  <a:latin typeface="Arial Narrow" panose="020B0606020202030204" pitchFamily="34" charset="0"/>
                </a:rPr>
                <a:t> </a:t>
              </a:r>
              <a:r>
                <a:rPr lang="en-US" altLang="id-ID" sz="1800" dirty="0" err="1">
                  <a:latin typeface="Arial Narrow" panose="020B0606020202030204" pitchFamily="34" charset="0"/>
                </a:rPr>
                <a:t>terlebih</a:t>
              </a:r>
              <a:r>
                <a:rPr lang="en-US" altLang="id-ID" sz="1800" dirty="0">
                  <a:latin typeface="Arial Narrow" panose="020B0606020202030204" pitchFamily="34" charset="0"/>
                </a:rPr>
                <a:t> </a:t>
              </a:r>
              <a:r>
                <a:rPr lang="en-US" altLang="id-ID" sz="1800" dirty="0" err="1">
                  <a:latin typeface="Arial Narrow" panose="020B0606020202030204" pitchFamily="34" charset="0"/>
                </a:rPr>
                <a:t>dahulu</a:t>
              </a:r>
              <a:r>
                <a:rPr lang="en-US" altLang="id-ID" sz="1800" dirty="0">
                  <a:latin typeface="Arial Narrow" panose="020B0606020202030204" pitchFamily="34" charset="0"/>
                </a:rPr>
                <a:t> </a:t>
              </a:r>
              <a:r>
                <a:rPr lang="en-US" altLang="id-ID" sz="1800" dirty="0" err="1">
                  <a:latin typeface="Arial Narrow" panose="020B0606020202030204" pitchFamily="34" charset="0"/>
                </a:rPr>
                <a:t>konteks</a:t>
              </a:r>
              <a:r>
                <a:rPr lang="en-US" altLang="id-ID" sz="1800" dirty="0">
                  <a:latin typeface="Arial Narrow" panose="020B0606020202030204" pitchFamily="34" charset="0"/>
                </a:rPr>
                <a:t> </a:t>
              </a:r>
              <a:r>
                <a:rPr lang="en-US" altLang="id-ID" sz="1800" dirty="0" err="1">
                  <a:latin typeface="Arial Narrow" panose="020B0606020202030204" pitchFamily="34" charset="0"/>
                </a:rPr>
                <a:t>relasionalnya</a:t>
              </a:r>
              <a:r>
                <a:rPr lang="en-US" altLang="id-ID" sz="1800" dirty="0">
                  <a:latin typeface="Arial Narrow" panose="020B0606020202030204" pitchFamily="34" charset="0"/>
                </a:rPr>
                <a:t> </a:t>
              </a:r>
              <a:r>
                <a:rPr lang="en-US" altLang="id-ID" sz="1800" dirty="0" err="1">
                  <a:latin typeface="Arial Narrow" panose="020B0606020202030204" pitchFamily="34" charset="0"/>
                </a:rPr>
                <a:t>dengan</a:t>
              </a:r>
              <a:r>
                <a:rPr lang="en-US" altLang="id-ID" sz="1800" dirty="0">
                  <a:latin typeface="Arial Narrow" panose="020B0606020202030204" pitchFamily="34" charset="0"/>
                </a:rPr>
                <a:t> </a:t>
              </a:r>
              <a:r>
                <a:rPr lang="en-US" altLang="id-ID" sz="1800" dirty="0" err="1">
                  <a:latin typeface="Arial Narrow" panose="020B0606020202030204" pitchFamily="34" charset="0"/>
                </a:rPr>
                <a:t>masalah</a:t>
              </a:r>
              <a:r>
                <a:rPr lang="en-US" altLang="id-ID" sz="1800" dirty="0">
                  <a:latin typeface="Arial Narrow" panose="020B0606020202030204" pitchFamily="34" charset="0"/>
                </a:rPr>
                <a:t> yang </a:t>
              </a:r>
              <a:r>
                <a:rPr lang="en-US" altLang="id-ID" sz="1800" dirty="0" err="1">
                  <a:latin typeface="Arial Narrow" panose="020B0606020202030204" pitchFamily="34" charset="0"/>
                </a:rPr>
                <a:t>sedang</a:t>
              </a:r>
              <a:r>
                <a:rPr lang="en-US" altLang="id-ID" sz="1800" dirty="0">
                  <a:latin typeface="Arial Narrow" panose="020B0606020202030204" pitchFamily="34" charset="0"/>
                </a:rPr>
                <a:t>/</a:t>
              </a:r>
              <a:r>
                <a:rPr lang="en-US" altLang="id-ID" sz="1800" dirty="0" err="1">
                  <a:latin typeface="Arial Narrow" panose="020B0606020202030204" pitchFamily="34" charset="0"/>
                </a:rPr>
                <a:t>akan</a:t>
              </a:r>
              <a:r>
                <a:rPr lang="en-US" altLang="id-ID" sz="1800" dirty="0">
                  <a:latin typeface="Arial Narrow" panose="020B0606020202030204" pitchFamily="34" charset="0"/>
                </a:rPr>
                <a:t> </a:t>
              </a:r>
              <a:r>
                <a:rPr lang="en-US" altLang="id-ID" sz="1800" dirty="0" err="1">
                  <a:latin typeface="Arial Narrow" panose="020B0606020202030204" pitchFamily="34" charset="0"/>
                </a:rPr>
                <a:t>diteliti</a:t>
              </a:r>
              <a:r>
                <a:rPr lang="en-US" altLang="id-ID" sz="1800" dirty="0">
                  <a:latin typeface="Arial Narrow" panose="020B0606020202030204" pitchFamily="34" charset="0"/>
                </a:rPr>
                <a:t> </a:t>
              </a:r>
            </a:p>
          </p:txBody>
        </p:sp>
      </p:grpSp>
      <p:grpSp>
        <p:nvGrpSpPr>
          <p:cNvPr id="3" name="Group 6"/>
          <p:cNvGrpSpPr>
            <a:grpSpLocks/>
          </p:cNvGrpSpPr>
          <p:nvPr/>
        </p:nvGrpSpPr>
        <p:grpSpPr bwMode="auto">
          <a:xfrm>
            <a:off x="4658544" y="827903"/>
            <a:ext cx="4191000" cy="4961523"/>
            <a:chOff x="2688" y="614"/>
            <a:chExt cx="2640" cy="2953"/>
          </a:xfrm>
        </p:grpSpPr>
        <p:sp>
          <p:nvSpPr>
            <p:cNvPr id="9222" name="Rectangle 7"/>
            <p:cNvSpPr>
              <a:spLocks noChangeArrowheads="1"/>
            </p:cNvSpPr>
            <p:nvPr/>
          </p:nvSpPr>
          <p:spPr bwMode="auto">
            <a:xfrm>
              <a:off x="2688" y="614"/>
              <a:ext cx="2640" cy="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dirty="0" err="1">
                  <a:latin typeface="Arial Narrow" panose="020B0606020202030204" pitchFamily="34" charset="0"/>
                </a:rPr>
                <a:t>Sistematika</a:t>
              </a:r>
              <a:r>
                <a:rPr lang="en-US" altLang="id-ID" sz="2400" dirty="0">
                  <a:latin typeface="Arial Narrow" panose="020B0606020202030204" pitchFamily="34" charset="0"/>
                </a:rPr>
                <a:t> </a:t>
              </a:r>
              <a:r>
                <a:rPr lang="en-US" altLang="id-ID" sz="2400" dirty="0" err="1">
                  <a:latin typeface="Arial Narrow" panose="020B0606020202030204" pitchFamily="34" charset="0"/>
                </a:rPr>
                <a:t>Penulisan</a:t>
              </a:r>
              <a:r>
                <a:rPr lang="en-US" altLang="id-ID" sz="2400" dirty="0">
                  <a:latin typeface="Arial Narrow" panose="020B0606020202030204" pitchFamily="34" charset="0"/>
                </a:rPr>
                <a:t> (</a:t>
              </a:r>
              <a:r>
                <a:rPr lang="en-US" altLang="id-ID" sz="2400" dirty="0" err="1">
                  <a:latin typeface="Arial Narrow" panose="020B0606020202030204" pitchFamily="34" charset="0"/>
                </a:rPr>
                <a:t>Tesis</a:t>
              </a:r>
              <a:r>
                <a:rPr lang="en-US" altLang="id-ID" sz="2400" dirty="0">
                  <a:latin typeface="Arial Narrow" panose="020B0606020202030204" pitchFamily="34" charset="0"/>
                </a:rPr>
                <a:t>)</a:t>
              </a:r>
            </a:p>
            <a:p>
              <a:pPr eaLnBrk="1" hangingPunct="1">
                <a:spcBef>
                  <a:spcPct val="0"/>
                </a:spcBef>
                <a:buFontTx/>
                <a:buNone/>
              </a:pPr>
              <a:r>
                <a:rPr lang="en-US" altLang="id-ID" sz="1800" dirty="0">
                  <a:solidFill>
                    <a:schemeClr val="accent6">
                      <a:lumMod val="75000"/>
                    </a:schemeClr>
                  </a:solidFill>
                  <a:latin typeface="Arial Narrow" panose="020B0606020202030204" pitchFamily="34" charset="0"/>
                </a:rPr>
                <a:t>Organization of Thesis</a:t>
              </a:r>
            </a:p>
          </p:txBody>
        </p:sp>
        <p:sp>
          <p:nvSpPr>
            <p:cNvPr id="9223" name="Rectangle 8"/>
            <p:cNvSpPr>
              <a:spLocks noChangeArrowheads="1"/>
            </p:cNvSpPr>
            <p:nvPr/>
          </p:nvSpPr>
          <p:spPr bwMode="auto">
            <a:xfrm>
              <a:off x="2736" y="1204"/>
              <a:ext cx="2400" cy="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AutoNum type="alphaLcPeriod"/>
              </a:pPr>
              <a:r>
                <a:rPr lang="en-US" altLang="id-ID" sz="1800">
                  <a:latin typeface="Arial Narrow" panose="020B0606020202030204" pitchFamily="34" charset="0"/>
                </a:rPr>
                <a:t>Menguraikan organisasi konten dalam manuskrip ilmiah hasil penelitian</a:t>
              </a:r>
            </a:p>
            <a:p>
              <a:pPr eaLnBrk="1" hangingPunct="1">
                <a:spcBef>
                  <a:spcPct val="0"/>
                </a:spcBef>
                <a:buFontTx/>
                <a:buAutoNum type="alphaLcPeriod"/>
              </a:pPr>
              <a:r>
                <a:rPr lang="en-US" altLang="id-ID" sz="1800">
                  <a:latin typeface="Arial Narrow" panose="020B0606020202030204" pitchFamily="34" charset="0"/>
                </a:rPr>
                <a:t>Mengekspos relasi konten antar bagian (bab, sub-bab) melalui pernyataan general </a:t>
              </a:r>
            </a:p>
            <a:p>
              <a:pPr eaLnBrk="1" hangingPunct="1">
                <a:spcBef>
                  <a:spcPct val="0"/>
                </a:spcBef>
                <a:buFontTx/>
                <a:buAutoNum type="alphaLcPeriod"/>
              </a:pPr>
              <a:endParaRPr lang="en-US" altLang="id-ID" sz="1800">
                <a:latin typeface="Arial Narrow" panose="020B0606020202030204" pitchFamily="34" charset="0"/>
              </a:endParaRP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endParaRPr lang="en-US" altLang="id-ID" sz="1800">
                <a:latin typeface="Arial Narrow" panose="020B0606020202030204" pitchFamily="34" charset="0"/>
              </a:endParaRPr>
            </a:p>
            <a:p>
              <a:pPr eaLnBrk="1" hangingPunct="1">
                <a:spcBef>
                  <a:spcPct val="0"/>
                </a:spcBef>
                <a:buFontTx/>
                <a:buNone/>
              </a:pPr>
              <a:r>
                <a:rPr lang="en-US" altLang="id-ID" sz="1800">
                  <a:latin typeface="Arial Narrow" panose="020B0606020202030204" pitchFamily="34" charset="0"/>
                </a:rPr>
                <a:t>Penulisan sistematika penulisan (tesis) sebaiknya dinyatakan dalam bentuk uraian deskriptif (paragraf) tentang konten bab/sub-bab dan maksud penulisannya </a:t>
              </a:r>
            </a:p>
          </p:txBody>
        </p:sp>
      </p:grpSp>
      <p:pic>
        <p:nvPicPr>
          <p:cNvPr id="13"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03058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 name="Rectangle 5"/>
          <p:cNvSpPr>
            <a:spLocks noChangeArrowheads="1"/>
          </p:cNvSpPr>
          <p:nvPr/>
        </p:nvSpPr>
        <p:spPr bwMode="auto">
          <a:xfrm>
            <a:off x="5220072" y="2103664"/>
            <a:ext cx="3867005" cy="1477328"/>
          </a:xfrm>
          <a:prstGeom prst="rect">
            <a:avLst/>
          </a:prstGeom>
          <a:noFill/>
          <a:ln w="9525">
            <a:noFill/>
            <a:miter lim="800000"/>
            <a:headEnd/>
            <a:tailEnd/>
          </a:ln>
        </p:spPr>
        <p:txBody>
          <a:bodyPr wrap="square">
            <a:spAutoFit/>
          </a:bodyPr>
          <a:lstStyle/>
          <a:p>
            <a:pPr algn="ctr">
              <a:defRPr/>
            </a:pPr>
            <a:r>
              <a:rPr lang="id-ID" sz="3600" dirty="0" smtClean="0">
                <a:solidFill>
                  <a:schemeClr val="bg1"/>
                </a:solidFill>
                <a:latin typeface="Arial Narrow" panose="020B0606020202030204" pitchFamily="34" charset="0"/>
              </a:rPr>
              <a:t>How to compose</a:t>
            </a:r>
          </a:p>
          <a:p>
            <a:pPr algn="ctr">
              <a:defRPr/>
            </a:pPr>
            <a:r>
              <a:rPr lang="id-ID" sz="5400" dirty="0" smtClean="0">
                <a:solidFill>
                  <a:schemeClr val="bg1"/>
                </a:solidFill>
                <a:latin typeface="Arial Narrow" panose="020B0606020202030204" pitchFamily="34" charset="0"/>
              </a:rPr>
              <a:t>Introduction</a:t>
            </a:r>
            <a:endParaRPr lang="en-US" sz="5400" dirty="0">
              <a:solidFill>
                <a:schemeClr val="bg1"/>
              </a:solidFill>
              <a:latin typeface="Arial Narrow" panose="020B0606020202030204" pitchFamily="34" charset="0"/>
            </a:endParaRPr>
          </a:p>
        </p:txBody>
      </p:sp>
      <p:sp>
        <p:nvSpPr>
          <p:cNvPr id="6" name="Rectangle 1"/>
          <p:cNvSpPr>
            <a:spLocks noChangeArrowheads="1"/>
          </p:cNvSpPr>
          <p:nvPr/>
        </p:nvSpPr>
        <p:spPr bwMode="auto">
          <a:xfrm>
            <a:off x="5626894" y="3694570"/>
            <a:ext cx="297755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200" i="1" dirty="0">
                <a:solidFill>
                  <a:srgbClr val="FFFF00"/>
                </a:solidFill>
                <a:latin typeface="Arial Narrow" panose="020B0606020202030204" pitchFamily="34" charset="0"/>
              </a:rPr>
              <a:t>Sumber:</a:t>
            </a:r>
          </a:p>
          <a:p>
            <a:pPr eaLnBrk="1" hangingPunct="1">
              <a:spcBef>
                <a:spcPct val="0"/>
              </a:spcBef>
              <a:buFontTx/>
              <a:buNone/>
            </a:pPr>
            <a:r>
              <a:rPr lang="en-US" altLang="id-ID" sz="1200" i="1" dirty="0" err="1">
                <a:solidFill>
                  <a:srgbClr val="FFFF00"/>
                </a:solidFill>
                <a:latin typeface="Arial Narrow" panose="020B0606020202030204" pitchFamily="34" charset="0"/>
              </a:rPr>
              <a:t>Daiker</a:t>
            </a:r>
            <a:r>
              <a:rPr lang="en-US" altLang="id-ID" sz="1200" i="1" dirty="0">
                <a:solidFill>
                  <a:srgbClr val="FFFF00"/>
                </a:solidFill>
                <a:latin typeface="Arial Narrow" panose="020B0606020202030204" pitchFamily="34" charset="0"/>
              </a:rPr>
              <a:t>, </a:t>
            </a:r>
            <a:r>
              <a:rPr lang="en-US" altLang="id-ID" sz="1200" i="1" dirty="0" err="1">
                <a:solidFill>
                  <a:srgbClr val="FFFF00"/>
                </a:solidFill>
                <a:latin typeface="Arial Narrow" panose="020B0606020202030204" pitchFamily="34" charset="0"/>
              </a:rPr>
              <a:t>Kerek</a:t>
            </a:r>
            <a:r>
              <a:rPr lang="en-US" altLang="id-ID" sz="1200" i="1" dirty="0">
                <a:solidFill>
                  <a:srgbClr val="FFFF00"/>
                </a:solidFill>
                <a:latin typeface="Arial Narrow" panose="020B0606020202030204" pitchFamily="34" charset="0"/>
              </a:rPr>
              <a:t>, et al. The Writer’s Options. 4th ed. New York: Harder &amp; Row, 1990.</a:t>
            </a:r>
            <a:endParaRPr lang="id-ID" altLang="id-ID" sz="1200" dirty="0">
              <a:solidFill>
                <a:srgbClr val="FFFF00"/>
              </a:solidFill>
              <a:latin typeface="Arial Narrow" panose="020B0606020202030204" pitchFamily="34" charset="0"/>
            </a:endParaRPr>
          </a:p>
        </p:txBody>
      </p:sp>
    </p:spTree>
    <p:extLst>
      <p:ext uri="{BB962C8B-B14F-4D97-AF65-F5344CB8AC3E}">
        <p14:creationId xmlns:p14="http://schemas.microsoft.com/office/powerpoint/2010/main" xmlns="" val="14979788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1268" name="Rectangle 1"/>
          <p:cNvSpPr>
            <a:spLocks noChangeArrowheads="1"/>
          </p:cNvSpPr>
          <p:nvPr/>
        </p:nvSpPr>
        <p:spPr bwMode="auto">
          <a:xfrm>
            <a:off x="900113" y="698500"/>
            <a:ext cx="7488237"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en-US" altLang="id-ID" sz="2000" b="1" dirty="0">
                <a:latin typeface="Arial Narrow" panose="020B0606020202030204" pitchFamily="34" charset="0"/>
              </a:rPr>
              <a:t>Ask questions </a:t>
            </a:r>
            <a:r>
              <a:rPr lang="en-US" altLang="id-ID" sz="2000" dirty="0">
                <a:latin typeface="Arial Narrow" panose="020B0606020202030204" pitchFamily="34" charset="0"/>
              </a:rPr>
              <a:t>which will be answered in your text.</a:t>
            </a:r>
          </a:p>
          <a:p>
            <a:pPr algn="just" eaLnBrk="1" hangingPunct="1">
              <a:spcBef>
                <a:spcPct val="0"/>
              </a:spcBef>
            </a:pPr>
            <a:r>
              <a:rPr lang="en-US" altLang="id-ID" sz="2000" dirty="0">
                <a:latin typeface="Arial Narrow" panose="020B0606020202030204" pitchFamily="34" charset="0"/>
              </a:rPr>
              <a:t>Use an </a:t>
            </a:r>
            <a:r>
              <a:rPr lang="en-US" altLang="id-ID" sz="2000" b="1" dirty="0">
                <a:latin typeface="Arial Narrow" panose="020B0606020202030204" pitchFamily="34" charset="0"/>
              </a:rPr>
              <a:t>unusual fact </a:t>
            </a:r>
            <a:r>
              <a:rPr lang="en-US" altLang="id-ID" sz="2000" dirty="0">
                <a:latin typeface="Arial Narrow" panose="020B0606020202030204" pitchFamily="34" charset="0"/>
              </a:rPr>
              <a:t>or piece of evidence that will make your reader curious.</a:t>
            </a:r>
          </a:p>
          <a:p>
            <a:pPr algn="just" eaLnBrk="1" hangingPunct="1">
              <a:spcBef>
                <a:spcPct val="0"/>
              </a:spcBef>
            </a:pPr>
            <a:r>
              <a:rPr lang="en-US" altLang="id-ID" sz="2000" b="1" dirty="0">
                <a:latin typeface="Arial Narrow" panose="020B0606020202030204" pitchFamily="34" charset="0"/>
              </a:rPr>
              <a:t>Highlight </a:t>
            </a:r>
            <a:r>
              <a:rPr lang="en-US" altLang="id-ID" sz="2000" dirty="0">
                <a:latin typeface="Arial Narrow" panose="020B0606020202030204" pitchFamily="34" charset="0"/>
              </a:rPr>
              <a:t>a startling or unusual piece of information that triggers the reader’s interest and</a:t>
            </a:r>
            <a:r>
              <a:rPr lang="id-ID" altLang="id-ID" sz="2000" dirty="0">
                <a:latin typeface="Arial Narrow" panose="020B0606020202030204" pitchFamily="34" charset="0"/>
              </a:rPr>
              <a:t> </a:t>
            </a:r>
            <a:r>
              <a:rPr lang="en-US" altLang="id-ID" sz="2000" dirty="0">
                <a:latin typeface="Arial Narrow" panose="020B0606020202030204" pitchFamily="34" charset="0"/>
              </a:rPr>
              <a:t>that is related to the purpose of the essay.</a:t>
            </a:r>
          </a:p>
          <a:p>
            <a:pPr algn="just" eaLnBrk="1" hangingPunct="1">
              <a:spcBef>
                <a:spcPct val="0"/>
              </a:spcBef>
            </a:pPr>
            <a:r>
              <a:rPr lang="en-US" altLang="id-ID" sz="2000" dirty="0">
                <a:latin typeface="Arial Narrow" panose="020B0606020202030204" pitchFamily="34" charset="0"/>
              </a:rPr>
              <a:t>Develop </a:t>
            </a:r>
            <a:r>
              <a:rPr lang="en-US" altLang="id-ID" sz="2000" b="1" dirty="0">
                <a:latin typeface="Arial Narrow" panose="020B0606020202030204" pitchFamily="34" charset="0"/>
              </a:rPr>
              <a:t>a description of a person, place, or concept that will be explored.</a:t>
            </a:r>
          </a:p>
          <a:p>
            <a:pPr algn="just" eaLnBrk="1" hangingPunct="1">
              <a:spcBef>
                <a:spcPct val="0"/>
              </a:spcBef>
            </a:pPr>
            <a:r>
              <a:rPr lang="en-US" altLang="id-ID" sz="2000" dirty="0">
                <a:latin typeface="Arial Narrow" panose="020B0606020202030204" pitchFamily="34" charset="0"/>
              </a:rPr>
              <a:t>Present </a:t>
            </a:r>
            <a:r>
              <a:rPr lang="en-US" altLang="id-ID" sz="2000" b="1" dirty="0">
                <a:latin typeface="Arial Narrow" panose="020B0606020202030204" pitchFamily="34" charset="0"/>
              </a:rPr>
              <a:t>background information </a:t>
            </a:r>
            <a:r>
              <a:rPr lang="en-US" altLang="id-ID" sz="2000" dirty="0">
                <a:latin typeface="Arial Narrow" panose="020B0606020202030204" pitchFamily="34" charset="0"/>
              </a:rPr>
              <a:t>that will intrigue the reader and will also serve as a</a:t>
            </a:r>
            <a:r>
              <a:rPr lang="id-ID" altLang="id-ID" sz="2000" dirty="0">
                <a:latin typeface="Arial Narrow" panose="020B0606020202030204" pitchFamily="34" charset="0"/>
              </a:rPr>
              <a:t> </a:t>
            </a:r>
            <a:r>
              <a:rPr lang="en-US" altLang="id-ID" sz="2000" dirty="0">
                <a:latin typeface="Arial Narrow" panose="020B0606020202030204" pitchFamily="34" charset="0"/>
              </a:rPr>
              <a:t>foundation for your thesis and the rest of the essay.</a:t>
            </a:r>
            <a:endParaRPr lang="id-ID" altLang="id-ID" sz="2000" dirty="0">
              <a:latin typeface="Arial Narrow" panose="020B0606020202030204" pitchFamily="34" charset="0"/>
            </a:endParaRPr>
          </a:p>
        </p:txBody>
      </p:sp>
      <p:sp>
        <p:nvSpPr>
          <p:cNvPr id="11269" name="Rectangle 7"/>
          <p:cNvSpPr>
            <a:spLocks noChangeArrowheads="1"/>
          </p:cNvSpPr>
          <p:nvPr/>
        </p:nvSpPr>
        <p:spPr bwMode="auto">
          <a:xfrm>
            <a:off x="1679575" y="5423131"/>
            <a:ext cx="231636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200" i="1" dirty="0">
                <a:latin typeface="Arial Narrow" pitchFamily="34" charset="0"/>
              </a:rPr>
              <a:t>Sumber </a:t>
            </a:r>
          </a:p>
          <a:p>
            <a:pPr eaLnBrk="1" hangingPunct="1">
              <a:spcBef>
                <a:spcPct val="0"/>
              </a:spcBef>
              <a:buFontTx/>
              <a:buNone/>
            </a:pPr>
            <a:r>
              <a:rPr lang="en-US" altLang="id-ID" sz="1200" i="1" dirty="0" err="1">
                <a:latin typeface="Arial Narrow" pitchFamily="34" charset="0"/>
              </a:rPr>
              <a:t>Daiker</a:t>
            </a:r>
            <a:r>
              <a:rPr lang="en-US" altLang="id-ID" sz="1200" i="1" dirty="0">
                <a:latin typeface="Arial Narrow" pitchFamily="34" charset="0"/>
              </a:rPr>
              <a:t>, </a:t>
            </a:r>
            <a:r>
              <a:rPr lang="en-US" altLang="id-ID" sz="1200" i="1" dirty="0" err="1">
                <a:latin typeface="Arial Narrow" pitchFamily="34" charset="0"/>
              </a:rPr>
              <a:t>Kerek</a:t>
            </a:r>
            <a:r>
              <a:rPr lang="en-US" altLang="id-ID" sz="1200" i="1" dirty="0">
                <a:latin typeface="Arial Narrow" pitchFamily="34" charset="0"/>
              </a:rPr>
              <a:t>, et al. The Writer’s Options. 4th ed. New York: Harder &amp; Row, 1990.</a:t>
            </a:r>
            <a:endParaRPr lang="id-ID" altLang="id-ID" sz="1200" dirty="0">
              <a:latin typeface="Arial Narrow"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679575" y="3722688"/>
            <a:ext cx="5927725" cy="1506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5157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 name="Rectangle 1"/>
          <p:cNvSpPr/>
          <p:nvPr/>
        </p:nvSpPr>
        <p:spPr>
          <a:xfrm>
            <a:off x="576263" y="980728"/>
            <a:ext cx="7991475" cy="5201424"/>
          </a:xfrm>
          <a:prstGeom prst="rect">
            <a:avLst/>
          </a:prstGeom>
        </p:spPr>
        <p:txBody>
          <a:bodyPr>
            <a:spAutoFit/>
          </a:bodyPr>
          <a:lstStyle/>
          <a:p>
            <a:pPr marL="285750" indent="-285750" algn="just">
              <a:buFont typeface="Arial" panose="020B0604020202020204" pitchFamily="34" charset="0"/>
              <a:buChar char="•"/>
              <a:defRPr/>
            </a:pPr>
            <a:r>
              <a:rPr lang="en-US" b="1" dirty="0">
                <a:latin typeface="Arial Narrow" panose="020B0606020202030204" pitchFamily="34" charset="0"/>
              </a:rPr>
              <a:t>Direct Openers:</a:t>
            </a:r>
            <a:endParaRPr lang="id-ID" b="1" dirty="0">
              <a:latin typeface="Arial Narrow" panose="020B0606020202030204" pitchFamily="34" charset="0"/>
            </a:endParaRPr>
          </a:p>
          <a:p>
            <a:pPr algn="just">
              <a:defRPr/>
            </a:pPr>
            <a:r>
              <a:rPr lang="id-ID" b="1" i="1" dirty="0">
                <a:latin typeface="Arial Narrow" panose="020B0606020202030204" pitchFamily="34" charset="0"/>
              </a:rPr>
              <a:t>	</a:t>
            </a:r>
            <a:r>
              <a:rPr lang="id-ID" b="1" dirty="0">
                <a:latin typeface="Arial Narrow" panose="020B0606020202030204" pitchFamily="34" charset="0"/>
              </a:rPr>
              <a:t>Ge</a:t>
            </a:r>
            <a:r>
              <a:rPr lang="en-US" b="1" dirty="0" err="1">
                <a:latin typeface="Arial Narrow" panose="020B0606020202030204" pitchFamily="34" charset="0"/>
              </a:rPr>
              <a:t>neral</a:t>
            </a:r>
            <a:r>
              <a:rPr lang="en-US" b="1" dirty="0">
                <a:latin typeface="Arial Narrow" panose="020B0606020202030204" pitchFamily="34" charset="0"/>
              </a:rPr>
              <a:t> statement expressing a controlling </a:t>
            </a:r>
            <a:r>
              <a:rPr lang="id-ID" b="1" dirty="0">
                <a:latin typeface="Arial Narrow" panose="020B0606020202030204" pitchFamily="34" charset="0"/>
              </a:rPr>
              <a:t> </a:t>
            </a:r>
            <a:r>
              <a:rPr lang="en-US" b="1" dirty="0">
                <a:latin typeface="Arial Narrow" panose="020B0606020202030204" pitchFamily="34" charset="0"/>
              </a:rPr>
              <a:t>idea.</a:t>
            </a:r>
          </a:p>
          <a:p>
            <a:pPr algn="just">
              <a:defRPr/>
            </a:pPr>
            <a:r>
              <a:rPr lang="id-ID" dirty="0">
                <a:latin typeface="Arial Narrow" panose="020B0606020202030204" pitchFamily="34" charset="0"/>
              </a:rPr>
              <a:t>	</a:t>
            </a:r>
            <a:r>
              <a:rPr lang="en-US" dirty="0">
                <a:latin typeface="Arial Narrow" panose="020B0606020202030204" pitchFamily="34" charset="0"/>
              </a:rPr>
              <a:t>P</a:t>
            </a:r>
            <a:r>
              <a:rPr lang="id-ID" dirty="0">
                <a:latin typeface="Arial Narrow" panose="020B0606020202030204" pitchFamily="34" charset="0"/>
              </a:rPr>
              <a:t>ernyataan disampaikan secara ringkas, padat, dan jelas </a:t>
            </a:r>
            <a:r>
              <a:rPr lang="id-ID" i="1" dirty="0">
                <a:latin typeface="Arial Narrow" panose="020B0606020202030204" pitchFamily="34" charset="0"/>
              </a:rPr>
              <a:t>(to-the-	point)</a:t>
            </a:r>
          </a:p>
          <a:p>
            <a:pPr algn="just">
              <a:defRPr/>
            </a:pPr>
            <a:endParaRPr lang="id-ID" sz="1000" i="1" dirty="0">
              <a:latin typeface="Arial Narrow" panose="020B0606020202030204" pitchFamily="34" charset="0"/>
            </a:endParaRPr>
          </a:p>
          <a:p>
            <a:pPr algn="just">
              <a:defRPr/>
            </a:pPr>
            <a:r>
              <a:rPr lang="id-ID" dirty="0">
                <a:latin typeface="Arial Narrow" panose="020B0606020202030204" pitchFamily="34" charset="0"/>
              </a:rPr>
              <a:t>	Setiap anak dilahirkan berbeda, unik antara satu dan lainnya. 	Sebagian besar </a:t>
            </a:r>
            <a:r>
              <a:rPr lang="id-ID" dirty="0" smtClean="0">
                <a:latin typeface="Arial Narrow" panose="020B0606020202030204" pitchFamily="34" charset="0"/>
              </a:rPr>
              <a:t>	diantaranya </a:t>
            </a:r>
            <a:r>
              <a:rPr lang="id-ID" dirty="0">
                <a:latin typeface="Arial Narrow" panose="020B0606020202030204" pitchFamily="34" charset="0"/>
              </a:rPr>
              <a:t>menjalani kehidupan normal, 	sedangkan beberapa yang lainnya tidak. </a:t>
            </a:r>
            <a:r>
              <a:rPr lang="id-ID" dirty="0" smtClean="0">
                <a:latin typeface="Arial Narrow" panose="020B0606020202030204" pitchFamily="34" charset="0"/>
              </a:rPr>
              <a:t>	Menurut </a:t>
            </a:r>
            <a:r>
              <a:rPr lang="id-ID" dirty="0">
                <a:latin typeface="Arial Narrow" panose="020B0606020202030204" pitchFamily="34" charset="0"/>
              </a:rPr>
              <a:t>Shaywitz (1998), 	terdapat 5-10% 	anak di dunia yang menjalani hidup dengan 	dysleksia, yaitu...</a:t>
            </a:r>
            <a:endParaRPr lang="id-ID" i="1" dirty="0">
              <a:latin typeface="Arial Narrow" panose="020B0606020202030204" pitchFamily="34" charset="0"/>
            </a:endParaRPr>
          </a:p>
          <a:p>
            <a:pPr algn="just">
              <a:defRPr/>
            </a:pPr>
            <a:endParaRPr lang="id-ID" sz="1200" dirty="0">
              <a:latin typeface="Arial Narrow" panose="020B0606020202030204" pitchFamily="34" charset="0"/>
            </a:endParaRPr>
          </a:p>
          <a:p>
            <a:pPr algn="just">
              <a:defRPr/>
            </a:pPr>
            <a:endParaRPr lang="en-US" sz="1200" dirty="0">
              <a:latin typeface="Arial Narrow" panose="020B0606020202030204" pitchFamily="34" charset="0"/>
            </a:endParaRPr>
          </a:p>
          <a:p>
            <a:pPr marL="285750" indent="-285750" algn="just">
              <a:buFont typeface="Arial" panose="020B0604020202020204" pitchFamily="34" charset="0"/>
              <a:buChar char="•"/>
              <a:defRPr/>
            </a:pPr>
            <a:r>
              <a:rPr lang="en-US" b="1" dirty="0">
                <a:latin typeface="Arial Narrow" panose="020B0606020202030204" pitchFamily="34" charset="0"/>
              </a:rPr>
              <a:t>Indirect Openers: </a:t>
            </a:r>
            <a:endParaRPr lang="id-ID" b="1" dirty="0" smtClean="0">
              <a:latin typeface="Arial Narrow" panose="020B0606020202030204" pitchFamily="34" charset="0"/>
            </a:endParaRPr>
          </a:p>
          <a:p>
            <a:pPr algn="just">
              <a:defRPr/>
            </a:pPr>
            <a:r>
              <a:rPr lang="id-ID" b="1" dirty="0">
                <a:latin typeface="Arial Narrow" panose="020B0606020202030204" pitchFamily="34" charset="0"/>
              </a:rPr>
              <a:t>	</a:t>
            </a:r>
            <a:r>
              <a:rPr lang="en-US" dirty="0" smtClean="0">
                <a:latin typeface="Arial Narrow" panose="020B0606020202030204" pitchFamily="34" charset="0"/>
              </a:rPr>
              <a:t>use </a:t>
            </a:r>
            <a:r>
              <a:rPr lang="en-US" b="1" dirty="0">
                <a:latin typeface="Arial Narrow" panose="020B0606020202030204" pitchFamily="34" charset="0"/>
              </a:rPr>
              <a:t>specific</a:t>
            </a:r>
            <a:r>
              <a:rPr lang="en-US" dirty="0">
                <a:latin typeface="Arial Narrow" panose="020B0606020202030204" pitchFamily="34" charset="0"/>
              </a:rPr>
              <a:t> and </a:t>
            </a:r>
            <a:r>
              <a:rPr lang="en-US" b="1" dirty="0">
                <a:latin typeface="Arial Narrow" panose="020B0606020202030204" pitchFamily="34" charset="0"/>
              </a:rPr>
              <a:t>concrete</a:t>
            </a:r>
            <a:r>
              <a:rPr lang="en-US" dirty="0">
                <a:latin typeface="Arial Narrow" panose="020B0606020202030204" pitchFamily="34" charset="0"/>
              </a:rPr>
              <a:t> language to establish rapport with the reader and then</a:t>
            </a:r>
            <a:r>
              <a:rPr lang="id-ID" dirty="0">
                <a:latin typeface="Arial Narrow" panose="020B0606020202030204" pitchFamily="34" charset="0"/>
              </a:rPr>
              <a:t> </a:t>
            </a:r>
            <a:r>
              <a:rPr lang="en-US" dirty="0">
                <a:latin typeface="Arial Narrow" panose="020B0606020202030204" pitchFamily="34" charset="0"/>
              </a:rPr>
              <a:t>lead </a:t>
            </a:r>
            <a:r>
              <a:rPr lang="id-ID" dirty="0" smtClean="0">
                <a:latin typeface="Arial Narrow" panose="020B0606020202030204" pitchFamily="34" charset="0"/>
              </a:rPr>
              <a:t>	</a:t>
            </a:r>
            <a:r>
              <a:rPr lang="en-US" dirty="0" smtClean="0">
                <a:latin typeface="Arial Narrow" panose="020B0606020202030204" pitchFamily="34" charset="0"/>
              </a:rPr>
              <a:t>to </a:t>
            </a:r>
            <a:r>
              <a:rPr lang="en-US" dirty="0">
                <a:latin typeface="Arial Narrow" panose="020B0606020202030204" pitchFamily="34" charset="0"/>
              </a:rPr>
              <a:t>the controlling idea. </a:t>
            </a:r>
          </a:p>
          <a:p>
            <a:pPr algn="just">
              <a:defRPr/>
            </a:pPr>
            <a:r>
              <a:rPr lang="id-ID" dirty="0">
                <a:latin typeface="Arial Narrow" panose="020B0606020202030204" pitchFamily="34" charset="0"/>
              </a:rPr>
              <a:t>	</a:t>
            </a:r>
            <a:r>
              <a:rPr lang="en-US" b="1" dirty="0">
                <a:latin typeface="Arial Narrow" panose="020B0606020202030204" pitchFamily="34" charset="0"/>
              </a:rPr>
              <a:t>Fronting: </a:t>
            </a:r>
            <a:r>
              <a:rPr lang="en-US" dirty="0">
                <a:latin typeface="Arial Narrow" panose="020B0606020202030204" pitchFamily="34" charset="0"/>
              </a:rPr>
              <a:t>to create more interest, you might </a:t>
            </a:r>
            <a:r>
              <a:rPr lang="en-US" b="1" dirty="0">
                <a:latin typeface="Arial Narrow" panose="020B0606020202030204" pitchFamily="34" charset="0"/>
              </a:rPr>
              <a:t>rewrite</a:t>
            </a:r>
            <a:r>
              <a:rPr lang="en-US" dirty="0">
                <a:latin typeface="Arial Narrow" panose="020B0606020202030204" pitchFamily="34" charset="0"/>
              </a:rPr>
              <a:t> the opening </a:t>
            </a:r>
            <a:r>
              <a:rPr lang="id-ID" dirty="0">
                <a:latin typeface="Arial Narrow" panose="020B0606020202030204" pitchFamily="34" charset="0"/>
              </a:rPr>
              <a:t>	</a:t>
            </a:r>
            <a:r>
              <a:rPr lang="en-US" dirty="0">
                <a:latin typeface="Arial Narrow" panose="020B0606020202030204" pitchFamily="34" charset="0"/>
              </a:rPr>
              <a:t>sentence</a:t>
            </a:r>
            <a:endParaRPr lang="id-ID" dirty="0">
              <a:latin typeface="Arial Narrow" panose="020B0606020202030204" pitchFamily="34" charset="0"/>
            </a:endParaRPr>
          </a:p>
          <a:p>
            <a:pPr algn="just">
              <a:defRPr/>
            </a:pPr>
            <a:endParaRPr lang="id-ID" sz="1000" dirty="0">
              <a:latin typeface="Arial Narrow" panose="020B0606020202030204" pitchFamily="34" charset="0"/>
            </a:endParaRPr>
          </a:p>
          <a:p>
            <a:pPr algn="just">
              <a:defRPr/>
            </a:pPr>
            <a:r>
              <a:rPr lang="id-ID" dirty="0">
                <a:latin typeface="Arial Narrow" panose="020B0606020202030204" pitchFamily="34" charset="0"/>
              </a:rPr>
              <a:t>	Romansa, glamor, dan eksotika, atau apapun yang menjadi fantasi 	dan imajinasi </a:t>
            </a:r>
            <a:r>
              <a:rPr lang="id-ID" dirty="0" smtClean="0">
                <a:latin typeface="Arial Narrow" panose="020B0606020202030204" pitchFamily="34" charset="0"/>
              </a:rPr>
              <a:t>	kita</a:t>
            </a:r>
            <a:r>
              <a:rPr lang="id-ID" dirty="0">
                <a:latin typeface="Arial Narrow" panose="020B0606020202030204" pitchFamily="34" charset="0"/>
              </a:rPr>
              <a:t>, menjadi konten ‘bawah-sadar’ yang ditawarkan 	oleh iklan rokok. Imaji visual </a:t>
            </a:r>
            <a:r>
              <a:rPr lang="id-ID" dirty="0" smtClean="0">
                <a:latin typeface="Arial Narrow" panose="020B0606020202030204" pitchFamily="34" charset="0"/>
              </a:rPr>
              <a:t>	ditata </a:t>
            </a:r>
            <a:r>
              <a:rPr lang="id-ID" dirty="0">
                <a:latin typeface="Arial Narrow" panose="020B0606020202030204" pitchFamily="34" charset="0"/>
              </a:rPr>
              <a:t>sedemikian rupa sehingga 	mereka yang melihat tampilan iklan, menjadi </a:t>
            </a:r>
            <a:r>
              <a:rPr lang="id-ID" dirty="0" smtClean="0">
                <a:latin typeface="Arial Narrow" panose="020B0606020202030204" pitchFamily="34" charset="0"/>
              </a:rPr>
              <a:t>	‘</a:t>
            </a:r>
            <a:r>
              <a:rPr lang="id-ID" dirty="0">
                <a:latin typeface="Arial Narrow" panose="020B0606020202030204" pitchFamily="34" charset="0"/>
              </a:rPr>
              <a:t>terbuai’ dan 	‘lengah’, tidak memiliki kesanggupan untuk mempertanyakan 	maksud dan makna konten yang diterimanya.</a:t>
            </a:r>
            <a:endParaRPr lang="id-ID" i="1" dirty="0">
              <a:latin typeface="Arial Narrow" panose="020B0606020202030204" pitchFamily="34" charset="0"/>
            </a:endParaRPr>
          </a:p>
        </p:txBody>
      </p:sp>
      <p:pic>
        <p:nvPicPr>
          <p:cNvPr id="8"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005627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3316" name="Rectangle 1"/>
          <p:cNvSpPr>
            <a:spLocks noChangeArrowheads="1"/>
          </p:cNvSpPr>
          <p:nvPr/>
        </p:nvSpPr>
        <p:spPr bwMode="auto">
          <a:xfrm>
            <a:off x="539750" y="549275"/>
            <a:ext cx="8104188"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000" b="1" dirty="0">
                <a:latin typeface="Arial Narrow" panose="020B0606020202030204" pitchFamily="34" charset="0"/>
                <a:ea typeface="Arial Unicode MS" panose="020B0604020202020204" pitchFamily="34" charset="-128"/>
                <a:cs typeface="Arial Unicode MS" panose="020B0604020202020204" pitchFamily="34" charset="-128"/>
              </a:rPr>
              <a:t>Opening a question: </a:t>
            </a:r>
            <a:r>
              <a:rPr lang="en-US" altLang="id-ID" sz="2000" dirty="0">
                <a:latin typeface="Arial Narrow" panose="020B0606020202030204" pitchFamily="34" charset="0"/>
                <a:ea typeface="Arial Unicode MS" panose="020B0604020202020204" pitchFamily="34" charset="-128"/>
                <a:cs typeface="Arial Unicode MS" panose="020B0604020202020204" pitchFamily="34" charset="-128"/>
              </a:rPr>
              <a:t>this strategy tends </a:t>
            </a:r>
            <a:r>
              <a:rPr lang="en-US" altLang="id-ID" sz="2000" b="1" dirty="0">
                <a:latin typeface="Arial Narrow" panose="020B0606020202030204" pitchFamily="34" charset="0"/>
                <a:ea typeface="Arial Unicode MS" panose="020B0604020202020204" pitchFamily="34" charset="-128"/>
                <a:cs typeface="Arial Unicode MS" panose="020B0604020202020204" pitchFamily="34" charset="-128"/>
              </a:rPr>
              <a:t>to stimulate thinking </a:t>
            </a:r>
            <a:r>
              <a:rPr lang="en-US" altLang="id-ID" sz="2000" dirty="0">
                <a:latin typeface="Arial Narrow" panose="020B0606020202030204" pitchFamily="34" charset="0"/>
                <a:ea typeface="Arial Unicode MS" panose="020B0604020202020204" pitchFamily="34" charset="-128"/>
                <a:cs typeface="Arial Unicode MS" panose="020B0604020202020204" pitchFamily="34" charset="-128"/>
              </a:rPr>
              <a:t>about other answers, especially</a:t>
            </a:r>
            <a:r>
              <a:rPr lang="id-ID" altLang="id-ID" sz="2000" dirty="0">
                <a:latin typeface="Arial Narrow" panose="020B0606020202030204" pitchFamily="34" charset="0"/>
                <a:ea typeface="Arial Unicode MS" panose="020B0604020202020204" pitchFamily="34" charset="-128"/>
                <a:cs typeface="Arial Unicode MS" panose="020B0604020202020204" pitchFamily="34" charset="-128"/>
              </a:rPr>
              <a:t> </a:t>
            </a:r>
            <a:r>
              <a:rPr lang="en-US" altLang="id-ID" sz="2000" dirty="0">
                <a:latin typeface="Arial Narrow" panose="020B0606020202030204" pitchFamily="34" charset="0"/>
                <a:ea typeface="Arial Unicode MS" panose="020B0604020202020204" pitchFamily="34" charset="-128"/>
                <a:cs typeface="Arial Unicode MS" panose="020B0604020202020204" pitchFamily="34" charset="-128"/>
              </a:rPr>
              <a:t>when the answer is not obvious. You can immediately engage the reader’s interest.</a:t>
            </a:r>
            <a:r>
              <a:rPr lang="id-ID" altLang="id-ID" sz="2000" dirty="0">
                <a:latin typeface="Arial Narrow" panose="020B0606020202030204" pitchFamily="34" charset="0"/>
                <a:ea typeface="Arial Unicode MS" panose="020B0604020202020204" pitchFamily="34" charset="-128"/>
                <a:cs typeface="Arial Unicode MS" panose="020B0604020202020204" pitchFamily="34" charset="-128"/>
              </a:rPr>
              <a:t> </a:t>
            </a:r>
          </a:p>
          <a:p>
            <a:pPr algn="just" eaLnBrk="1" hangingPunct="1">
              <a:spcBef>
                <a:spcPct val="0"/>
              </a:spcBef>
              <a:buFontTx/>
              <a:buNone/>
            </a:pPr>
            <a:endParaRPr lang="id-ID" altLang="id-ID" sz="1600" dirty="0">
              <a:latin typeface="Arial Narrow" panose="020B0606020202030204" pitchFamily="34" charset="0"/>
              <a:ea typeface="Arial Unicode MS" panose="020B0604020202020204" pitchFamily="34" charset="-128"/>
              <a:cs typeface="Arial Unicode MS" panose="020B0604020202020204" pitchFamily="34" charset="-128"/>
            </a:endParaRPr>
          </a:p>
          <a:p>
            <a:pPr algn="just" eaLnBrk="1" hangingPunct="1">
              <a:spcBef>
                <a:spcPct val="0"/>
              </a:spcBef>
              <a:buFontTx/>
              <a:buNone/>
            </a:pPr>
            <a:r>
              <a:rPr lang="id-ID" altLang="id-ID" sz="1600" dirty="0">
                <a:latin typeface="Arial Narrow" panose="020B0606020202030204" pitchFamily="34" charset="0"/>
                <a:ea typeface="Arial Unicode MS" panose="020B0604020202020204" pitchFamily="34" charset="-128"/>
                <a:cs typeface="Arial Unicode MS" panose="020B0604020202020204" pitchFamily="34" charset="-128"/>
              </a:rPr>
              <a:t>Seberapa sering anda melihat seorang difabel atau orang yang memiliki keterbatasan gerak memanfaatkan kendaraan umum untuk bepergian? Dapat dipastikan tidak sering dan bahkan tidak pernah. Hal tersebut menunjukan bahwa keberadaan transportasi publik sama sekali belum menyentuh permasalahan ketersediaan dan pemerataan akses untuk berbagai golongan pengguna. Menurut....dst </a:t>
            </a:r>
          </a:p>
          <a:p>
            <a:pPr algn="just" eaLnBrk="1" hangingPunct="1">
              <a:spcBef>
                <a:spcPct val="0"/>
              </a:spcBef>
              <a:buFontTx/>
              <a:buNone/>
            </a:pPr>
            <a:endParaRPr lang="id-ID" altLang="id-ID" sz="1600" dirty="0">
              <a:latin typeface="Arial Narrow" panose="020B0606020202030204" pitchFamily="34" charset="0"/>
              <a:ea typeface="Arial Unicode MS" panose="020B0604020202020204" pitchFamily="34" charset="-128"/>
              <a:cs typeface="Arial Unicode MS" panose="020B0604020202020204" pitchFamily="34" charset="-128"/>
            </a:endParaRPr>
          </a:p>
          <a:p>
            <a:pPr algn="just" eaLnBrk="1" hangingPunct="1">
              <a:spcBef>
                <a:spcPct val="0"/>
              </a:spcBef>
              <a:buFontTx/>
              <a:buNone/>
            </a:pPr>
            <a:endParaRPr lang="id-ID" altLang="id-ID" sz="2400" b="1" dirty="0">
              <a:latin typeface="Arial Narrow" panose="020B0606020202030204" pitchFamily="34" charset="0"/>
              <a:ea typeface="Arial Unicode MS" panose="020B0604020202020204" pitchFamily="34" charset="-128"/>
              <a:cs typeface="Arial Unicode MS" panose="020B0604020202020204" pitchFamily="34" charset="-128"/>
            </a:endParaRPr>
          </a:p>
          <a:p>
            <a:pPr algn="just" eaLnBrk="1" hangingPunct="1">
              <a:spcBef>
                <a:spcPct val="0"/>
              </a:spcBef>
              <a:buFontTx/>
              <a:buNone/>
            </a:pPr>
            <a:r>
              <a:rPr lang="en-US" altLang="id-ID" sz="2000" b="1" dirty="0">
                <a:latin typeface="Arial Narrow" panose="020B0606020202030204" pitchFamily="34" charset="0"/>
                <a:ea typeface="Arial Unicode MS" panose="020B0604020202020204" pitchFamily="34" charset="-128"/>
                <a:cs typeface="Arial Unicode MS" panose="020B0604020202020204" pitchFamily="34" charset="-128"/>
              </a:rPr>
              <a:t>Opening with an anecdote: </a:t>
            </a:r>
            <a:r>
              <a:rPr lang="en-US" altLang="id-ID" sz="2000" dirty="0">
                <a:latin typeface="Arial Narrow" panose="020B0606020202030204" pitchFamily="34" charset="0"/>
                <a:ea typeface="Arial Unicode MS" panose="020B0604020202020204" pitchFamily="34" charset="-128"/>
                <a:cs typeface="Arial Unicode MS" panose="020B0604020202020204" pitchFamily="34" charset="-128"/>
              </a:rPr>
              <a:t>a “</a:t>
            </a:r>
            <a:r>
              <a:rPr lang="en-US" altLang="id-ID" sz="2000" b="1" dirty="0">
                <a:latin typeface="Arial Narrow" panose="020B0606020202030204" pitchFamily="34" charset="0"/>
                <a:ea typeface="Arial Unicode MS" panose="020B0604020202020204" pitchFamily="34" charset="-128"/>
                <a:cs typeface="Arial Unicode MS" panose="020B0604020202020204" pitchFamily="34" charset="-128"/>
              </a:rPr>
              <a:t>live” opener </a:t>
            </a:r>
            <a:r>
              <a:rPr lang="en-US" altLang="id-ID" sz="2000" dirty="0">
                <a:latin typeface="Arial Narrow" panose="020B0606020202030204" pitchFamily="34" charset="0"/>
                <a:ea typeface="Arial Unicode MS" panose="020B0604020202020204" pitchFamily="34" charset="-128"/>
                <a:cs typeface="Arial Unicode MS" panose="020B0604020202020204" pitchFamily="34" charset="-128"/>
              </a:rPr>
              <a:t>could be a story or concrete example</a:t>
            </a:r>
          </a:p>
          <a:p>
            <a:pPr algn="just" eaLnBrk="1" hangingPunct="1">
              <a:spcBef>
                <a:spcPct val="0"/>
              </a:spcBef>
              <a:buFontTx/>
              <a:buNone/>
            </a:pPr>
            <a:endParaRPr lang="id-ID" altLang="id-ID" sz="2400" dirty="0">
              <a:latin typeface="Arial Narrow" panose="020B0606020202030204" pitchFamily="34" charset="0"/>
              <a:ea typeface="Arial Unicode MS" panose="020B0604020202020204" pitchFamily="34" charset="-128"/>
              <a:cs typeface="Arial Unicode MS" panose="020B0604020202020204" pitchFamily="34" charset="-128"/>
            </a:endParaRPr>
          </a:p>
          <a:p>
            <a:pPr algn="just" eaLnBrk="1" hangingPunct="1">
              <a:spcBef>
                <a:spcPct val="0"/>
              </a:spcBef>
              <a:buFontTx/>
              <a:buNone/>
            </a:pPr>
            <a:r>
              <a:rPr lang="id-ID" altLang="id-ID" sz="1600" dirty="0">
                <a:latin typeface="Arial Narrow" panose="020B0606020202030204" pitchFamily="34" charset="0"/>
                <a:ea typeface="Arial Unicode MS" panose="020B0604020202020204" pitchFamily="34" charset="-128"/>
                <a:cs typeface="Arial Unicode MS" panose="020B0604020202020204" pitchFamily="34" charset="-128"/>
              </a:rPr>
              <a:t>Tulisan tangan merupakan jendela karakter seseorang. Jika tulisan tangan seseorang cenderung miring ke kanan maka hal tersebut menunjukkan bahwa ybs memiliki semangat hidup yang tinggi (p</a:t>
            </a:r>
            <a:r>
              <a:rPr lang="id-ID" altLang="id-ID" sz="1600" i="1" dirty="0">
                <a:latin typeface="Arial Narrow" panose="020B0606020202030204" pitchFamily="34" charset="0"/>
                <a:ea typeface="Arial Unicode MS" panose="020B0604020202020204" pitchFamily="34" charset="-128"/>
                <a:cs typeface="Arial Unicode MS" panose="020B0604020202020204" pitchFamily="34" charset="-128"/>
              </a:rPr>
              <a:t>assionate</a:t>
            </a:r>
            <a:r>
              <a:rPr lang="id-ID" altLang="id-ID" sz="1600" dirty="0">
                <a:latin typeface="Arial Narrow" panose="020B0606020202030204" pitchFamily="34" charset="0"/>
                <a:ea typeface="Arial Unicode MS" panose="020B0604020202020204" pitchFamily="34" charset="-128"/>
                <a:cs typeface="Arial Unicode MS" panose="020B0604020202020204" pitchFamily="34" charset="-128"/>
              </a:rPr>
              <a:t>), sedangkan apabila tulisan tangannya cenderung semakin miring ke arah kiri, maka ybs cenderung tertutup secara emosional. </a:t>
            </a:r>
          </a:p>
          <a:p>
            <a:pPr algn="just" eaLnBrk="1" hangingPunct="1">
              <a:spcBef>
                <a:spcPct val="0"/>
              </a:spcBef>
              <a:buFontTx/>
              <a:buNone/>
            </a:pPr>
            <a:r>
              <a:rPr lang="id-ID" altLang="id-ID" sz="1600" dirty="0">
                <a:latin typeface="Arial Narrow" panose="020B0606020202030204" pitchFamily="34" charset="0"/>
                <a:ea typeface="Arial Unicode MS" panose="020B0604020202020204" pitchFamily="34" charset="-128"/>
                <a:cs typeface="Arial Unicode MS" panose="020B0604020202020204" pitchFamily="34" charset="-128"/>
              </a:rPr>
              <a:t> </a:t>
            </a:r>
          </a:p>
          <a:p>
            <a:pPr algn="just" eaLnBrk="1" hangingPunct="1">
              <a:spcBef>
                <a:spcPct val="0"/>
              </a:spcBef>
              <a:buFontTx/>
              <a:buNone/>
            </a:pPr>
            <a:endParaRPr lang="en-US" altLang="id-ID" sz="1600" dirty="0">
              <a:latin typeface="Arial Narrow" panose="020B0606020202030204" pitchFamily="34" charset="0"/>
              <a:ea typeface="Arial Unicode MS" panose="020B0604020202020204" pitchFamily="34" charset="-128"/>
              <a:cs typeface="Arial Unicode MS" panose="020B0604020202020204" pitchFamily="34" charset="-128"/>
            </a:endParaRPr>
          </a:p>
        </p:txBody>
      </p:sp>
      <p:pic>
        <p:nvPicPr>
          <p:cNvPr id="8"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42493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5124" name="Picture 1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4213" y="549275"/>
            <a:ext cx="2601912"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8"/>
          <p:cNvGrpSpPr>
            <a:grpSpLocks/>
          </p:cNvGrpSpPr>
          <p:nvPr/>
        </p:nvGrpSpPr>
        <p:grpSpPr bwMode="auto">
          <a:xfrm>
            <a:off x="3635896" y="2217289"/>
            <a:ext cx="4968876" cy="3587975"/>
            <a:chOff x="3779911" y="1928591"/>
            <a:chExt cx="4968553" cy="3588847"/>
          </a:xfrm>
        </p:grpSpPr>
        <p:grpSp>
          <p:nvGrpSpPr>
            <p:cNvPr id="3" name="Group 11"/>
            <p:cNvGrpSpPr>
              <a:grpSpLocks/>
            </p:cNvGrpSpPr>
            <p:nvPr/>
          </p:nvGrpSpPr>
          <p:grpSpPr bwMode="auto">
            <a:xfrm>
              <a:off x="3779912" y="1928591"/>
              <a:ext cx="4896543" cy="708057"/>
              <a:chOff x="3779912" y="1928591"/>
              <a:chExt cx="4896543" cy="708057"/>
            </a:xfrm>
          </p:grpSpPr>
          <p:sp>
            <p:nvSpPr>
              <p:cNvPr id="5136" name="Rectangle 1"/>
              <p:cNvSpPr>
                <a:spLocks noChangeArrowheads="1"/>
              </p:cNvSpPr>
              <p:nvPr/>
            </p:nvSpPr>
            <p:spPr bwMode="auto">
              <a:xfrm>
                <a:off x="3779912" y="1928591"/>
                <a:ext cx="4896543" cy="708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2000" i="1" dirty="0">
                    <a:latin typeface="Arial Narrow" panose="020B0606020202030204" pitchFamily="34" charset="0"/>
                  </a:rPr>
                  <a:t>Explaining</a:t>
                </a:r>
                <a:r>
                  <a:rPr lang="id-ID" altLang="id-ID" sz="2000" dirty="0">
                    <a:latin typeface="Arial Narrow" panose="020B0606020202030204" pitchFamily="34" charset="0"/>
                  </a:rPr>
                  <a:t> “</a:t>
                </a:r>
                <a:r>
                  <a:rPr lang="en-US" altLang="id-ID" sz="2000" b="1" dirty="0">
                    <a:latin typeface="Arial Narrow" panose="020B0606020202030204" pitchFamily="34" charset="0"/>
                  </a:rPr>
                  <a:t>general</a:t>
                </a:r>
                <a:r>
                  <a:rPr lang="en-US" altLang="id-ID" sz="2000" dirty="0">
                    <a:latin typeface="Arial Narrow" panose="020B0606020202030204" pitchFamily="34" charset="0"/>
                  </a:rPr>
                  <a:t> </a:t>
                </a:r>
                <a:r>
                  <a:rPr lang="en-US" altLang="id-ID" sz="2000" b="1" dirty="0">
                    <a:latin typeface="Arial Narrow" panose="020B0606020202030204" pitchFamily="34" charset="0"/>
                  </a:rPr>
                  <a:t>ideas</a:t>
                </a:r>
                <a:r>
                  <a:rPr lang="en-US" altLang="id-ID" sz="2000" dirty="0">
                    <a:latin typeface="Arial Narrow" panose="020B0606020202030204" pitchFamily="34" charset="0"/>
                  </a:rPr>
                  <a:t> </a:t>
                </a:r>
                <a:r>
                  <a:rPr lang="en-US" altLang="id-ID" sz="2000" b="1" dirty="0">
                    <a:latin typeface="Arial Narrow" panose="020B0606020202030204" pitchFamily="34" charset="0"/>
                  </a:rPr>
                  <a:t>or qualities </a:t>
                </a:r>
                <a:r>
                  <a:rPr lang="en-US" altLang="id-ID" sz="2000" dirty="0">
                    <a:latin typeface="Arial Narrow" panose="020B0606020202030204" pitchFamily="34" charset="0"/>
                  </a:rPr>
                  <a:t>rather than specific</a:t>
                </a:r>
                <a:r>
                  <a:rPr lang="id-ID" altLang="id-ID" sz="2000" dirty="0">
                    <a:latin typeface="Arial Narrow" panose="020B0606020202030204" pitchFamily="34" charset="0"/>
                  </a:rPr>
                  <a:t>...”</a:t>
                </a:r>
              </a:p>
            </p:txBody>
          </p:sp>
          <p:sp>
            <p:nvSpPr>
              <p:cNvPr id="5137" name="Rectangle 7"/>
              <p:cNvSpPr>
                <a:spLocks noChangeArrowheads="1"/>
              </p:cNvSpPr>
              <p:nvPr/>
            </p:nvSpPr>
            <p:spPr bwMode="auto">
              <a:xfrm>
                <a:off x="5220072" y="2330594"/>
                <a:ext cx="338437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000" dirty="0">
                    <a:latin typeface="Arial Narrow" panose="020B0606020202030204" pitchFamily="34" charset="0"/>
                  </a:rPr>
                  <a:t>Merriam-Webster Online </a:t>
                </a:r>
                <a:r>
                  <a:rPr lang="id-ID" altLang="id-ID" sz="900" dirty="0">
                    <a:latin typeface="Arial Narrow" panose="020B0606020202030204" pitchFamily="34" charset="0"/>
                  </a:rPr>
                  <a:t>Dictionar</a:t>
                </a:r>
                <a:r>
                  <a:rPr lang="id-ID" altLang="id-ID" sz="1000" dirty="0">
                    <a:latin typeface="Arial Narrow" panose="020B0606020202030204" pitchFamily="34" charset="0"/>
                  </a:rPr>
                  <a:t>, 2013</a:t>
                </a:r>
              </a:p>
            </p:txBody>
          </p:sp>
        </p:grpSp>
        <p:grpSp>
          <p:nvGrpSpPr>
            <p:cNvPr id="4" name="Group 13"/>
            <p:cNvGrpSpPr>
              <a:grpSpLocks/>
            </p:cNvGrpSpPr>
            <p:nvPr/>
          </p:nvGrpSpPr>
          <p:grpSpPr bwMode="auto">
            <a:xfrm>
              <a:off x="3816424" y="2780698"/>
              <a:ext cx="4932040" cy="560674"/>
              <a:chOff x="3816424" y="2922973"/>
              <a:chExt cx="4932040" cy="560674"/>
            </a:xfrm>
          </p:grpSpPr>
          <p:sp>
            <p:nvSpPr>
              <p:cNvPr id="5134" name="Rectangle 3"/>
              <p:cNvSpPr>
                <a:spLocks noChangeArrowheads="1"/>
              </p:cNvSpPr>
              <p:nvPr/>
            </p:nvSpPr>
            <p:spPr bwMode="auto">
              <a:xfrm>
                <a:off x="3816424" y="2922973"/>
                <a:ext cx="4932040" cy="400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dirty="0">
                    <a:latin typeface="Arial Narrow" panose="020B0606020202030204" pitchFamily="34" charset="0"/>
                  </a:rPr>
                  <a:t>A</a:t>
                </a:r>
                <a:r>
                  <a:rPr lang="en-US" altLang="id-ID" sz="1800" dirty="0">
                    <a:latin typeface="Arial Narrow" panose="020B0606020202030204" pitchFamily="34" charset="0"/>
                  </a:rPr>
                  <a:t> </a:t>
                </a:r>
                <a:r>
                  <a:rPr lang="en-US" altLang="id-ID" sz="2000" b="1" dirty="0">
                    <a:latin typeface="Arial Narrow" panose="020B0606020202030204" pitchFamily="34" charset="0"/>
                  </a:rPr>
                  <a:t>summary</a:t>
                </a:r>
                <a:r>
                  <a:rPr lang="en-US" altLang="id-ID" sz="1800" dirty="0">
                    <a:latin typeface="Arial Narrow" panose="020B0606020202030204" pitchFamily="34" charset="0"/>
                  </a:rPr>
                  <a:t> of the contents of a book, article, or speech</a:t>
                </a:r>
                <a:endParaRPr lang="id-ID" altLang="id-ID" sz="1800" dirty="0">
                  <a:latin typeface="Arial Narrow" panose="020B0606020202030204" pitchFamily="34" charset="0"/>
                </a:endParaRPr>
              </a:p>
            </p:txBody>
          </p:sp>
          <p:sp>
            <p:nvSpPr>
              <p:cNvPr id="5135" name="Rectangle 10"/>
              <p:cNvSpPr>
                <a:spLocks noChangeArrowheads="1"/>
              </p:cNvSpPr>
              <p:nvPr/>
            </p:nvSpPr>
            <p:spPr bwMode="auto">
              <a:xfrm>
                <a:off x="5292080" y="3252815"/>
                <a:ext cx="338437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900" dirty="0">
                    <a:latin typeface="Arial Narrow" panose="020B0606020202030204" pitchFamily="34" charset="0"/>
                  </a:rPr>
                  <a:t>Oxford Online Dictionar, 2013</a:t>
                </a:r>
              </a:p>
            </p:txBody>
          </p:sp>
        </p:grpSp>
        <p:grpSp>
          <p:nvGrpSpPr>
            <p:cNvPr id="5" name="Group 14"/>
            <p:cNvGrpSpPr>
              <a:grpSpLocks/>
            </p:cNvGrpSpPr>
            <p:nvPr/>
          </p:nvGrpSpPr>
          <p:grpSpPr bwMode="auto">
            <a:xfrm>
              <a:off x="3816424" y="3456757"/>
              <a:ext cx="4932040" cy="980527"/>
              <a:chOff x="3816424" y="3706174"/>
              <a:chExt cx="4932040" cy="980527"/>
            </a:xfrm>
          </p:grpSpPr>
          <p:sp>
            <p:nvSpPr>
              <p:cNvPr id="5132" name="Rectangle 5"/>
              <p:cNvSpPr>
                <a:spLocks noChangeArrowheads="1"/>
              </p:cNvSpPr>
              <p:nvPr/>
            </p:nvSpPr>
            <p:spPr bwMode="auto">
              <a:xfrm>
                <a:off x="3816424" y="3706174"/>
                <a:ext cx="4932040" cy="708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2000" dirty="0">
                    <a:latin typeface="Arial Narrow" panose="020B0606020202030204" pitchFamily="34" charset="0"/>
                  </a:rPr>
                  <a:t>A</a:t>
                </a:r>
                <a:r>
                  <a:rPr lang="en-US" altLang="id-ID" sz="2000" dirty="0">
                    <a:latin typeface="Arial Narrow" panose="020B0606020202030204" pitchFamily="34" charset="0"/>
                  </a:rPr>
                  <a:t> </a:t>
                </a:r>
                <a:r>
                  <a:rPr lang="en-US" altLang="id-ID" sz="2000" b="1" dirty="0">
                    <a:latin typeface="Arial Narrow" panose="020B0606020202030204" pitchFamily="34" charset="0"/>
                  </a:rPr>
                  <a:t>self-contained</a:t>
                </a:r>
                <a:r>
                  <a:rPr lang="en-US" altLang="id-ID" sz="2000" dirty="0">
                    <a:latin typeface="Arial Narrow" panose="020B0606020202030204" pitchFamily="34" charset="0"/>
                  </a:rPr>
                  <a:t>, </a:t>
                </a:r>
                <a:r>
                  <a:rPr lang="en-US" altLang="id-ID" sz="2000" b="1" dirty="0">
                    <a:latin typeface="Arial Narrow" panose="020B0606020202030204" pitchFamily="34" charset="0"/>
                  </a:rPr>
                  <a:t>short</a:t>
                </a:r>
                <a:r>
                  <a:rPr lang="en-US" altLang="id-ID" sz="2000" dirty="0">
                    <a:latin typeface="Arial Narrow" panose="020B0606020202030204" pitchFamily="34" charset="0"/>
                  </a:rPr>
                  <a:t>, and powerful</a:t>
                </a:r>
                <a:r>
                  <a:rPr lang="id-ID" altLang="id-ID" sz="2000" dirty="0">
                    <a:latin typeface="Arial Narrow" panose="020B0606020202030204" pitchFamily="34" charset="0"/>
                  </a:rPr>
                  <a:t> </a:t>
                </a:r>
                <a:r>
                  <a:rPr lang="en-US" altLang="id-ID" sz="2000" dirty="0">
                    <a:latin typeface="Arial Narrow" panose="020B0606020202030204" pitchFamily="34" charset="0"/>
                  </a:rPr>
                  <a:t>statement that describes a larger work</a:t>
                </a:r>
                <a:endParaRPr lang="id-ID" altLang="id-ID" sz="2000" dirty="0">
                  <a:latin typeface="Arial Narrow" panose="020B0606020202030204" pitchFamily="34" charset="0"/>
                </a:endParaRPr>
              </a:p>
            </p:txBody>
          </p:sp>
          <p:sp>
            <p:nvSpPr>
              <p:cNvPr id="5133" name="Rectangle 6"/>
              <p:cNvSpPr>
                <a:spLocks noChangeArrowheads="1"/>
              </p:cNvSpPr>
              <p:nvPr/>
            </p:nvSpPr>
            <p:spPr bwMode="auto">
              <a:xfrm>
                <a:off x="5292080" y="4317369"/>
                <a:ext cx="33843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900">
                    <a:latin typeface="Arial Narrow" panose="020B0606020202030204" pitchFamily="34" charset="0"/>
                  </a:rPr>
                  <a:t>http://writingcenter.unc.edu/handouts/abstracts </a:t>
                </a:r>
              </a:p>
              <a:p>
                <a:pPr eaLnBrk="1" hangingPunct="1">
                  <a:spcBef>
                    <a:spcPct val="0"/>
                  </a:spcBef>
                  <a:buFontTx/>
                  <a:buNone/>
                </a:pPr>
                <a:r>
                  <a:rPr lang="id-ID" altLang="id-ID" sz="900" i="1">
                    <a:latin typeface="Arial Narrow" panose="020B0606020202030204" pitchFamily="34" charset="0"/>
                  </a:rPr>
                  <a:t>(UNC College of Art abd Sciences, The Writing Center)</a:t>
                </a:r>
                <a:endParaRPr lang="id-ID" altLang="id-ID" sz="900" i="1">
                  <a:solidFill>
                    <a:srgbClr val="C00000"/>
                  </a:solidFill>
                  <a:latin typeface="Arial Narrow" panose="020B0606020202030204" pitchFamily="34" charset="0"/>
                </a:endParaRPr>
              </a:p>
            </p:txBody>
          </p:sp>
        </p:grpSp>
        <p:grpSp>
          <p:nvGrpSpPr>
            <p:cNvPr id="6" name="Group 17"/>
            <p:cNvGrpSpPr>
              <a:grpSpLocks/>
            </p:cNvGrpSpPr>
            <p:nvPr/>
          </p:nvGrpSpPr>
          <p:grpSpPr bwMode="auto">
            <a:xfrm>
              <a:off x="3779911" y="4581337"/>
              <a:ext cx="4968553" cy="936101"/>
              <a:chOff x="3779911" y="5009903"/>
              <a:chExt cx="4968553" cy="936101"/>
            </a:xfrm>
          </p:grpSpPr>
          <p:sp>
            <p:nvSpPr>
              <p:cNvPr id="5130" name="Rectangle 8"/>
              <p:cNvSpPr>
                <a:spLocks noChangeArrowheads="1"/>
              </p:cNvSpPr>
              <p:nvPr/>
            </p:nvSpPr>
            <p:spPr bwMode="auto">
              <a:xfrm>
                <a:off x="3779911" y="5009903"/>
                <a:ext cx="4968552" cy="584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2000" dirty="0">
                    <a:latin typeface="Arial Narrow" panose="020B0606020202030204" pitchFamily="34" charset="0"/>
                  </a:rPr>
                  <a:t>A</a:t>
                </a:r>
                <a:r>
                  <a:rPr lang="en-US" altLang="id-ID" sz="2000" dirty="0">
                    <a:latin typeface="Arial Narrow" panose="020B0606020202030204" pitchFamily="34" charset="0"/>
                  </a:rPr>
                  <a:t> </a:t>
                </a:r>
                <a:r>
                  <a:rPr lang="en-US" altLang="id-ID" sz="2000" b="1" dirty="0">
                    <a:latin typeface="Arial Narrow" panose="020B0606020202030204" pitchFamily="34" charset="0"/>
                  </a:rPr>
                  <a:t>concise summary of a larger project</a:t>
                </a:r>
                <a:r>
                  <a:rPr lang="en-US" altLang="id-ID" sz="1800" dirty="0">
                    <a:latin typeface="Arial Narrow" panose="020B0606020202030204" pitchFamily="34" charset="0"/>
                  </a:rPr>
                  <a:t> </a:t>
                </a:r>
                <a:endParaRPr lang="id-ID" altLang="id-ID" sz="1800" dirty="0">
                  <a:latin typeface="Arial Narrow" panose="020B0606020202030204" pitchFamily="34" charset="0"/>
                </a:endParaRPr>
              </a:p>
              <a:p>
                <a:pPr eaLnBrk="1" hangingPunct="1">
                  <a:spcBef>
                    <a:spcPct val="0"/>
                  </a:spcBef>
                  <a:buFontTx/>
                  <a:buNone/>
                </a:pPr>
                <a:r>
                  <a:rPr lang="en-US" altLang="id-ID" sz="1200" dirty="0">
                    <a:latin typeface="Arial Narrow" panose="020B0606020202030204" pitchFamily="34" charset="0"/>
                  </a:rPr>
                  <a:t>(a thesis, research report, performance, service project, etc.)</a:t>
                </a:r>
                <a:endParaRPr lang="id-ID" altLang="id-ID" sz="1200" dirty="0">
                  <a:latin typeface="Arial Narrow" panose="020B0606020202030204" pitchFamily="34" charset="0"/>
                </a:endParaRPr>
              </a:p>
            </p:txBody>
          </p:sp>
          <p:sp>
            <p:nvSpPr>
              <p:cNvPr id="5131" name="Rectangle 9"/>
              <p:cNvSpPr>
                <a:spLocks noChangeArrowheads="1"/>
              </p:cNvSpPr>
              <p:nvPr/>
            </p:nvSpPr>
            <p:spPr bwMode="auto">
              <a:xfrm>
                <a:off x="5292080" y="5561283"/>
                <a:ext cx="3456384"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000" i="1">
                    <a:latin typeface="Arial Narrow" panose="020B0606020202030204" pitchFamily="34" charset="0"/>
                  </a:rPr>
                  <a:t>Univ of Wisconsin Writing Center </a:t>
                </a:r>
                <a:r>
                  <a:rPr lang="id-ID" altLang="id-ID" sz="900">
                    <a:latin typeface="Arial Narrow" panose="020B0606020202030204" pitchFamily="34" charset="0"/>
                  </a:rPr>
                  <a:t>http://writing.wisc.edu/Handbook/presentations_abstracts.html</a:t>
                </a:r>
                <a:r>
                  <a:rPr lang="en-US" altLang="id-ID" sz="900">
                    <a:latin typeface="Arial Narrow" panose="020B0606020202030204" pitchFamily="34" charset="0"/>
                  </a:rPr>
                  <a:t> </a:t>
                </a:r>
              </a:p>
            </p:txBody>
          </p:sp>
        </p:grpSp>
      </p:grpSp>
      <p:pic>
        <p:nvPicPr>
          <p:cNvPr id="21"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188696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4340" name="Rectangle 1"/>
          <p:cNvSpPr>
            <a:spLocks noChangeArrowheads="1"/>
          </p:cNvSpPr>
          <p:nvPr/>
        </p:nvSpPr>
        <p:spPr bwMode="auto">
          <a:xfrm>
            <a:off x="827088" y="476250"/>
            <a:ext cx="74168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1800" b="1" dirty="0">
                <a:latin typeface="Arial Narrow" panose="020B0606020202030204" pitchFamily="34" charset="0"/>
              </a:rPr>
              <a:t>Creating suspense: </a:t>
            </a:r>
            <a:r>
              <a:rPr lang="en-US" altLang="id-ID" sz="1800" dirty="0">
                <a:latin typeface="Arial Narrow" panose="020B0606020202030204" pitchFamily="34" charset="0"/>
              </a:rPr>
              <a:t>you can often get the reader to read on by </a:t>
            </a:r>
            <a:r>
              <a:rPr lang="en-US" altLang="id-ID" sz="1800" b="1" dirty="0">
                <a:latin typeface="Arial Narrow" panose="020B0606020202030204" pitchFamily="34" charset="0"/>
              </a:rPr>
              <a:t>implying but withholding some</a:t>
            </a:r>
            <a:r>
              <a:rPr lang="id-ID" altLang="id-ID" sz="1800" b="1" dirty="0">
                <a:latin typeface="Arial Narrow" panose="020B0606020202030204" pitchFamily="34" charset="0"/>
              </a:rPr>
              <a:t> vital information. </a:t>
            </a:r>
          </a:p>
          <a:p>
            <a:pPr algn="just" eaLnBrk="1" hangingPunct="1">
              <a:spcBef>
                <a:spcPct val="0"/>
              </a:spcBef>
              <a:buFontTx/>
              <a:buNone/>
            </a:pPr>
            <a:endParaRPr lang="id-ID" altLang="id-ID" sz="1800" dirty="0">
              <a:latin typeface="Arial Narrow" panose="020B0606020202030204" pitchFamily="34" charset="0"/>
            </a:endParaRPr>
          </a:p>
          <a:p>
            <a:pPr algn="just" eaLnBrk="1" hangingPunct="1">
              <a:spcBef>
                <a:spcPct val="0"/>
              </a:spcBef>
              <a:buFontTx/>
              <a:buNone/>
            </a:pPr>
            <a:r>
              <a:rPr lang="id-ID" altLang="id-ID" sz="1800" dirty="0">
                <a:latin typeface="Arial Narrow" panose="020B0606020202030204" pitchFamily="34" charset="0"/>
              </a:rPr>
              <a:t>Setiap hari ia ‘menyerang’ kita, berada didepan, dibelakang, disamping, dan setiap tempat yang kita datangi, bahkan ia dapat mengganggu ketenangan istirahat kita. Ia dapat menjadi sumber polutan lingkungan, bahkan dalam beberapa kasus ia dapat merusak tatanan psikis dan mental manusia sehingga menyebabkan kesakitan fisik secara nyata. Ia-lah yang menjadi ‘benalu’ ruang dan waktu kehidupan  manusia modern...suara. </a:t>
            </a:r>
          </a:p>
          <a:p>
            <a:pPr algn="just" eaLnBrk="1" hangingPunct="1">
              <a:spcBef>
                <a:spcPct val="0"/>
              </a:spcBef>
              <a:buFontTx/>
              <a:buNone/>
            </a:pPr>
            <a:endParaRPr lang="id-ID" altLang="id-ID" sz="1800" dirty="0">
              <a:latin typeface="Arial Narrow" panose="020B0606020202030204" pitchFamily="34" charset="0"/>
            </a:endParaRPr>
          </a:p>
        </p:txBody>
      </p:sp>
      <p:pic>
        <p:nvPicPr>
          <p:cNvPr id="8"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95184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9" name="Rectangle 14"/>
          <p:cNvSpPr>
            <a:spLocks noChangeArrowheads="1"/>
          </p:cNvSpPr>
          <p:nvPr/>
        </p:nvSpPr>
        <p:spPr bwMode="auto">
          <a:xfrm>
            <a:off x="5486400" y="2214563"/>
            <a:ext cx="3157538" cy="2308225"/>
          </a:xfrm>
          <a:prstGeom prst="rect">
            <a:avLst/>
          </a:prstGeom>
          <a:noFill/>
          <a:ln w="9525">
            <a:noFill/>
            <a:miter lim="800000"/>
            <a:headEnd/>
            <a:tailEnd/>
          </a:ln>
        </p:spPr>
        <p:txBody>
          <a:bodyPr>
            <a:spAutoFit/>
          </a:bodyPr>
          <a:lstStyle/>
          <a:p>
            <a:pPr algn="ctr">
              <a:defRPr/>
            </a:pPr>
            <a:r>
              <a:rPr lang="id-ID" sz="6000" dirty="0">
                <a:solidFill>
                  <a:schemeClr val="bg1">
                    <a:lumMod val="75000"/>
                  </a:schemeClr>
                </a:solidFill>
                <a:latin typeface="Arial Narrow" pitchFamily="34" charset="0"/>
              </a:rPr>
              <a:t>Sample</a:t>
            </a:r>
            <a:endParaRPr lang="id-ID" sz="6000" dirty="0">
              <a:solidFill>
                <a:srgbClr val="FF0000"/>
              </a:solidFill>
              <a:latin typeface="Arial Narrow" pitchFamily="34" charset="0"/>
            </a:endParaRPr>
          </a:p>
          <a:p>
            <a:pPr algn="ctr">
              <a:defRPr/>
            </a:pPr>
            <a:r>
              <a:rPr lang="id-ID" sz="2400" dirty="0">
                <a:solidFill>
                  <a:srgbClr val="FFC000"/>
                </a:solidFill>
                <a:latin typeface="Arial Narrow" pitchFamily="34" charset="0"/>
              </a:rPr>
              <a:t>[Direct Opener]</a:t>
            </a:r>
            <a:endParaRPr lang="en-US" sz="2400" dirty="0">
              <a:solidFill>
                <a:srgbClr val="FFC000"/>
              </a:solidFill>
              <a:latin typeface="Arial Narrow" pitchFamily="34" charset="0"/>
            </a:endParaRPr>
          </a:p>
          <a:p>
            <a:pPr algn="ctr">
              <a:defRPr/>
            </a:pPr>
            <a:endParaRPr lang="en-US" sz="6000" dirty="0"/>
          </a:p>
        </p:txBody>
      </p:sp>
    </p:spTree>
    <p:extLst>
      <p:ext uri="{BB962C8B-B14F-4D97-AF65-F5344CB8AC3E}">
        <p14:creationId xmlns:p14="http://schemas.microsoft.com/office/powerpoint/2010/main" xmlns="" val="13005938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6388" name="Rectangle 1"/>
          <p:cNvSpPr>
            <a:spLocks noChangeArrowheads="1"/>
          </p:cNvSpPr>
          <p:nvPr/>
        </p:nvSpPr>
        <p:spPr bwMode="auto">
          <a:xfrm>
            <a:off x="903288" y="333375"/>
            <a:ext cx="7416800" cy="5433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a:lnSpc>
                <a:spcPct val="114000"/>
              </a:lnSpc>
              <a:spcBef>
                <a:spcPct val="0"/>
              </a:spcBef>
              <a:buFontTx/>
              <a:buNone/>
            </a:pPr>
            <a:r>
              <a:rPr lang="en-US" altLang="id-ID" sz="1800" dirty="0">
                <a:latin typeface="Arial Narrow" panose="020B0606020202030204" pitchFamily="34" charset="0"/>
              </a:rPr>
              <a:t>Every born child is unique. Some have normal life but many others are not.</a:t>
            </a:r>
            <a:r>
              <a:rPr lang="id-ID" altLang="id-ID" sz="1800" dirty="0">
                <a:latin typeface="Arial Narrow" panose="020B0606020202030204" pitchFamily="34" charset="0"/>
              </a:rPr>
              <a:t> In many developing countries. </a:t>
            </a:r>
            <a:r>
              <a:rPr lang="en-US" altLang="id-ID" sz="1800" dirty="0" err="1">
                <a:latin typeface="Arial Narrow" panose="020B0606020202030204" pitchFamily="34" charset="0"/>
              </a:rPr>
              <a:t>Shaywitz</a:t>
            </a:r>
            <a:r>
              <a:rPr lang="en-US" altLang="id-ID" sz="1800" dirty="0">
                <a:latin typeface="Arial Narrow" panose="020B0606020202030204" pitchFamily="34" charset="0"/>
              </a:rPr>
              <a:t> (1998) predicts that 5-10% of children in the world are having dyslexic disorder</a:t>
            </a:r>
            <a:r>
              <a:rPr lang="id-ID" altLang="id-ID" sz="1800" dirty="0">
                <a:latin typeface="Arial Narrow" panose="020B0606020202030204" pitchFamily="34" charset="0"/>
              </a:rPr>
              <a:t>, with </a:t>
            </a:r>
            <a:r>
              <a:rPr lang="en-US" altLang="id-ID" sz="1800" dirty="0">
                <a:latin typeface="Arial Narrow" panose="020B0606020202030204" pitchFamily="34" charset="0"/>
              </a:rPr>
              <a:t>which </a:t>
            </a:r>
            <a:r>
              <a:rPr lang="id-ID" altLang="id-ID" sz="1800" dirty="0">
                <a:latin typeface="Arial Narrow" panose="020B0606020202030204" pitchFamily="34" charset="0"/>
              </a:rPr>
              <a:t>it </a:t>
            </a:r>
            <a:r>
              <a:rPr lang="en-US" altLang="id-ID" sz="1800" dirty="0">
                <a:latin typeface="Arial Narrow" panose="020B0606020202030204" pitchFamily="34" charset="0"/>
              </a:rPr>
              <a:t>may cause</a:t>
            </a:r>
            <a:r>
              <a:rPr lang="id-ID" altLang="id-ID" sz="1800" dirty="0">
                <a:latin typeface="Arial Narrow" panose="020B0606020202030204" pitchFamily="34" charset="0"/>
              </a:rPr>
              <a:t> them</a:t>
            </a:r>
            <a:r>
              <a:rPr lang="en-US" altLang="id-ID" sz="1800" dirty="0">
                <a:latin typeface="Arial Narrow" panose="020B0606020202030204" pitchFamily="34" charset="0"/>
              </a:rPr>
              <a:t> to have difficulties learning to listen, to speak, to spell, to write, to con</a:t>
            </a:r>
            <a:r>
              <a:rPr lang="id-ID" altLang="id-ID" sz="1800" dirty="0">
                <a:latin typeface="Arial Narrow" panose="020B0606020202030204" pitchFamily="34" charset="0"/>
              </a:rPr>
              <a:t>c</a:t>
            </a:r>
            <a:r>
              <a:rPr lang="en-US" altLang="id-ID" sz="1800" dirty="0" err="1">
                <a:latin typeface="Arial Narrow" panose="020B0606020202030204" pitchFamily="34" charset="0"/>
              </a:rPr>
              <a:t>entrate</a:t>
            </a:r>
            <a:r>
              <a:rPr lang="en-US" altLang="id-ID" sz="1800" dirty="0">
                <a:latin typeface="Arial Narrow" panose="020B0606020202030204" pitchFamily="34" charset="0"/>
              </a:rPr>
              <a:t>, to solve mathematical problems, and organize information</a:t>
            </a:r>
            <a:r>
              <a:rPr lang="id-ID" altLang="id-ID" sz="1800" dirty="0">
                <a:latin typeface="Arial Narrow" panose="020B0606020202030204" pitchFamily="34" charset="0"/>
              </a:rPr>
              <a:t>. </a:t>
            </a:r>
            <a:r>
              <a:rPr lang="en-US" altLang="id-ID" sz="1800" dirty="0">
                <a:latin typeface="Arial Narrow" panose="020B0606020202030204" pitchFamily="34" charset="0"/>
              </a:rPr>
              <a:t>According to the American Academy of Pediatrics (2009), dyslexia is a primarily language based disorder and do not caused by vision problem. On extreme case, children with dyslexia are also having additional difficulties (known as comorbid), most notably comorbid dyspraxia. Persons with dyslexia comorbid dyspraxia are having difficulties to decide, to plan, and to compose things, such as objects, letters, or even movements. As results, many persons with dyslexia comorbid dyspraxia have very limited vocabularies, unable to compose complete sentences, and having difficulties to channel their communication </a:t>
            </a:r>
            <a:r>
              <a:rPr lang="id-ID" altLang="id-ID" sz="1800" dirty="0">
                <a:latin typeface="Arial Narrow" panose="020B0606020202030204" pitchFamily="34" charset="0"/>
              </a:rPr>
              <a:t>as</a:t>
            </a:r>
            <a:r>
              <a:rPr lang="en-US" altLang="id-ID" sz="1800" dirty="0">
                <a:latin typeface="Arial Narrow" panose="020B0606020202030204" pitchFamily="34" charset="0"/>
              </a:rPr>
              <a:t> they tend to speak fast and stutter. However, although dyslexia cannot completely be cured, it can be gradually intervened</a:t>
            </a:r>
            <a:r>
              <a:rPr lang="id-ID" altLang="id-ID" sz="1800" dirty="0">
                <a:latin typeface="Arial Narrow" panose="020B0606020202030204" pitchFamily="34" charset="0"/>
              </a:rPr>
              <a:t> enabling patients to adapt with their environment</a:t>
            </a:r>
            <a:r>
              <a:rPr lang="en-US" altLang="id-ID" sz="1800" dirty="0">
                <a:latin typeface="Arial Narrow" panose="020B0606020202030204" pitchFamily="34" charset="0"/>
              </a:rPr>
              <a:t>. According to </a:t>
            </a:r>
            <a:r>
              <a:rPr lang="en-US" altLang="id-ID" sz="1800" dirty="0" err="1">
                <a:latin typeface="Arial Narrow" panose="020B0606020202030204" pitchFamily="34" charset="0"/>
              </a:rPr>
              <a:t>Kristiantini</a:t>
            </a:r>
            <a:r>
              <a:rPr lang="en-US" altLang="id-ID" sz="1800" dirty="0">
                <a:latin typeface="Arial Narrow" panose="020B0606020202030204" pitchFamily="34" charset="0"/>
              </a:rPr>
              <a:t> </a:t>
            </a:r>
            <a:r>
              <a:rPr lang="en-US" altLang="id-ID" sz="1800" dirty="0" err="1">
                <a:latin typeface="Arial Narrow" panose="020B0606020202030204" pitchFamily="34" charset="0"/>
              </a:rPr>
              <a:t>Dewi</a:t>
            </a:r>
            <a:r>
              <a:rPr lang="en-US" altLang="id-ID" sz="1800" dirty="0">
                <a:latin typeface="Arial Narrow" panose="020B0606020202030204" pitchFamily="34" charset="0"/>
              </a:rPr>
              <a:t>, M.D., (2010) one of the intervening media for children with dyslexia is reading cards (known as </a:t>
            </a:r>
            <a:r>
              <a:rPr lang="en-US" altLang="id-ID" sz="1800" i="1" dirty="0">
                <a:latin typeface="Arial Narrow" panose="020B0606020202030204" pitchFamily="34" charset="0"/>
              </a:rPr>
              <a:t>Story Starter Writing Card)</a:t>
            </a:r>
            <a:r>
              <a:rPr lang="en-US" altLang="id-ID" sz="1800" dirty="0">
                <a:latin typeface="Arial Narrow" panose="020B0606020202030204" pitchFamily="34" charset="0"/>
              </a:rPr>
              <a:t>, which can be used to stimulate knowledge on vocabularies and, further, to develop language skills. </a:t>
            </a:r>
            <a:endParaRPr lang="id-ID" altLang="id-ID" sz="1800" dirty="0">
              <a:latin typeface="Arial Narrow" panose="020B0606020202030204" pitchFamily="34" charset="0"/>
            </a:endParaRPr>
          </a:p>
        </p:txBody>
      </p:sp>
      <p:sp>
        <p:nvSpPr>
          <p:cNvPr id="2" name="Rectangle 1"/>
          <p:cNvSpPr/>
          <p:nvPr/>
        </p:nvSpPr>
        <p:spPr>
          <a:xfrm>
            <a:off x="914400" y="5781675"/>
            <a:ext cx="7416800" cy="417102"/>
          </a:xfrm>
          <a:prstGeom prst="rect">
            <a:avLst/>
          </a:prstGeom>
        </p:spPr>
        <p:txBody>
          <a:bodyPr>
            <a:spAutoFit/>
          </a:bodyPr>
          <a:lstStyle/>
          <a:p>
            <a:pPr algn="just">
              <a:lnSpc>
                <a:spcPct val="110000"/>
              </a:lnSpc>
              <a:defRPr/>
            </a:pPr>
            <a:r>
              <a:rPr lang="id-ID" altLang="id-ID" sz="1000" dirty="0">
                <a:latin typeface="Arial Narrow" panose="020B0606020202030204" pitchFamily="34" charset="0"/>
              </a:rPr>
              <a:t>Tulisan dipetik dari Syarief, et al (2013), </a:t>
            </a:r>
            <a:r>
              <a:rPr lang="id-ID" altLang="id-ID" sz="1000" b="1" dirty="0">
                <a:latin typeface="Arial Narrow" panose="020B0606020202030204" pitchFamily="34" charset="0"/>
              </a:rPr>
              <a:t>Designing Intervention: Re-design of Reading Cards as a Medium of Language Learning for Children with Dyslexia</a:t>
            </a:r>
            <a:r>
              <a:rPr lang="id-ID" altLang="id-ID" sz="1000" dirty="0">
                <a:latin typeface="Arial Narrow" panose="020B0606020202030204" pitchFamily="34" charset="0"/>
              </a:rPr>
              <a:t>. Dalam Prosiding National Conference on Applied Ergonomics, UGM Yogyakarta (12 September 2013) </a:t>
            </a:r>
          </a:p>
        </p:txBody>
      </p:sp>
      <p:pic>
        <p:nvPicPr>
          <p:cNvPr id="9"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312401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9" name="Rectangle 14"/>
          <p:cNvSpPr>
            <a:spLocks noChangeArrowheads="1"/>
          </p:cNvSpPr>
          <p:nvPr/>
        </p:nvSpPr>
        <p:spPr bwMode="auto">
          <a:xfrm>
            <a:off x="5486400" y="2214563"/>
            <a:ext cx="3157538" cy="2308225"/>
          </a:xfrm>
          <a:prstGeom prst="rect">
            <a:avLst/>
          </a:prstGeom>
          <a:noFill/>
          <a:ln w="9525">
            <a:noFill/>
            <a:miter lim="800000"/>
            <a:headEnd/>
            <a:tailEnd/>
          </a:ln>
        </p:spPr>
        <p:txBody>
          <a:bodyPr>
            <a:spAutoFit/>
          </a:bodyPr>
          <a:lstStyle/>
          <a:p>
            <a:pPr algn="ctr">
              <a:defRPr/>
            </a:pPr>
            <a:r>
              <a:rPr lang="id-ID" sz="6000" dirty="0">
                <a:solidFill>
                  <a:schemeClr val="bg1">
                    <a:lumMod val="75000"/>
                  </a:schemeClr>
                </a:solidFill>
                <a:latin typeface="Arial Narrow" pitchFamily="34" charset="0"/>
              </a:rPr>
              <a:t>Sample</a:t>
            </a:r>
            <a:endParaRPr lang="id-ID" sz="6000" dirty="0">
              <a:solidFill>
                <a:srgbClr val="FF0000"/>
              </a:solidFill>
              <a:latin typeface="Arial Narrow" pitchFamily="34" charset="0"/>
            </a:endParaRPr>
          </a:p>
          <a:p>
            <a:pPr algn="ctr">
              <a:defRPr/>
            </a:pPr>
            <a:r>
              <a:rPr lang="id-ID" sz="2400" dirty="0">
                <a:solidFill>
                  <a:srgbClr val="FFC000"/>
                </a:solidFill>
                <a:latin typeface="Arial Narrow" pitchFamily="34" charset="0"/>
              </a:rPr>
              <a:t>[Indirect Opener]</a:t>
            </a:r>
            <a:endParaRPr lang="en-US" sz="2400" dirty="0">
              <a:solidFill>
                <a:srgbClr val="FFC000"/>
              </a:solidFill>
              <a:latin typeface="Arial Narrow" pitchFamily="34" charset="0"/>
            </a:endParaRPr>
          </a:p>
          <a:p>
            <a:pPr algn="ctr">
              <a:defRPr/>
            </a:pPr>
            <a:endParaRPr lang="en-US" sz="6000" dirty="0"/>
          </a:p>
        </p:txBody>
      </p:sp>
    </p:spTree>
    <p:extLst>
      <p:ext uri="{BB962C8B-B14F-4D97-AF65-F5344CB8AC3E}">
        <p14:creationId xmlns:p14="http://schemas.microsoft.com/office/powerpoint/2010/main" xmlns="" val="7778626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4"/>
          <p:cNvGrpSpPr>
            <a:grpSpLocks/>
          </p:cNvGrpSpPr>
          <p:nvPr/>
        </p:nvGrpSpPr>
        <p:grpSpPr bwMode="auto">
          <a:xfrm>
            <a:off x="0" y="6500813"/>
            <a:ext cx="9144000" cy="357187"/>
            <a:chOff x="-32" y="6500834"/>
            <a:chExt cx="9144032" cy="357190"/>
          </a:xfrm>
        </p:grpSpPr>
        <p:sp>
          <p:nvSpPr>
            <p:cNvPr id="16" name="Rectangle 15"/>
            <p:cNvSpPr/>
            <p:nvPr/>
          </p:nvSpPr>
          <p:spPr>
            <a:xfrm>
              <a:off x="-32" y="6500834"/>
              <a:ext cx="9144032" cy="357190"/>
            </a:xfrm>
            <a:prstGeom prst="rect">
              <a:avLst/>
            </a:prstGeom>
            <a:solidFill>
              <a:schemeClr val="accent1">
                <a:lumMod val="2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rgbClr val="FFFFFF"/>
                </a:solidFill>
                <a:ea typeface="ＭＳ Ｐゴシック" pitchFamily="34" charset="-128"/>
              </a:endParaRPr>
            </a:p>
          </p:txBody>
        </p:sp>
        <p:sp>
          <p:nvSpPr>
            <p:cNvPr id="17" name="Rectangle 16"/>
            <p:cNvSpPr/>
            <p:nvPr/>
          </p:nvSpPr>
          <p:spPr>
            <a:xfrm>
              <a:off x="-32" y="6500834"/>
              <a:ext cx="428627" cy="357190"/>
            </a:xfrm>
            <a:prstGeom prst="rect">
              <a:avLst/>
            </a:prstGeom>
            <a:solidFill>
              <a:schemeClr val="accent1">
                <a:lumMod val="1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rgbClr val="FFFFFF"/>
                </a:solidFill>
                <a:ea typeface="ＭＳ Ｐゴシック" pitchFamily="34" charset="-128"/>
              </a:endParaRPr>
            </a:p>
          </p:txBody>
        </p:sp>
        <p:sp>
          <p:nvSpPr>
            <p:cNvPr id="18440" name="Rectangle 3"/>
            <p:cNvSpPr txBox="1">
              <a:spLocks noChangeArrowheads="1"/>
            </p:cNvSpPr>
            <p:nvPr/>
          </p:nvSpPr>
          <p:spPr bwMode="auto">
            <a:xfrm>
              <a:off x="6148378" y="6500834"/>
              <a:ext cx="2495559" cy="28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buFontTx/>
                <a:buNone/>
              </a:pPr>
              <a:r>
                <a:rPr lang="en-US" altLang="id-ID" sz="1400">
                  <a:solidFill>
                    <a:srgbClr val="F2F2F2"/>
                  </a:solidFill>
                  <a:latin typeface="Arial Narrow" pitchFamily="34" charset="0"/>
                </a:rPr>
                <a:t>manajemen informasi penelitian</a:t>
              </a:r>
              <a:endParaRPr lang="en-US" altLang="id-ID" sz="1400" i="1">
                <a:solidFill>
                  <a:srgbClr val="F2F2F2"/>
                </a:solidFill>
                <a:latin typeface="Arial Narrow" pitchFamily="34" charset="0"/>
              </a:endParaRPr>
            </a:p>
          </p:txBody>
        </p:sp>
      </p:grpSp>
      <p:sp>
        <p:nvSpPr>
          <p:cNvPr id="18436" name="Rectangle 1"/>
          <p:cNvSpPr>
            <a:spLocks noChangeArrowheads="1"/>
          </p:cNvSpPr>
          <p:nvPr/>
        </p:nvSpPr>
        <p:spPr bwMode="auto">
          <a:xfrm>
            <a:off x="900113" y="620688"/>
            <a:ext cx="7416800" cy="5601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1600" dirty="0">
                <a:latin typeface="Arial Narrow" panose="020B0606020202030204" pitchFamily="34" charset="0"/>
              </a:rPr>
              <a:t>K</a:t>
            </a:r>
            <a:r>
              <a:rPr lang="id-ID" altLang="id-ID" sz="1600" dirty="0">
                <a:latin typeface="Arial Narrow" panose="020B0606020202030204" pitchFamily="34" charset="0"/>
              </a:rPr>
              <a:t>eberadaan partai politik di Indonesia memiliki akar sejarah yang panjang. Sebelum kemerdekaan RI, partai politik pada dasarnya telah hadir di panggung politik Indonesia, dalam bentuk organisasi-organisasi pergerakan kebangsaan di awal abad ke-20. Beberapa diantaranya adalah Sarekat Islam (SI) yang kemudian bertransformasi menjadi Partai Sarekat Islam (PSI) dan Partai Sarekat Islam Indonesia (PSII), Indische Partij (IP), Partai Komunis Hindia yang kemudian menjadi Partai Komunis Indonesi (PKI). </a:t>
            </a:r>
          </a:p>
          <a:p>
            <a:pPr algn="just" eaLnBrk="1" hangingPunct="1">
              <a:spcBef>
                <a:spcPct val="0"/>
              </a:spcBef>
              <a:buFontTx/>
              <a:buNone/>
            </a:pPr>
            <a:endParaRPr lang="id-ID" altLang="id-ID" sz="1800" dirty="0">
              <a:latin typeface="Arial Narrow" panose="020B0606020202030204" pitchFamily="34" charset="0"/>
            </a:endParaRPr>
          </a:p>
          <a:p>
            <a:pPr algn="just" eaLnBrk="1" hangingPunct="1">
              <a:spcBef>
                <a:spcPct val="0"/>
              </a:spcBef>
              <a:buFontTx/>
              <a:buNone/>
            </a:pPr>
            <a:r>
              <a:rPr lang="id-ID" altLang="id-ID" sz="1600" dirty="0">
                <a:latin typeface="Arial Narrow" panose="020B0606020202030204" pitchFamily="34" charset="0"/>
              </a:rPr>
              <a:t>Memasuki masa kemerdekaan, keberadaan partai politik mewarnai kancah politik Indonesia, diantara adalah Partai Nasional Indonesia yang didirikan pada tanggal 23 Agustus 1945 dan kemudian menjadi partai negara. Keberadaan PNI sebagai partai negara tidaklah lama, karena kurang dari sebulan setelah pendiriannya tepatnya pada tanggal 1 September 1945, PNI dibubarkan. Seiring dengan perkembangan politik kenegaraan, pada tanggal 3 November 1945 Wakil Presiden Mohammad Hatta mengeluarkan maklumat yang menganjurkan pembentukan partai-partai politik. Segera setelah keluarnya maklumat tersebut, partai-partai politik baru bermunculan di kancah politik negara Indonesia yang berusia muda.  </a:t>
            </a:r>
          </a:p>
          <a:p>
            <a:pPr algn="just" eaLnBrk="1" hangingPunct="1">
              <a:spcBef>
                <a:spcPct val="0"/>
              </a:spcBef>
              <a:buFontTx/>
              <a:buNone/>
            </a:pPr>
            <a:endParaRPr lang="id-ID" altLang="id-ID" sz="1800" dirty="0">
              <a:latin typeface="Arial Narrow" panose="020B0606020202030204" pitchFamily="34" charset="0"/>
            </a:endParaRPr>
          </a:p>
          <a:p>
            <a:pPr algn="just" eaLnBrk="1" hangingPunct="1">
              <a:spcBef>
                <a:spcPct val="0"/>
              </a:spcBef>
              <a:buFontTx/>
              <a:buNone/>
            </a:pPr>
            <a:r>
              <a:rPr lang="id-ID" altLang="id-ID" sz="1600" dirty="0">
                <a:solidFill>
                  <a:srgbClr val="C00000"/>
                </a:solidFill>
                <a:latin typeface="Arial Narrow" panose="020B0606020202030204" pitchFamily="34" charset="0"/>
              </a:rPr>
              <a:t>............................................Kesemua partai politik menjadikan lambang sebagai identitas kepartaian sekaligus media untuk mempersuasi masyarakat.....Bahkan ada keharusan kepemilikan lambang partai yang ditegaskan dalam bermacam bentuk aturan perundang-undangan. Tanpa kepemilikan lambang dapat dikatakan tertutup peluang bagi partai politik untuk berpartisipasi dalam pemilu.</a:t>
            </a:r>
          </a:p>
          <a:p>
            <a:pPr algn="just" eaLnBrk="1" hangingPunct="1">
              <a:spcBef>
                <a:spcPct val="0"/>
              </a:spcBef>
              <a:buFontTx/>
              <a:buNone/>
            </a:pPr>
            <a:endParaRPr lang="id-ID" altLang="id-ID" sz="2000" dirty="0">
              <a:latin typeface="Arial Narrow" panose="020B0606020202030204" pitchFamily="34" charset="0"/>
            </a:endParaRPr>
          </a:p>
        </p:txBody>
      </p:sp>
      <p:pic>
        <p:nvPicPr>
          <p:cNvPr id="9"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05609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7" name="Rectangle 5"/>
          <p:cNvSpPr>
            <a:spLocks noChangeArrowheads="1"/>
          </p:cNvSpPr>
          <p:nvPr/>
        </p:nvSpPr>
        <p:spPr bwMode="auto">
          <a:xfrm>
            <a:off x="5779294" y="3615691"/>
            <a:ext cx="2514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400" dirty="0">
                <a:solidFill>
                  <a:srgbClr val="FFFF00"/>
                </a:solidFill>
                <a:latin typeface="Arial Narrow" pitchFamily="34" charset="0"/>
              </a:rPr>
              <a:t>Modified from Mark Pennington (Jan 13, 2009)</a:t>
            </a:r>
            <a:endParaRPr lang="en-US" altLang="id-ID" sz="1400" dirty="0">
              <a:solidFill>
                <a:srgbClr val="FFFF00"/>
              </a:solidFill>
            </a:endParaRPr>
          </a:p>
        </p:txBody>
      </p:sp>
      <p:sp>
        <p:nvSpPr>
          <p:cNvPr id="8" name="Rectangle 5"/>
          <p:cNvSpPr>
            <a:spLocks noChangeArrowheads="1"/>
          </p:cNvSpPr>
          <p:nvPr/>
        </p:nvSpPr>
        <p:spPr bwMode="auto">
          <a:xfrm>
            <a:off x="5214938" y="1765505"/>
            <a:ext cx="3643312" cy="1477328"/>
          </a:xfrm>
          <a:prstGeom prst="rect">
            <a:avLst/>
          </a:prstGeom>
          <a:noFill/>
          <a:ln w="9525">
            <a:noFill/>
            <a:miter lim="800000"/>
            <a:headEnd/>
            <a:tailEnd/>
          </a:ln>
        </p:spPr>
        <p:txBody>
          <a:bodyPr>
            <a:spAutoFit/>
          </a:bodyPr>
          <a:lstStyle/>
          <a:p>
            <a:pPr algn="ctr">
              <a:defRPr/>
            </a:pPr>
            <a:r>
              <a:rPr lang="id-ID" sz="3600" dirty="0">
                <a:solidFill>
                  <a:schemeClr val="bg1"/>
                </a:solidFill>
                <a:latin typeface="Arial Narrow" pitchFamily="34" charset="0"/>
              </a:rPr>
              <a:t>Organizing </a:t>
            </a:r>
            <a:r>
              <a:rPr lang="id-ID" sz="5400" dirty="0">
                <a:solidFill>
                  <a:schemeClr val="bg1"/>
                </a:solidFill>
                <a:latin typeface="Arial Narrow" pitchFamily="34" charset="0"/>
              </a:rPr>
              <a:t>Conclusions</a:t>
            </a:r>
            <a:endParaRPr lang="en-US" sz="5400" dirty="0">
              <a:solidFill>
                <a:schemeClr val="bg1"/>
              </a:solidFill>
              <a:latin typeface="Arial Narrow" pitchFamily="34" charset="0"/>
            </a:endParaRPr>
          </a:p>
        </p:txBody>
      </p:sp>
    </p:spTree>
    <p:extLst>
      <p:ext uri="{BB962C8B-B14F-4D97-AF65-F5344CB8AC3E}">
        <p14:creationId xmlns:p14="http://schemas.microsoft.com/office/powerpoint/2010/main" xmlns="" val="3533555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4099" name="Rectangle 4"/>
          <p:cNvSpPr>
            <a:spLocks noChangeArrowheads="1"/>
          </p:cNvSpPr>
          <p:nvPr/>
        </p:nvSpPr>
        <p:spPr bwMode="auto">
          <a:xfrm>
            <a:off x="381000" y="0"/>
            <a:ext cx="3505200" cy="10668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p>
        </p:txBody>
      </p:sp>
      <p:sp>
        <p:nvSpPr>
          <p:cNvPr id="4100" name="Rectangle 5"/>
          <p:cNvSpPr>
            <a:spLocks noChangeArrowheads="1"/>
          </p:cNvSpPr>
          <p:nvPr/>
        </p:nvSpPr>
        <p:spPr bwMode="auto">
          <a:xfrm>
            <a:off x="609600" y="152400"/>
            <a:ext cx="312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800">
                <a:latin typeface="Arial Narrow" pitchFamily="34" charset="0"/>
              </a:rPr>
              <a:t>Kesimpulan / Penutup</a:t>
            </a:r>
            <a:endParaRPr lang="en-US" altLang="id-ID" sz="2800"/>
          </a:p>
        </p:txBody>
      </p:sp>
      <p:sp>
        <p:nvSpPr>
          <p:cNvPr id="4101" name="Rectangle 5"/>
          <p:cNvSpPr>
            <a:spLocks noChangeArrowheads="1"/>
          </p:cNvSpPr>
          <p:nvPr/>
        </p:nvSpPr>
        <p:spPr bwMode="auto">
          <a:xfrm>
            <a:off x="762000" y="498475"/>
            <a:ext cx="2819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000">
                <a:latin typeface="Arial Narrow" pitchFamily="34" charset="0"/>
              </a:rPr>
              <a:t>Conclusion / Closings</a:t>
            </a:r>
            <a:endParaRPr lang="en-US" altLang="id-ID" sz="2000"/>
          </a:p>
        </p:txBody>
      </p:sp>
      <p:grpSp>
        <p:nvGrpSpPr>
          <p:cNvPr id="2" name="Group 26"/>
          <p:cNvGrpSpPr>
            <a:grpSpLocks/>
          </p:cNvGrpSpPr>
          <p:nvPr/>
        </p:nvGrpSpPr>
        <p:grpSpPr bwMode="auto">
          <a:xfrm>
            <a:off x="762000" y="1219200"/>
            <a:ext cx="7924800" cy="1431925"/>
            <a:chOff x="762000" y="1219200"/>
            <a:chExt cx="7924800" cy="1431528"/>
          </a:xfrm>
        </p:grpSpPr>
        <p:sp>
          <p:nvSpPr>
            <p:cNvPr id="4117" name="Rectangle 12"/>
            <p:cNvSpPr>
              <a:spLocks noChangeArrowheads="1"/>
            </p:cNvSpPr>
            <p:nvPr/>
          </p:nvSpPr>
          <p:spPr bwMode="auto">
            <a:xfrm>
              <a:off x="4114800" y="1219200"/>
              <a:ext cx="4572000" cy="70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2000" dirty="0">
                  <a:latin typeface="Arial Narrow" pitchFamily="34" charset="0"/>
                </a:rPr>
                <a:t>Berfungsi sbg</a:t>
              </a:r>
              <a:r>
                <a:rPr lang="en-US" altLang="id-ID" sz="2000" dirty="0">
                  <a:latin typeface="Arial Narrow" pitchFamily="34" charset="0"/>
                </a:rPr>
                <a:t> </a:t>
              </a:r>
              <a:r>
                <a:rPr lang="en-US" altLang="id-ID" sz="2000" b="1" dirty="0" err="1">
                  <a:latin typeface="Arial Narrow" pitchFamily="34" charset="0"/>
                </a:rPr>
                <a:t>jendela</a:t>
              </a:r>
              <a:r>
                <a:rPr lang="en-US" altLang="id-ID" sz="2000" dirty="0">
                  <a:latin typeface="Arial Narrow" pitchFamily="34" charset="0"/>
                </a:rPr>
                <a:t> </a:t>
              </a:r>
              <a:r>
                <a:rPr lang="en-US" altLang="id-ID" sz="2000" dirty="0" err="1">
                  <a:latin typeface="Arial Narrow" pitchFamily="34" charset="0"/>
                </a:rPr>
                <a:t>atas</a:t>
              </a:r>
              <a:r>
                <a:rPr lang="en-US" altLang="id-ID" sz="2000" dirty="0">
                  <a:latin typeface="Arial Narrow" pitchFamily="34" charset="0"/>
                </a:rPr>
                <a:t> </a:t>
              </a:r>
              <a:r>
                <a:rPr lang="en-US" altLang="id-ID" sz="2000" dirty="0" err="1">
                  <a:latin typeface="Arial Narrow" pitchFamily="34" charset="0"/>
                </a:rPr>
                <a:t>pengetahuan</a:t>
              </a:r>
              <a:r>
                <a:rPr lang="en-US" altLang="id-ID" sz="2000" dirty="0">
                  <a:latin typeface="Arial Narrow" pitchFamily="34" charset="0"/>
                </a:rPr>
                <a:t> yang </a:t>
              </a:r>
              <a:r>
                <a:rPr lang="en-US" altLang="id-ID" sz="2000" dirty="0" err="1">
                  <a:latin typeface="Arial Narrow" pitchFamily="34" charset="0"/>
                </a:rPr>
                <a:t>telah</a:t>
              </a:r>
              <a:r>
                <a:rPr lang="en-US" altLang="id-ID" sz="2000" dirty="0">
                  <a:latin typeface="Arial Narrow" pitchFamily="34" charset="0"/>
                </a:rPr>
                <a:t> </a:t>
              </a:r>
              <a:r>
                <a:rPr lang="en-US" altLang="id-ID" sz="2000" dirty="0" err="1">
                  <a:latin typeface="Arial Narrow" pitchFamily="34" charset="0"/>
                </a:rPr>
                <a:t>didapatkan</a:t>
              </a:r>
              <a:r>
                <a:rPr lang="en-US" altLang="id-ID" sz="2000" dirty="0">
                  <a:latin typeface="Arial Narrow" pitchFamily="34" charset="0"/>
                </a:rPr>
                <a:t>/</a:t>
              </a:r>
              <a:r>
                <a:rPr lang="en-US" altLang="id-ID" sz="2000" dirty="0" err="1">
                  <a:latin typeface="Arial Narrow" pitchFamily="34" charset="0"/>
                </a:rPr>
                <a:t>dihasilkan</a:t>
              </a:r>
              <a:endParaRPr lang="en-US" altLang="id-ID" sz="2000" dirty="0"/>
            </a:p>
          </p:txBody>
        </p:sp>
        <p:grpSp>
          <p:nvGrpSpPr>
            <p:cNvPr id="3" name="Group 17"/>
            <p:cNvGrpSpPr>
              <a:grpSpLocks/>
            </p:cNvGrpSpPr>
            <p:nvPr/>
          </p:nvGrpSpPr>
          <p:grpSpPr bwMode="auto">
            <a:xfrm>
              <a:off x="762000" y="1229380"/>
              <a:ext cx="2819400" cy="709374"/>
              <a:chOff x="762000" y="1534180"/>
              <a:chExt cx="2819400" cy="709374"/>
            </a:xfrm>
          </p:grpSpPr>
          <p:sp>
            <p:nvSpPr>
              <p:cNvPr id="4120" name="Rectangle 5"/>
              <p:cNvSpPr>
                <a:spLocks noChangeArrowheads="1"/>
              </p:cNvSpPr>
              <p:nvPr/>
            </p:nvSpPr>
            <p:spPr bwMode="auto">
              <a:xfrm>
                <a:off x="762000" y="1534180"/>
                <a:ext cx="2819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a:solidFill>
                      <a:srgbClr val="FF6600"/>
                    </a:solidFill>
                    <a:latin typeface="Arial Narrow" pitchFamily="34" charset="0"/>
                  </a:rPr>
                  <a:t>Tujuan</a:t>
                </a:r>
                <a:endParaRPr lang="en-US" altLang="id-ID" sz="2400">
                  <a:solidFill>
                    <a:srgbClr val="FF6600"/>
                  </a:solidFill>
                </a:endParaRPr>
              </a:p>
            </p:txBody>
          </p:sp>
          <p:sp>
            <p:nvSpPr>
              <p:cNvPr id="4121" name="Rectangle 5"/>
              <p:cNvSpPr>
                <a:spLocks noChangeArrowheads="1"/>
              </p:cNvSpPr>
              <p:nvPr/>
            </p:nvSpPr>
            <p:spPr bwMode="auto">
              <a:xfrm>
                <a:off x="762000" y="1905000"/>
                <a:ext cx="2819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600">
                    <a:solidFill>
                      <a:srgbClr val="FF6600"/>
                    </a:solidFill>
                    <a:latin typeface="Arial Narrow" pitchFamily="34" charset="0"/>
                  </a:rPr>
                  <a:t>Purpose</a:t>
                </a:r>
                <a:endParaRPr lang="en-US" altLang="id-ID" sz="1600">
                  <a:solidFill>
                    <a:srgbClr val="FF6600"/>
                  </a:solidFill>
                </a:endParaRPr>
              </a:p>
            </p:txBody>
          </p:sp>
        </p:grpSp>
        <p:sp>
          <p:nvSpPr>
            <p:cNvPr id="4119" name="Rectangle 12"/>
            <p:cNvSpPr>
              <a:spLocks noChangeArrowheads="1"/>
            </p:cNvSpPr>
            <p:nvPr/>
          </p:nvSpPr>
          <p:spPr bwMode="auto">
            <a:xfrm>
              <a:off x="4114800" y="2034949"/>
              <a:ext cx="4572000" cy="615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solidFill>
                    <a:srgbClr val="7F7F7F"/>
                  </a:solidFill>
                  <a:latin typeface="Arial Narrow" pitchFamily="34" charset="0"/>
                </a:rPr>
                <a:t>Serves as windows of generated knowledge </a:t>
              </a:r>
              <a:r>
                <a:rPr lang="en-US" altLang="id-ID" sz="1400">
                  <a:solidFill>
                    <a:srgbClr val="7F7F7F"/>
                  </a:solidFill>
                  <a:latin typeface="Arial Narrow" pitchFamily="34" charset="0"/>
                </a:rPr>
                <a:t>(Lynn Q Troyka, 2002) </a:t>
              </a:r>
              <a:endParaRPr lang="en-US" altLang="id-ID" sz="1400">
                <a:solidFill>
                  <a:srgbClr val="7F7F7F"/>
                </a:solidFill>
              </a:endParaRPr>
            </a:p>
          </p:txBody>
        </p:sp>
      </p:grpSp>
      <p:grpSp>
        <p:nvGrpSpPr>
          <p:cNvPr id="4" name="Group 1"/>
          <p:cNvGrpSpPr>
            <a:grpSpLocks/>
          </p:cNvGrpSpPr>
          <p:nvPr/>
        </p:nvGrpSpPr>
        <p:grpSpPr bwMode="auto">
          <a:xfrm>
            <a:off x="457200" y="2895600"/>
            <a:ext cx="8153400" cy="3200400"/>
            <a:chOff x="457200" y="2895600"/>
            <a:chExt cx="8153400" cy="3429000"/>
          </a:xfrm>
        </p:grpSpPr>
        <p:grpSp>
          <p:nvGrpSpPr>
            <p:cNvPr id="5" name="Group 23"/>
            <p:cNvGrpSpPr>
              <a:grpSpLocks/>
            </p:cNvGrpSpPr>
            <p:nvPr/>
          </p:nvGrpSpPr>
          <p:grpSpPr bwMode="auto">
            <a:xfrm>
              <a:off x="457200" y="2895600"/>
              <a:ext cx="8153400" cy="3429000"/>
              <a:chOff x="457200" y="2895600"/>
              <a:chExt cx="8153400" cy="3429000"/>
            </a:xfrm>
          </p:grpSpPr>
          <p:sp>
            <p:nvSpPr>
              <p:cNvPr id="23" name="Rounded Rectangle 22"/>
              <p:cNvSpPr/>
              <p:nvPr/>
            </p:nvSpPr>
            <p:spPr>
              <a:xfrm>
                <a:off x="457200" y="2895600"/>
                <a:ext cx="8153400" cy="3429000"/>
              </a:xfrm>
              <a:prstGeom prst="round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d-ID">
                  <a:solidFill>
                    <a:srgbClr val="FFFFFF"/>
                  </a:solidFill>
                  <a:ea typeface="ＭＳ Ｐゴシック" pitchFamily="34" charset="-128"/>
                </a:endParaRPr>
              </a:p>
            </p:txBody>
          </p:sp>
          <p:grpSp>
            <p:nvGrpSpPr>
              <p:cNvPr id="6" name="Group 23"/>
              <p:cNvGrpSpPr>
                <a:grpSpLocks/>
              </p:cNvGrpSpPr>
              <p:nvPr/>
            </p:nvGrpSpPr>
            <p:grpSpPr bwMode="auto">
              <a:xfrm>
                <a:off x="762000" y="4060825"/>
                <a:ext cx="2819400" cy="765175"/>
                <a:chOff x="762000" y="3984625"/>
                <a:chExt cx="2819400" cy="765175"/>
              </a:xfrm>
            </p:grpSpPr>
            <p:sp>
              <p:nvSpPr>
                <p:cNvPr id="4112" name="Rectangle 5"/>
                <p:cNvSpPr>
                  <a:spLocks noChangeArrowheads="1"/>
                </p:cNvSpPr>
                <p:nvPr/>
              </p:nvSpPr>
              <p:spPr bwMode="auto">
                <a:xfrm>
                  <a:off x="762000" y="3984625"/>
                  <a:ext cx="2819400" cy="4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a:solidFill>
                        <a:srgbClr val="FF0000"/>
                      </a:solidFill>
                      <a:latin typeface="Arial Narrow" pitchFamily="34" charset="0"/>
                    </a:rPr>
                    <a:t>Konten Utama</a:t>
                  </a:r>
                  <a:endParaRPr lang="en-US" altLang="id-ID" sz="2400">
                    <a:solidFill>
                      <a:srgbClr val="FF0000"/>
                    </a:solidFill>
                  </a:endParaRPr>
                </a:p>
              </p:txBody>
            </p:sp>
            <p:sp>
              <p:nvSpPr>
                <p:cNvPr id="4113" name="Rectangle 5"/>
                <p:cNvSpPr>
                  <a:spLocks noChangeArrowheads="1"/>
                </p:cNvSpPr>
                <p:nvPr/>
              </p:nvSpPr>
              <p:spPr bwMode="auto">
                <a:xfrm>
                  <a:off x="762000" y="4411816"/>
                  <a:ext cx="2819400" cy="337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600" dirty="0">
                      <a:latin typeface="Arial Narrow" pitchFamily="34" charset="0"/>
                    </a:rPr>
                    <a:t>Major Contents</a:t>
                  </a:r>
                  <a:endParaRPr lang="en-US" altLang="id-ID" sz="1600" dirty="0"/>
                </a:p>
              </p:txBody>
            </p:sp>
          </p:grpSp>
        </p:grpSp>
        <p:grpSp>
          <p:nvGrpSpPr>
            <p:cNvPr id="7" name="Group 22"/>
            <p:cNvGrpSpPr>
              <a:grpSpLocks/>
            </p:cNvGrpSpPr>
            <p:nvPr/>
          </p:nvGrpSpPr>
          <p:grpSpPr bwMode="auto">
            <a:xfrm>
              <a:off x="4114800" y="2990850"/>
              <a:ext cx="4495800" cy="3105150"/>
              <a:chOff x="4114800" y="2914650"/>
              <a:chExt cx="4495800" cy="3105150"/>
            </a:xfrm>
          </p:grpSpPr>
          <p:sp>
            <p:nvSpPr>
              <p:cNvPr id="4107" name="Rectangle 6"/>
              <p:cNvSpPr>
                <a:spLocks noChangeArrowheads="1"/>
              </p:cNvSpPr>
              <p:nvPr/>
            </p:nvSpPr>
            <p:spPr bwMode="auto">
              <a:xfrm>
                <a:off x="4114800" y="2914650"/>
                <a:ext cx="426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b="1" dirty="0" err="1">
                    <a:latin typeface="Arial Narrow" pitchFamily="34" charset="0"/>
                  </a:rPr>
                  <a:t>Jawaban</a:t>
                </a:r>
                <a:r>
                  <a:rPr lang="en-US" altLang="id-ID" sz="2400" dirty="0">
                    <a:latin typeface="Arial Narrow" pitchFamily="34" charset="0"/>
                  </a:rPr>
                  <a:t> </a:t>
                </a:r>
                <a:r>
                  <a:rPr lang="en-US" altLang="id-ID" sz="2400" dirty="0" err="1">
                    <a:latin typeface="Arial Narrow" pitchFamily="34" charset="0"/>
                  </a:rPr>
                  <a:t>atas</a:t>
                </a:r>
                <a:r>
                  <a:rPr lang="en-US" altLang="id-ID" sz="2400" dirty="0">
                    <a:latin typeface="Arial Narrow" pitchFamily="34" charset="0"/>
                  </a:rPr>
                  <a:t> </a:t>
                </a:r>
                <a:r>
                  <a:rPr lang="en-US" altLang="id-ID" sz="2400" dirty="0" err="1">
                    <a:latin typeface="Arial Narrow" pitchFamily="34" charset="0"/>
                  </a:rPr>
                  <a:t>masalah</a:t>
                </a:r>
                <a:r>
                  <a:rPr lang="en-US" altLang="id-ID" sz="2400" dirty="0">
                    <a:latin typeface="Arial Narrow" pitchFamily="34" charset="0"/>
                  </a:rPr>
                  <a:t> </a:t>
                </a:r>
                <a:r>
                  <a:rPr lang="en-US" altLang="id-ID" sz="2400" dirty="0" err="1">
                    <a:latin typeface="Arial Narrow" pitchFamily="34" charset="0"/>
                  </a:rPr>
                  <a:t>penelitian</a:t>
                </a:r>
                <a:endParaRPr lang="en-US" altLang="id-ID" sz="2400" dirty="0"/>
              </a:p>
            </p:txBody>
          </p:sp>
          <p:sp>
            <p:nvSpPr>
              <p:cNvPr id="4108" name="Rectangle 6"/>
              <p:cNvSpPr>
                <a:spLocks noChangeArrowheads="1"/>
              </p:cNvSpPr>
              <p:nvPr/>
            </p:nvSpPr>
            <p:spPr bwMode="auto">
              <a:xfrm>
                <a:off x="4114800" y="3524072"/>
                <a:ext cx="4495800"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latin typeface="Arial Narrow" pitchFamily="34" charset="0"/>
                  </a:rPr>
                  <a:t>Ikhtisar atas </a:t>
                </a:r>
                <a:r>
                  <a:rPr lang="en-US" altLang="id-ID" sz="2400" b="1">
                    <a:latin typeface="Arial Narrow" pitchFamily="34" charset="0"/>
                  </a:rPr>
                  <a:t>kemanfaatan</a:t>
                </a:r>
                <a:r>
                  <a:rPr lang="en-US" altLang="id-ID" sz="2400">
                    <a:latin typeface="Arial Narrow" pitchFamily="34" charset="0"/>
                  </a:rPr>
                  <a:t> atau kontribusi pengetahuan yang dihasilkan</a:t>
                </a:r>
                <a:endParaRPr lang="en-US" altLang="id-ID" sz="2400"/>
              </a:p>
            </p:txBody>
          </p:sp>
          <p:sp>
            <p:nvSpPr>
              <p:cNvPr id="4109" name="Rectangle 6"/>
              <p:cNvSpPr>
                <a:spLocks noChangeArrowheads="1"/>
              </p:cNvSpPr>
              <p:nvPr/>
            </p:nvSpPr>
            <p:spPr bwMode="auto">
              <a:xfrm>
                <a:off x="4114800" y="4819650"/>
                <a:ext cx="4495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b="1">
                    <a:latin typeface="Arial Narrow" pitchFamily="34" charset="0"/>
                  </a:rPr>
                  <a:t>Rekomendas</a:t>
                </a:r>
                <a:r>
                  <a:rPr lang="en-US" altLang="id-ID" sz="2400">
                    <a:latin typeface="Arial Narrow" pitchFamily="34" charset="0"/>
                  </a:rPr>
                  <a:t>i untuk:</a:t>
                </a:r>
              </a:p>
              <a:p>
                <a:pPr eaLnBrk="1" hangingPunct="1">
                  <a:spcBef>
                    <a:spcPct val="0"/>
                  </a:spcBef>
                  <a:buFontTx/>
                  <a:buAutoNum type="alphaLcPeriod"/>
                </a:pPr>
                <a:r>
                  <a:rPr lang="en-US" altLang="id-ID" sz="2400">
                    <a:latin typeface="Arial Narrow" pitchFamily="34" charset="0"/>
                  </a:rPr>
                  <a:t>Penelitian lanjutan</a:t>
                </a:r>
              </a:p>
              <a:p>
                <a:pPr eaLnBrk="1" hangingPunct="1">
                  <a:spcBef>
                    <a:spcPct val="0"/>
                  </a:spcBef>
                  <a:buFontTx/>
                  <a:buAutoNum type="alphaLcPeriod"/>
                </a:pPr>
                <a:r>
                  <a:rPr lang="en-US" altLang="id-ID" sz="2400">
                    <a:latin typeface="Arial Narrow" pitchFamily="34" charset="0"/>
                  </a:rPr>
                  <a:t>Praktika profesional</a:t>
                </a:r>
                <a:endParaRPr lang="en-US" altLang="id-ID" sz="2400"/>
              </a:p>
            </p:txBody>
          </p:sp>
        </p:grpSp>
      </p:grpSp>
      <p:pic>
        <p:nvPicPr>
          <p:cNvPr id="26"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86618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123" name="Rectangle 5"/>
          <p:cNvSpPr>
            <a:spLocks noChangeArrowheads="1"/>
          </p:cNvSpPr>
          <p:nvPr/>
        </p:nvSpPr>
        <p:spPr bwMode="auto">
          <a:xfrm>
            <a:off x="4067944" y="620688"/>
            <a:ext cx="4689504" cy="517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200" b="1">
                <a:latin typeface="Arial Narrow" pitchFamily="34" charset="0"/>
              </a:rPr>
              <a:t>Restate</a:t>
            </a:r>
            <a:r>
              <a:rPr lang="en-US" altLang="id-ID" sz="2200">
                <a:latin typeface="Arial Narrow" pitchFamily="34" charset="0"/>
              </a:rPr>
              <a:t> main points</a:t>
            </a:r>
          </a:p>
          <a:p>
            <a:pPr eaLnBrk="1" hangingPunct="1">
              <a:spcBef>
                <a:spcPct val="0"/>
              </a:spcBef>
              <a:buFontTx/>
              <a:buNone/>
            </a:pPr>
            <a:endParaRPr lang="en-US" altLang="id-ID" sz="2200">
              <a:latin typeface="Arial Narrow" pitchFamily="34" charset="0"/>
            </a:endParaRPr>
          </a:p>
          <a:p>
            <a:pPr eaLnBrk="1" hangingPunct="1">
              <a:spcBef>
                <a:spcPct val="0"/>
              </a:spcBef>
              <a:buFontTx/>
              <a:buNone/>
            </a:pPr>
            <a:endParaRPr lang="en-US" altLang="id-ID" sz="2200" b="1">
              <a:latin typeface="Arial Narrow" pitchFamily="34" charset="0"/>
            </a:endParaRPr>
          </a:p>
          <a:p>
            <a:pPr eaLnBrk="1" hangingPunct="1">
              <a:spcBef>
                <a:spcPct val="0"/>
              </a:spcBef>
              <a:buFontTx/>
              <a:buNone/>
            </a:pPr>
            <a:r>
              <a:rPr lang="en-US" altLang="id-ID" sz="2200" b="1">
                <a:latin typeface="Arial Narrow" pitchFamily="34" charset="0"/>
              </a:rPr>
              <a:t>Make</a:t>
            </a:r>
            <a:r>
              <a:rPr lang="en-US" altLang="id-ID" sz="2200">
                <a:latin typeface="Arial Narrow" pitchFamily="34" charset="0"/>
              </a:rPr>
              <a:t> predictions or recommendations</a:t>
            </a:r>
          </a:p>
          <a:p>
            <a:pPr eaLnBrk="1" hangingPunct="1">
              <a:spcBef>
                <a:spcPct val="0"/>
              </a:spcBef>
              <a:buFontTx/>
              <a:buNone/>
            </a:pPr>
            <a:endParaRPr lang="en-US" altLang="id-ID" sz="2200">
              <a:latin typeface="Arial Narrow" pitchFamily="34" charset="0"/>
            </a:endParaRPr>
          </a:p>
          <a:p>
            <a:pPr eaLnBrk="1" hangingPunct="1">
              <a:spcBef>
                <a:spcPct val="0"/>
              </a:spcBef>
              <a:buFontTx/>
              <a:buNone/>
            </a:pPr>
            <a:endParaRPr lang="en-US" altLang="id-ID" sz="2200" b="1">
              <a:latin typeface="Arial Narrow" pitchFamily="34" charset="0"/>
            </a:endParaRPr>
          </a:p>
          <a:p>
            <a:pPr eaLnBrk="1" hangingPunct="1">
              <a:spcBef>
                <a:spcPct val="0"/>
              </a:spcBef>
              <a:buFontTx/>
              <a:buNone/>
            </a:pPr>
            <a:r>
              <a:rPr lang="en-US" altLang="id-ID" sz="2200" b="1">
                <a:latin typeface="Arial Narrow" pitchFamily="34" charset="0"/>
              </a:rPr>
              <a:t>Propose</a:t>
            </a:r>
            <a:r>
              <a:rPr lang="en-US" altLang="id-ID" sz="2200">
                <a:latin typeface="Arial Narrow" pitchFamily="34" charset="0"/>
              </a:rPr>
              <a:t> a solution to the discussed problem</a:t>
            </a:r>
          </a:p>
          <a:p>
            <a:pPr eaLnBrk="1" hangingPunct="1">
              <a:spcBef>
                <a:spcPct val="0"/>
              </a:spcBef>
              <a:buFontTx/>
              <a:buNone/>
            </a:pPr>
            <a:endParaRPr lang="en-US" altLang="id-ID" sz="2200">
              <a:latin typeface="Arial Narrow" pitchFamily="34" charset="0"/>
            </a:endParaRPr>
          </a:p>
          <a:p>
            <a:pPr eaLnBrk="1" hangingPunct="1">
              <a:spcBef>
                <a:spcPct val="0"/>
              </a:spcBef>
              <a:buFontTx/>
              <a:buNone/>
            </a:pPr>
            <a:endParaRPr lang="en-US" altLang="id-ID" sz="2200" b="1">
              <a:latin typeface="Arial Narrow" pitchFamily="34" charset="0"/>
            </a:endParaRPr>
          </a:p>
          <a:p>
            <a:pPr eaLnBrk="1" hangingPunct="1">
              <a:spcBef>
                <a:spcPct val="0"/>
              </a:spcBef>
              <a:buFontTx/>
              <a:buNone/>
            </a:pPr>
            <a:r>
              <a:rPr lang="en-US" altLang="id-ID" sz="2200" b="1">
                <a:latin typeface="Arial Narrow" pitchFamily="34" charset="0"/>
              </a:rPr>
              <a:t>Provide</a:t>
            </a:r>
            <a:r>
              <a:rPr lang="en-US" altLang="id-ID" sz="2200">
                <a:latin typeface="Arial Narrow" pitchFamily="34" charset="0"/>
              </a:rPr>
              <a:t> arguments for ideas</a:t>
            </a:r>
          </a:p>
          <a:p>
            <a:pPr eaLnBrk="1" hangingPunct="1">
              <a:spcBef>
                <a:spcPct val="0"/>
              </a:spcBef>
              <a:buFontTx/>
              <a:buNone/>
            </a:pPr>
            <a:endParaRPr lang="en-US" altLang="id-ID" sz="2200">
              <a:latin typeface="Arial Narrow" pitchFamily="34" charset="0"/>
            </a:endParaRPr>
          </a:p>
          <a:p>
            <a:pPr eaLnBrk="1" hangingPunct="1">
              <a:spcBef>
                <a:spcPct val="0"/>
              </a:spcBef>
              <a:buFontTx/>
              <a:buNone/>
            </a:pPr>
            <a:endParaRPr lang="en-US" altLang="id-ID" sz="2200" b="1">
              <a:latin typeface="Arial Narrow" pitchFamily="34" charset="0"/>
            </a:endParaRPr>
          </a:p>
          <a:p>
            <a:pPr eaLnBrk="1" hangingPunct="1">
              <a:spcBef>
                <a:spcPct val="0"/>
              </a:spcBef>
              <a:buFontTx/>
              <a:buNone/>
            </a:pPr>
            <a:r>
              <a:rPr lang="en-US" altLang="id-ID" sz="2200" b="1">
                <a:latin typeface="Arial Narrow" pitchFamily="34" charset="0"/>
              </a:rPr>
              <a:t>Make</a:t>
            </a:r>
            <a:r>
              <a:rPr lang="en-US" altLang="id-ID" sz="2200">
                <a:latin typeface="Arial Narrow" pitchFamily="34" charset="0"/>
              </a:rPr>
              <a:t> references to the presented story/problem from the introduction </a:t>
            </a:r>
            <a:endParaRPr lang="en-US" altLang="id-ID" sz="2200"/>
          </a:p>
        </p:txBody>
      </p:sp>
      <p:sp>
        <p:nvSpPr>
          <p:cNvPr id="5124" name="Rectangle 4"/>
          <p:cNvSpPr>
            <a:spLocks noChangeArrowheads="1"/>
          </p:cNvSpPr>
          <p:nvPr/>
        </p:nvSpPr>
        <p:spPr bwMode="auto">
          <a:xfrm>
            <a:off x="381000" y="0"/>
            <a:ext cx="3505200" cy="10668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p>
        </p:txBody>
      </p:sp>
      <p:sp>
        <p:nvSpPr>
          <p:cNvPr id="5125" name="Rectangle 5"/>
          <p:cNvSpPr>
            <a:spLocks noChangeArrowheads="1"/>
          </p:cNvSpPr>
          <p:nvPr/>
        </p:nvSpPr>
        <p:spPr bwMode="auto">
          <a:xfrm>
            <a:off x="609600" y="152400"/>
            <a:ext cx="312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800">
                <a:latin typeface="Arial Narrow" pitchFamily="34" charset="0"/>
              </a:rPr>
              <a:t>Kesimpulan / Penutup</a:t>
            </a:r>
            <a:endParaRPr lang="en-US" altLang="id-ID" sz="2800"/>
          </a:p>
        </p:txBody>
      </p:sp>
      <p:sp>
        <p:nvSpPr>
          <p:cNvPr id="5126" name="Rectangle 5"/>
          <p:cNvSpPr>
            <a:spLocks noChangeArrowheads="1"/>
          </p:cNvSpPr>
          <p:nvPr/>
        </p:nvSpPr>
        <p:spPr bwMode="auto">
          <a:xfrm>
            <a:off x="762000" y="498475"/>
            <a:ext cx="2819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000">
                <a:latin typeface="Arial Narrow" pitchFamily="34" charset="0"/>
              </a:rPr>
              <a:t>Conclusion / Closings</a:t>
            </a:r>
            <a:endParaRPr lang="en-US" altLang="id-ID" sz="2000"/>
          </a:p>
        </p:txBody>
      </p:sp>
      <p:grpSp>
        <p:nvGrpSpPr>
          <p:cNvPr id="2" name="Group 13"/>
          <p:cNvGrpSpPr>
            <a:grpSpLocks/>
          </p:cNvGrpSpPr>
          <p:nvPr/>
        </p:nvGrpSpPr>
        <p:grpSpPr bwMode="auto">
          <a:xfrm>
            <a:off x="4067944" y="939775"/>
            <a:ext cx="4536504" cy="5308600"/>
            <a:chOff x="4495800" y="1167340"/>
            <a:chExt cx="4343400" cy="5309660"/>
          </a:xfrm>
        </p:grpSpPr>
        <p:sp>
          <p:nvSpPr>
            <p:cNvPr id="5128" name="Rectangle 5"/>
            <p:cNvSpPr>
              <a:spLocks noChangeArrowheads="1"/>
            </p:cNvSpPr>
            <p:nvPr/>
          </p:nvSpPr>
          <p:spPr bwMode="auto">
            <a:xfrm>
              <a:off x="4495800" y="1167340"/>
              <a:ext cx="4343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600">
                  <a:solidFill>
                    <a:srgbClr val="FF0000"/>
                  </a:solidFill>
                  <a:latin typeface="Arial Narrow" pitchFamily="34" charset="0"/>
                </a:rPr>
                <a:t>Simpulan menyatakan kembali poin-poin utama (Masalah: Pertanyaan Penelitian, Hipotesis)</a:t>
              </a:r>
              <a:endParaRPr lang="en-US" altLang="id-ID" sz="1600">
                <a:solidFill>
                  <a:srgbClr val="FF0000"/>
                </a:solidFill>
              </a:endParaRPr>
            </a:p>
          </p:txBody>
        </p:sp>
        <p:sp>
          <p:nvSpPr>
            <p:cNvPr id="5129" name="Rectangle 5"/>
            <p:cNvSpPr>
              <a:spLocks noChangeArrowheads="1"/>
            </p:cNvSpPr>
            <p:nvPr/>
          </p:nvSpPr>
          <p:spPr bwMode="auto">
            <a:xfrm>
              <a:off x="4495800" y="2158424"/>
              <a:ext cx="4343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600">
                  <a:solidFill>
                    <a:srgbClr val="FF0000"/>
                  </a:solidFill>
                  <a:latin typeface="Arial Narrow" pitchFamily="34" charset="0"/>
                </a:rPr>
                <a:t>Simpulan menegaskan bentuk pernyataan prediktif atau rekomendatif atas suatu isyu/fenomena</a:t>
              </a:r>
              <a:endParaRPr lang="en-US" altLang="id-ID" sz="1600">
                <a:solidFill>
                  <a:srgbClr val="FF0000"/>
                </a:solidFill>
              </a:endParaRPr>
            </a:p>
          </p:txBody>
        </p:sp>
        <p:sp>
          <p:nvSpPr>
            <p:cNvPr id="5130" name="Rectangle 5"/>
            <p:cNvSpPr>
              <a:spLocks noChangeArrowheads="1"/>
            </p:cNvSpPr>
            <p:nvPr/>
          </p:nvSpPr>
          <p:spPr bwMode="auto">
            <a:xfrm>
              <a:off x="4495800" y="3530024"/>
              <a:ext cx="4343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600">
                  <a:solidFill>
                    <a:srgbClr val="FF0000"/>
                  </a:solidFill>
                  <a:latin typeface="Arial Narrow" pitchFamily="34" charset="0"/>
                </a:rPr>
                <a:t>Simpulan menegaskan bentuk pemecahan masalah atas problem yang didiskusikan/diteliti</a:t>
              </a:r>
              <a:endParaRPr lang="en-US" altLang="id-ID" sz="1600">
                <a:solidFill>
                  <a:srgbClr val="FF0000"/>
                </a:solidFill>
              </a:endParaRPr>
            </a:p>
          </p:txBody>
        </p:sp>
        <p:sp>
          <p:nvSpPr>
            <p:cNvPr id="5131" name="Rectangle 5"/>
            <p:cNvSpPr>
              <a:spLocks noChangeArrowheads="1"/>
            </p:cNvSpPr>
            <p:nvPr/>
          </p:nvSpPr>
          <p:spPr bwMode="auto">
            <a:xfrm>
              <a:off x="4495800" y="4520624"/>
              <a:ext cx="4343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600">
                  <a:solidFill>
                    <a:srgbClr val="FF0000"/>
                  </a:solidFill>
                  <a:latin typeface="Arial Narrow" pitchFamily="34" charset="0"/>
                </a:rPr>
                <a:t>Simpulan menegaskan argumen atas suatu temuan/ hasil analisis</a:t>
              </a:r>
              <a:endParaRPr lang="en-US" altLang="id-ID" sz="1600">
                <a:solidFill>
                  <a:srgbClr val="FF0000"/>
                </a:solidFill>
              </a:endParaRPr>
            </a:p>
          </p:txBody>
        </p:sp>
        <p:sp>
          <p:nvSpPr>
            <p:cNvPr id="5132" name="Rectangle 5"/>
            <p:cNvSpPr>
              <a:spLocks noChangeArrowheads="1"/>
            </p:cNvSpPr>
            <p:nvPr/>
          </p:nvSpPr>
          <p:spPr bwMode="auto">
            <a:xfrm>
              <a:off x="4495800" y="5892224"/>
              <a:ext cx="405426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600" dirty="0" err="1">
                  <a:solidFill>
                    <a:srgbClr val="FF0000"/>
                  </a:solidFill>
                  <a:latin typeface="Arial Narrow" pitchFamily="34" charset="0"/>
                </a:rPr>
                <a:t>Simpulan</a:t>
              </a:r>
              <a:r>
                <a:rPr lang="en-US" altLang="id-ID" sz="1600" dirty="0">
                  <a:solidFill>
                    <a:srgbClr val="FF0000"/>
                  </a:solidFill>
                  <a:latin typeface="Arial Narrow" pitchFamily="34" charset="0"/>
                </a:rPr>
                <a:t> </a:t>
              </a:r>
              <a:r>
                <a:rPr lang="en-US" altLang="id-ID" sz="1600" dirty="0" err="1">
                  <a:solidFill>
                    <a:srgbClr val="FF0000"/>
                  </a:solidFill>
                  <a:latin typeface="Arial Narrow" pitchFamily="34" charset="0"/>
                </a:rPr>
                <a:t>menegaskan</a:t>
              </a:r>
              <a:r>
                <a:rPr lang="en-US" altLang="id-ID" sz="1600" dirty="0">
                  <a:solidFill>
                    <a:srgbClr val="FF0000"/>
                  </a:solidFill>
                  <a:latin typeface="Arial Narrow" pitchFamily="34" charset="0"/>
                </a:rPr>
                <a:t> </a:t>
              </a:r>
              <a:r>
                <a:rPr lang="en-US" altLang="id-ID" sz="1600" dirty="0" err="1">
                  <a:solidFill>
                    <a:srgbClr val="FF0000"/>
                  </a:solidFill>
                  <a:latin typeface="Arial Narrow" pitchFamily="34" charset="0"/>
                </a:rPr>
                <a:t>keterkaitan</a:t>
              </a:r>
              <a:r>
                <a:rPr lang="en-US" altLang="id-ID" sz="1600" dirty="0">
                  <a:solidFill>
                    <a:srgbClr val="FF0000"/>
                  </a:solidFill>
                  <a:latin typeface="Arial Narrow" pitchFamily="34" charset="0"/>
                </a:rPr>
                <a:t> </a:t>
              </a:r>
              <a:r>
                <a:rPr lang="en-US" altLang="id-ID" sz="1600" dirty="0" err="1">
                  <a:solidFill>
                    <a:srgbClr val="FF0000"/>
                  </a:solidFill>
                  <a:latin typeface="Arial Narrow" pitchFamily="34" charset="0"/>
                </a:rPr>
                <a:t>dengan</a:t>
              </a:r>
              <a:r>
                <a:rPr lang="en-US" altLang="id-ID" sz="1600" dirty="0">
                  <a:solidFill>
                    <a:srgbClr val="FF0000"/>
                  </a:solidFill>
                  <a:latin typeface="Arial Narrow" pitchFamily="34" charset="0"/>
                </a:rPr>
                <a:t> </a:t>
              </a:r>
              <a:r>
                <a:rPr lang="en-US" altLang="id-ID" sz="1600" dirty="0" err="1">
                  <a:solidFill>
                    <a:srgbClr val="FF0000"/>
                  </a:solidFill>
                  <a:latin typeface="Arial Narrow" pitchFamily="34" charset="0"/>
                </a:rPr>
                <a:t>narasi</a:t>
              </a:r>
              <a:r>
                <a:rPr lang="en-US" altLang="id-ID" sz="1600" dirty="0">
                  <a:solidFill>
                    <a:srgbClr val="FF0000"/>
                  </a:solidFill>
                  <a:latin typeface="Arial Narrow" pitchFamily="34" charset="0"/>
                </a:rPr>
                <a:t> </a:t>
              </a:r>
              <a:r>
                <a:rPr lang="en-US" altLang="id-ID" sz="1600" dirty="0" err="1">
                  <a:solidFill>
                    <a:srgbClr val="FF0000"/>
                  </a:solidFill>
                  <a:latin typeface="Arial Narrow" pitchFamily="34" charset="0"/>
                </a:rPr>
                <a:t>atau</a:t>
              </a:r>
              <a:r>
                <a:rPr lang="en-US" altLang="id-ID" sz="1600" dirty="0">
                  <a:solidFill>
                    <a:srgbClr val="FF0000"/>
                  </a:solidFill>
                  <a:latin typeface="Arial Narrow" pitchFamily="34" charset="0"/>
                </a:rPr>
                <a:t> problem yang </a:t>
              </a:r>
              <a:r>
                <a:rPr lang="en-US" altLang="id-ID" sz="1600" dirty="0" err="1">
                  <a:solidFill>
                    <a:srgbClr val="FF0000"/>
                  </a:solidFill>
                  <a:latin typeface="Arial Narrow" pitchFamily="34" charset="0"/>
                </a:rPr>
                <a:t>dikemukakan</a:t>
              </a:r>
              <a:r>
                <a:rPr lang="en-US" altLang="id-ID" sz="1600" dirty="0">
                  <a:solidFill>
                    <a:srgbClr val="FF0000"/>
                  </a:solidFill>
                  <a:latin typeface="Arial Narrow" pitchFamily="34" charset="0"/>
                </a:rPr>
                <a:t> </a:t>
              </a:r>
              <a:r>
                <a:rPr lang="en-US" altLang="id-ID" sz="1600" dirty="0" err="1">
                  <a:solidFill>
                    <a:srgbClr val="FF0000"/>
                  </a:solidFill>
                  <a:latin typeface="Arial Narrow" pitchFamily="34" charset="0"/>
                </a:rPr>
                <a:t>dalam</a:t>
              </a:r>
              <a:r>
                <a:rPr lang="en-US" altLang="id-ID" sz="1600" dirty="0">
                  <a:solidFill>
                    <a:srgbClr val="FF0000"/>
                  </a:solidFill>
                  <a:latin typeface="Arial Narrow" pitchFamily="34" charset="0"/>
                </a:rPr>
                <a:t> </a:t>
              </a:r>
              <a:r>
                <a:rPr lang="en-US" altLang="id-ID" sz="1600" dirty="0" err="1">
                  <a:solidFill>
                    <a:srgbClr val="FF0000"/>
                  </a:solidFill>
                  <a:latin typeface="Arial Narrow" pitchFamily="34" charset="0"/>
                </a:rPr>
                <a:t>pendahuluan</a:t>
              </a:r>
              <a:endParaRPr lang="en-US" altLang="id-ID" sz="1600" dirty="0">
                <a:solidFill>
                  <a:srgbClr val="FF0000"/>
                </a:solidFill>
              </a:endParaRPr>
            </a:p>
          </p:txBody>
        </p:sp>
      </p:grpSp>
      <p:pic>
        <p:nvPicPr>
          <p:cNvPr id="13"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888702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381000" y="0"/>
            <a:ext cx="3505200" cy="12954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p>
        </p:txBody>
      </p:sp>
      <p:sp>
        <p:nvSpPr>
          <p:cNvPr id="6147" name="Rectangle 5"/>
          <p:cNvSpPr>
            <a:spLocks noChangeArrowheads="1"/>
          </p:cNvSpPr>
          <p:nvPr/>
        </p:nvSpPr>
        <p:spPr bwMode="auto">
          <a:xfrm>
            <a:off x="762000" y="236538"/>
            <a:ext cx="2819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a:latin typeface="Arial Narrow" pitchFamily="34" charset="0"/>
              </a:rPr>
              <a:t>Strategi Penulisan Kesimpulan</a:t>
            </a:r>
            <a:endParaRPr lang="en-US" altLang="id-ID" sz="2400"/>
          </a:p>
        </p:txBody>
      </p:sp>
      <p:sp>
        <p:nvSpPr>
          <p:cNvPr id="6148" name="Rectangle 6"/>
          <p:cNvSpPr>
            <a:spLocks noChangeArrowheads="1"/>
          </p:cNvSpPr>
          <p:nvPr/>
        </p:nvSpPr>
        <p:spPr bwMode="auto">
          <a:xfrm>
            <a:off x="4267200" y="228600"/>
            <a:ext cx="4191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dirty="0" err="1">
                <a:latin typeface="Arial Narrow" pitchFamily="34" charset="0"/>
              </a:rPr>
              <a:t>Penulisan</a:t>
            </a:r>
            <a:r>
              <a:rPr lang="en-US" altLang="id-ID" sz="2400" dirty="0">
                <a:latin typeface="Arial Narrow" pitchFamily="34" charset="0"/>
              </a:rPr>
              <a:t> </a:t>
            </a:r>
            <a:r>
              <a:rPr lang="en-US" altLang="id-ID" sz="2400" dirty="0" err="1">
                <a:latin typeface="Arial Narrow" pitchFamily="34" charset="0"/>
              </a:rPr>
              <a:t>kesimpulan</a:t>
            </a:r>
            <a:r>
              <a:rPr lang="en-US" altLang="id-ID" sz="2400" dirty="0">
                <a:latin typeface="Arial Narrow" pitchFamily="34" charset="0"/>
              </a:rPr>
              <a:t> yang </a:t>
            </a:r>
            <a:r>
              <a:rPr lang="en-US" altLang="id-ID" sz="2400" dirty="0" err="1">
                <a:latin typeface="Arial Narrow" pitchFamily="34" charset="0"/>
              </a:rPr>
              <a:t>baik</a:t>
            </a:r>
            <a:r>
              <a:rPr lang="en-US" altLang="id-ID" sz="2400" dirty="0">
                <a:latin typeface="Arial Narrow" pitchFamily="34" charset="0"/>
              </a:rPr>
              <a:t> </a:t>
            </a:r>
            <a:r>
              <a:rPr lang="en-US" altLang="id-ID" sz="2400" dirty="0" err="1">
                <a:latin typeface="Arial Narrow" pitchFamily="34" charset="0"/>
              </a:rPr>
              <a:t>dilakukan</a:t>
            </a:r>
            <a:r>
              <a:rPr lang="en-US" altLang="id-ID" sz="2400" dirty="0">
                <a:latin typeface="Arial Narrow" pitchFamily="34" charset="0"/>
              </a:rPr>
              <a:t> </a:t>
            </a:r>
            <a:r>
              <a:rPr lang="en-US" altLang="id-ID" sz="2400" dirty="0" err="1">
                <a:latin typeface="Arial Narrow" pitchFamily="34" charset="0"/>
              </a:rPr>
              <a:t>dengan</a:t>
            </a:r>
            <a:r>
              <a:rPr lang="en-US" altLang="id-ID" sz="2400" dirty="0">
                <a:latin typeface="Arial Narrow" pitchFamily="34" charset="0"/>
              </a:rPr>
              <a:t> </a:t>
            </a:r>
            <a:r>
              <a:rPr lang="en-US" altLang="id-ID" sz="2400" dirty="0" err="1">
                <a:latin typeface="Arial Narrow" pitchFamily="34" charset="0"/>
              </a:rPr>
              <a:t>mempertimbang-kan</a:t>
            </a:r>
            <a:r>
              <a:rPr lang="en-US" altLang="id-ID" sz="2400" dirty="0">
                <a:latin typeface="Arial Narrow" pitchFamily="34" charset="0"/>
              </a:rPr>
              <a:t> </a:t>
            </a:r>
            <a:r>
              <a:rPr lang="en-US" altLang="id-ID" sz="2400" dirty="0" err="1">
                <a:latin typeface="Arial Narrow" pitchFamily="34" charset="0"/>
              </a:rPr>
              <a:t>hal-hal</a:t>
            </a:r>
            <a:r>
              <a:rPr lang="en-US" altLang="id-ID" sz="2400" dirty="0">
                <a:latin typeface="Arial Narrow" pitchFamily="34" charset="0"/>
              </a:rPr>
              <a:t> </a:t>
            </a:r>
            <a:r>
              <a:rPr lang="en-US" altLang="id-ID" sz="2400" dirty="0" err="1">
                <a:latin typeface="Arial Narrow" pitchFamily="34" charset="0"/>
              </a:rPr>
              <a:t>sbb</a:t>
            </a:r>
            <a:r>
              <a:rPr lang="en-US" altLang="id-ID" sz="2400" dirty="0">
                <a:latin typeface="Arial Narrow" pitchFamily="34" charset="0"/>
              </a:rPr>
              <a:t>:</a:t>
            </a:r>
            <a:endParaRPr lang="en-US" altLang="id-ID" sz="2400" dirty="0"/>
          </a:p>
        </p:txBody>
      </p:sp>
      <p:grpSp>
        <p:nvGrpSpPr>
          <p:cNvPr id="2" name="Group 30"/>
          <p:cNvGrpSpPr>
            <a:grpSpLocks/>
          </p:cNvGrpSpPr>
          <p:nvPr/>
        </p:nvGrpSpPr>
        <p:grpSpPr bwMode="auto">
          <a:xfrm>
            <a:off x="4267200" y="1700808"/>
            <a:ext cx="4343400" cy="4572000"/>
            <a:chOff x="4267200" y="1676400"/>
            <a:chExt cx="4343400" cy="4572000"/>
          </a:xfrm>
        </p:grpSpPr>
        <p:sp>
          <p:nvSpPr>
            <p:cNvPr id="6150" name="Rectangle 5"/>
            <p:cNvSpPr>
              <a:spLocks noChangeArrowheads="1"/>
            </p:cNvSpPr>
            <p:nvPr/>
          </p:nvSpPr>
          <p:spPr bwMode="auto">
            <a:xfrm>
              <a:off x="4267200" y="1676400"/>
              <a:ext cx="762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b="1">
                  <a:solidFill>
                    <a:srgbClr val="FF0000"/>
                  </a:solidFill>
                  <a:latin typeface="Arial Narrow" pitchFamily="34" charset="0"/>
                </a:rPr>
                <a:t>G</a:t>
              </a:r>
              <a:endParaRPr lang="en-US" altLang="id-ID" b="1">
                <a:solidFill>
                  <a:srgbClr val="FF0000"/>
                </a:solidFill>
              </a:endParaRPr>
            </a:p>
          </p:txBody>
        </p:sp>
        <p:sp>
          <p:nvSpPr>
            <p:cNvPr id="6151" name="Rectangle 5"/>
            <p:cNvSpPr>
              <a:spLocks noChangeArrowheads="1"/>
            </p:cNvSpPr>
            <p:nvPr/>
          </p:nvSpPr>
          <p:spPr bwMode="auto">
            <a:xfrm>
              <a:off x="4267200" y="2310824"/>
              <a:ext cx="762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b="1">
                  <a:solidFill>
                    <a:srgbClr val="FF0000"/>
                  </a:solidFill>
                  <a:latin typeface="Arial Narrow" pitchFamily="34" charset="0"/>
                </a:rPr>
                <a:t>Q</a:t>
              </a:r>
              <a:endParaRPr lang="en-US" altLang="id-ID" b="1">
                <a:solidFill>
                  <a:srgbClr val="FF0000"/>
                </a:solidFill>
              </a:endParaRPr>
            </a:p>
          </p:txBody>
        </p:sp>
        <p:sp>
          <p:nvSpPr>
            <p:cNvPr id="6152" name="Rectangle 5"/>
            <p:cNvSpPr>
              <a:spLocks noChangeArrowheads="1"/>
            </p:cNvSpPr>
            <p:nvPr/>
          </p:nvSpPr>
          <p:spPr bwMode="auto">
            <a:xfrm>
              <a:off x="4267200" y="2996624"/>
              <a:ext cx="762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b="1">
                  <a:solidFill>
                    <a:srgbClr val="FF0000"/>
                  </a:solidFill>
                  <a:latin typeface="Arial Narrow" pitchFamily="34" charset="0"/>
                </a:rPr>
                <a:t>S</a:t>
              </a:r>
              <a:endParaRPr lang="en-US" altLang="id-ID" b="1">
                <a:solidFill>
                  <a:srgbClr val="FF0000"/>
                </a:solidFill>
              </a:endParaRPr>
            </a:p>
          </p:txBody>
        </p:sp>
        <p:sp>
          <p:nvSpPr>
            <p:cNvPr id="6153" name="Rectangle 5"/>
            <p:cNvSpPr>
              <a:spLocks noChangeArrowheads="1"/>
            </p:cNvSpPr>
            <p:nvPr/>
          </p:nvSpPr>
          <p:spPr bwMode="auto">
            <a:xfrm>
              <a:off x="4267200" y="3657600"/>
              <a:ext cx="762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b="1">
                  <a:solidFill>
                    <a:srgbClr val="FF0000"/>
                  </a:solidFill>
                  <a:latin typeface="Arial Narrow" pitchFamily="34" charset="0"/>
                </a:rPr>
                <a:t>A</a:t>
              </a:r>
              <a:endParaRPr lang="en-US" altLang="id-ID" b="1">
                <a:solidFill>
                  <a:srgbClr val="FF0000"/>
                </a:solidFill>
              </a:endParaRPr>
            </a:p>
          </p:txBody>
        </p:sp>
        <p:sp>
          <p:nvSpPr>
            <p:cNvPr id="6154" name="Rectangle 5"/>
            <p:cNvSpPr>
              <a:spLocks noChangeArrowheads="1"/>
            </p:cNvSpPr>
            <p:nvPr/>
          </p:nvSpPr>
          <p:spPr bwMode="auto">
            <a:xfrm>
              <a:off x="4267200" y="4292024"/>
              <a:ext cx="762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b="1">
                  <a:solidFill>
                    <a:srgbClr val="FF0000"/>
                  </a:solidFill>
                  <a:latin typeface="Arial Narrow" pitchFamily="34" charset="0"/>
                </a:rPr>
                <a:t>L</a:t>
              </a:r>
              <a:endParaRPr lang="en-US" altLang="id-ID" b="1">
                <a:solidFill>
                  <a:srgbClr val="FF0000"/>
                </a:solidFill>
              </a:endParaRPr>
            </a:p>
          </p:txBody>
        </p:sp>
        <p:sp>
          <p:nvSpPr>
            <p:cNvPr id="6155" name="Rectangle 5"/>
            <p:cNvSpPr>
              <a:spLocks noChangeArrowheads="1"/>
            </p:cNvSpPr>
            <p:nvPr/>
          </p:nvSpPr>
          <p:spPr bwMode="auto">
            <a:xfrm>
              <a:off x="4267200" y="4977824"/>
              <a:ext cx="762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b="1">
                  <a:solidFill>
                    <a:srgbClr val="FF0000"/>
                  </a:solidFill>
                  <a:latin typeface="Arial Narrow" pitchFamily="34" charset="0"/>
                </a:rPr>
                <a:t>E</a:t>
              </a:r>
              <a:endParaRPr lang="en-US" altLang="id-ID" b="1">
                <a:solidFill>
                  <a:srgbClr val="FF0000"/>
                </a:solidFill>
              </a:endParaRPr>
            </a:p>
          </p:txBody>
        </p:sp>
        <p:sp>
          <p:nvSpPr>
            <p:cNvPr id="6156" name="Rectangle 5"/>
            <p:cNvSpPr>
              <a:spLocks noChangeArrowheads="1"/>
            </p:cNvSpPr>
            <p:nvPr/>
          </p:nvSpPr>
          <p:spPr bwMode="auto">
            <a:xfrm>
              <a:off x="4267200" y="5663624"/>
              <a:ext cx="762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b="1">
                  <a:solidFill>
                    <a:srgbClr val="FF0000"/>
                  </a:solidFill>
                  <a:latin typeface="Arial Narrow" pitchFamily="34" charset="0"/>
                </a:rPr>
                <a:t>S</a:t>
              </a:r>
              <a:endParaRPr lang="en-US" altLang="id-ID" b="1">
                <a:solidFill>
                  <a:srgbClr val="FF0000"/>
                </a:solidFill>
              </a:endParaRPr>
            </a:p>
          </p:txBody>
        </p:sp>
        <p:sp>
          <p:nvSpPr>
            <p:cNvPr id="6157" name="Rectangle 5"/>
            <p:cNvSpPr>
              <a:spLocks noChangeArrowheads="1"/>
            </p:cNvSpPr>
            <p:nvPr/>
          </p:nvSpPr>
          <p:spPr bwMode="auto">
            <a:xfrm>
              <a:off x="5029200" y="1747838"/>
              <a:ext cx="3581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Generalization</a:t>
              </a:r>
              <a:endParaRPr lang="en-US" altLang="id-ID" sz="2400">
                <a:solidFill>
                  <a:srgbClr val="7F7F7F"/>
                </a:solidFill>
              </a:endParaRPr>
            </a:p>
          </p:txBody>
        </p:sp>
        <p:sp>
          <p:nvSpPr>
            <p:cNvPr id="6158" name="Rectangle 5"/>
            <p:cNvSpPr>
              <a:spLocks noChangeArrowheads="1"/>
            </p:cNvSpPr>
            <p:nvPr/>
          </p:nvSpPr>
          <p:spPr bwMode="auto">
            <a:xfrm>
              <a:off x="5029200" y="2362200"/>
              <a:ext cx="358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Questions for further study</a:t>
              </a:r>
              <a:endParaRPr lang="en-US" altLang="id-ID" sz="2400">
                <a:solidFill>
                  <a:srgbClr val="7F7F7F"/>
                </a:solidFill>
              </a:endParaRPr>
            </a:p>
          </p:txBody>
        </p:sp>
        <p:sp>
          <p:nvSpPr>
            <p:cNvPr id="6159" name="Rectangle 5"/>
            <p:cNvSpPr>
              <a:spLocks noChangeArrowheads="1"/>
            </p:cNvSpPr>
            <p:nvPr/>
          </p:nvSpPr>
          <p:spPr bwMode="auto">
            <a:xfrm>
              <a:off x="5029200" y="3048000"/>
              <a:ext cx="358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Synthesis of main points</a:t>
              </a:r>
              <a:endParaRPr lang="en-US" altLang="id-ID" sz="2400">
                <a:solidFill>
                  <a:srgbClr val="7F7F7F"/>
                </a:solidFill>
              </a:endParaRPr>
            </a:p>
          </p:txBody>
        </p:sp>
        <p:sp>
          <p:nvSpPr>
            <p:cNvPr id="6160" name="Rectangle 5"/>
            <p:cNvSpPr>
              <a:spLocks noChangeArrowheads="1"/>
            </p:cNvSpPr>
            <p:nvPr/>
          </p:nvSpPr>
          <p:spPr bwMode="auto">
            <a:xfrm>
              <a:off x="5029200" y="3729038"/>
              <a:ext cx="3581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Application</a:t>
              </a:r>
              <a:endParaRPr lang="en-US" altLang="id-ID" sz="2400">
                <a:solidFill>
                  <a:srgbClr val="7F7F7F"/>
                </a:solidFill>
              </a:endParaRPr>
            </a:p>
          </p:txBody>
        </p:sp>
        <p:sp>
          <p:nvSpPr>
            <p:cNvPr id="6161" name="Rectangle 5"/>
            <p:cNvSpPr>
              <a:spLocks noChangeArrowheads="1"/>
            </p:cNvSpPr>
            <p:nvPr/>
          </p:nvSpPr>
          <p:spPr bwMode="auto">
            <a:xfrm>
              <a:off x="5029200" y="4343400"/>
              <a:ext cx="358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Limitation</a:t>
              </a:r>
              <a:r>
                <a:rPr lang="id-ID" altLang="id-ID" sz="2400">
                  <a:solidFill>
                    <a:srgbClr val="7F7F7F"/>
                  </a:solidFill>
                  <a:latin typeface="Arial Narrow" pitchFamily="34" charset="0"/>
                </a:rPr>
                <a:t> </a:t>
              </a:r>
              <a:r>
                <a:rPr lang="en-US" altLang="id-ID" sz="2400">
                  <a:solidFill>
                    <a:srgbClr val="7F7F7F"/>
                  </a:solidFill>
                  <a:latin typeface="Arial Narrow" pitchFamily="34" charset="0"/>
                </a:rPr>
                <a:t>of Argument</a:t>
              </a:r>
              <a:endParaRPr lang="en-US" altLang="id-ID" sz="2400">
                <a:solidFill>
                  <a:srgbClr val="7F7F7F"/>
                </a:solidFill>
              </a:endParaRPr>
            </a:p>
          </p:txBody>
        </p:sp>
        <p:sp>
          <p:nvSpPr>
            <p:cNvPr id="6162" name="Rectangle 5"/>
            <p:cNvSpPr>
              <a:spLocks noChangeArrowheads="1"/>
            </p:cNvSpPr>
            <p:nvPr/>
          </p:nvSpPr>
          <p:spPr bwMode="auto">
            <a:xfrm>
              <a:off x="5029200" y="5029200"/>
              <a:ext cx="358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Emphasis on Key points</a:t>
              </a:r>
              <a:endParaRPr lang="en-US" altLang="id-ID" sz="2400">
                <a:solidFill>
                  <a:srgbClr val="7F7F7F"/>
                </a:solidFill>
              </a:endParaRPr>
            </a:p>
          </p:txBody>
        </p:sp>
        <p:sp>
          <p:nvSpPr>
            <p:cNvPr id="6163" name="Rectangle 5"/>
            <p:cNvSpPr>
              <a:spLocks noChangeArrowheads="1"/>
            </p:cNvSpPr>
            <p:nvPr/>
          </p:nvSpPr>
          <p:spPr bwMode="auto">
            <a:xfrm>
              <a:off x="5029200" y="5710238"/>
              <a:ext cx="3581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Statement of Significance</a:t>
              </a:r>
              <a:endParaRPr lang="en-US" altLang="id-ID" sz="2400">
                <a:solidFill>
                  <a:srgbClr val="7F7F7F"/>
                </a:solidFill>
              </a:endParaRPr>
            </a:p>
          </p:txBody>
        </p:sp>
      </p:grpSp>
      <p:pic>
        <p:nvPicPr>
          <p:cNvPr id="20"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142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381000" y="0"/>
            <a:ext cx="3505200" cy="12954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p>
        </p:txBody>
      </p:sp>
      <p:sp>
        <p:nvSpPr>
          <p:cNvPr id="7171" name="Rectangle 5"/>
          <p:cNvSpPr>
            <a:spLocks noChangeArrowheads="1"/>
          </p:cNvSpPr>
          <p:nvPr/>
        </p:nvSpPr>
        <p:spPr bwMode="auto">
          <a:xfrm>
            <a:off x="762000" y="236538"/>
            <a:ext cx="2819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a:latin typeface="Arial Narrow" pitchFamily="34" charset="0"/>
              </a:rPr>
              <a:t>Strategi Penulisan Kesimpulan</a:t>
            </a:r>
            <a:endParaRPr lang="en-US" altLang="id-ID" sz="2400"/>
          </a:p>
        </p:txBody>
      </p:sp>
      <p:sp>
        <p:nvSpPr>
          <p:cNvPr id="7172" name="Rectangle 6"/>
          <p:cNvSpPr>
            <a:spLocks noChangeArrowheads="1"/>
          </p:cNvSpPr>
          <p:nvPr/>
        </p:nvSpPr>
        <p:spPr bwMode="auto">
          <a:xfrm>
            <a:off x="4267200" y="1136938"/>
            <a:ext cx="4191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000" dirty="0" err="1">
                <a:solidFill>
                  <a:srgbClr val="7F7F7F"/>
                </a:solidFill>
                <a:latin typeface="Arial Narrow" pitchFamily="34" charset="0"/>
              </a:rPr>
              <a:t>Penulisan</a:t>
            </a:r>
            <a:r>
              <a:rPr lang="en-US" altLang="id-ID" sz="2000" dirty="0">
                <a:solidFill>
                  <a:srgbClr val="7F7F7F"/>
                </a:solidFill>
                <a:latin typeface="Arial Narrow" pitchFamily="34" charset="0"/>
              </a:rPr>
              <a:t> </a:t>
            </a:r>
            <a:r>
              <a:rPr lang="en-US" altLang="id-ID" sz="2000" dirty="0" err="1">
                <a:solidFill>
                  <a:srgbClr val="7F7F7F"/>
                </a:solidFill>
                <a:latin typeface="Arial Narrow" pitchFamily="34" charset="0"/>
              </a:rPr>
              <a:t>kesimpulan</a:t>
            </a:r>
            <a:r>
              <a:rPr lang="en-US" altLang="id-ID" sz="2000" dirty="0">
                <a:solidFill>
                  <a:srgbClr val="7F7F7F"/>
                </a:solidFill>
                <a:latin typeface="Arial Narrow" pitchFamily="34" charset="0"/>
              </a:rPr>
              <a:t> yang </a:t>
            </a:r>
            <a:r>
              <a:rPr lang="en-US" altLang="id-ID" sz="2000" dirty="0" err="1">
                <a:solidFill>
                  <a:srgbClr val="7F7F7F"/>
                </a:solidFill>
                <a:latin typeface="Arial Narrow" pitchFamily="34" charset="0"/>
              </a:rPr>
              <a:t>baik</a:t>
            </a:r>
            <a:r>
              <a:rPr lang="en-US" altLang="id-ID" sz="2000" dirty="0">
                <a:solidFill>
                  <a:srgbClr val="7F7F7F"/>
                </a:solidFill>
                <a:latin typeface="Arial Narrow" pitchFamily="34" charset="0"/>
              </a:rPr>
              <a:t> </a:t>
            </a:r>
            <a:r>
              <a:rPr lang="en-US" altLang="id-ID" sz="2000" dirty="0" err="1">
                <a:solidFill>
                  <a:srgbClr val="7F7F7F"/>
                </a:solidFill>
                <a:latin typeface="Arial Narrow" pitchFamily="34" charset="0"/>
              </a:rPr>
              <a:t>dilakukan</a:t>
            </a:r>
            <a:r>
              <a:rPr lang="en-US" altLang="id-ID" sz="2000" dirty="0">
                <a:solidFill>
                  <a:srgbClr val="7F7F7F"/>
                </a:solidFill>
                <a:latin typeface="Arial Narrow" pitchFamily="34" charset="0"/>
              </a:rPr>
              <a:t> </a:t>
            </a:r>
            <a:r>
              <a:rPr lang="en-US" altLang="id-ID" sz="2000" dirty="0" err="1">
                <a:solidFill>
                  <a:srgbClr val="7F7F7F"/>
                </a:solidFill>
                <a:latin typeface="Arial Narrow" pitchFamily="34" charset="0"/>
              </a:rPr>
              <a:t>dengan</a:t>
            </a:r>
            <a:r>
              <a:rPr lang="en-US" altLang="id-ID" sz="2000" dirty="0">
                <a:solidFill>
                  <a:srgbClr val="7F7F7F"/>
                </a:solidFill>
                <a:latin typeface="Arial Narrow" pitchFamily="34" charset="0"/>
              </a:rPr>
              <a:t> </a:t>
            </a:r>
            <a:r>
              <a:rPr lang="en-US" altLang="id-ID" sz="2000" dirty="0" err="1">
                <a:solidFill>
                  <a:srgbClr val="7F7F7F"/>
                </a:solidFill>
                <a:latin typeface="Arial Narrow" pitchFamily="34" charset="0"/>
              </a:rPr>
              <a:t>mempertimbang-kan</a:t>
            </a:r>
            <a:r>
              <a:rPr lang="en-US" altLang="id-ID" sz="2000" dirty="0">
                <a:solidFill>
                  <a:srgbClr val="7F7F7F"/>
                </a:solidFill>
                <a:latin typeface="Arial Narrow" pitchFamily="34" charset="0"/>
              </a:rPr>
              <a:t> </a:t>
            </a:r>
            <a:r>
              <a:rPr lang="en-US" altLang="id-ID" sz="2000" dirty="0" err="1">
                <a:solidFill>
                  <a:srgbClr val="7F7F7F"/>
                </a:solidFill>
                <a:latin typeface="Arial Narrow" pitchFamily="34" charset="0"/>
              </a:rPr>
              <a:t>hal-hal</a:t>
            </a:r>
            <a:r>
              <a:rPr lang="en-US" altLang="id-ID" sz="2000" dirty="0">
                <a:solidFill>
                  <a:srgbClr val="7F7F7F"/>
                </a:solidFill>
                <a:latin typeface="Arial Narrow" pitchFamily="34" charset="0"/>
              </a:rPr>
              <a:t> </a:t>
            </a:r>
            <a:r>
              <a:rPr lang="en-US" altLang="id-ID" sz="2000" dirty="0" err="1">
                <a:solidFill>
                  <a:srgbClr val="7F7F7F"/>
                </a:solidFill>
                <a:latin typeface="Arial Narrow" pitchFamily="34" charset="0"/>
              </a:rPr>
              <a:t>sbb</a:t>
            </a:r>
            <a:r>
              <a:rPr lang="en-US" altLang="id-ID" sz="2000" dirty="0">
                <a:solidFill>
                  <a:srgbClr val="7F7F7F"/>
                </a:solidFill>
                <a:latin typeface="Arial Narrow" pitchFamily="34" charset="0"/>
              </a:rPr>
              <a:t>:</a:t>
            </a:r>
            <a:endParaRPr lang="en-US" altLang="id-ID" sz="2000" dirty="0">
              <a:solidFill>
                <a:srgbClr val="7F7F7F"/>
              </a:solidFill>
            </a:endParaRPr>
          </a:p>
        </p:txBody>
      </p:sp>
      <p:grpSp>
        <p:nvGrpSpPr>
          <p:cNvPr id="2" name="Group 18"/>
          <p:cNvGrpSpPr>
            <a:grpSpLocks/>
          </p:cNvGrpSpPr>
          <p:nvPr/>
        </p:nvGrpSpPr>
        <p:grpSpPr bwMode="auto">
          <a:xfrm>
            <a:off x="762000" y="2035175"/>
            <a:ext cx="7696200" cy="708025"/>
            <a:chOff x="762000" y="1600202"/>
            <a:chExt cx="7696200" cy="707652"/>
          </a:xfrm>
        </p:grpSpPr>
        <p:sp>
          <p:nvSpPr>
            <p:cNvPr id="7183" name="Rectangle 6"/>
            <p:cNvSpPr>
              <a:spLocks noChangeArrowheads="1"/>
            </p:cNvSpPr>
            <p:nvPr/>
          </p:nvSpPr>
          <p:spPr bwMode="auto">
            <a:xfrm>
              <a:off x="4267200" y="1600202"/>
              <a:ext cx="4191000" cy="707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000" dirty="0" err="1">
                  <a:latin typeface="Arial Narrow" pitchFamily="34" charset="0"/>
                </a:rPr>
                <a:t>Pernyataan</a:t>
              </a:r>
              <a:r>
                <a:rPr lang="en-US" altLang="id-ID" sz="2000" dirty="0">
                  <a:latin typeface="Arial Narrow" pitchFamily="34" charset="0"/>
                </a:rPr>
                <a:t> </a:t>
              </a:r>
              <a:r>
                <a:rPr lang="en-US" altLang="id-ID" sz="2000" dirty="0" err="1">
                  <a:latin typeface="Arial Narrow" pitchFamily="34" charset="0"/>
                </a:rPr>
                <a:t>bersifat</a:t>
              </a:r>
              <a:r>
                <a:rPr lang="en-US" altLang="id-ID" sz="2000" dirty="0">
                  <a:latin typeface="Arial Narrow" pitchFamily="34" charset="0"/>
                </a:rPr>
                <a:t> general, </a:t>
              </a:r>
              <a:r>
                <a:rPr lang="en-US" altLang="id-ID" sz="2000" dirty="0" err="1">
                  <a:latin typeface="Arial Narrow" pitchFamily="34" charset="0"/>
                </a:rPr>
                <a:t>menerangkan</a:t>
              </a:r>
              <a:r>
                <a:rPr lang="en-US" altLang="id-ID" sz="2000" dirty="0">
                  <a:latin typeface="Arial Narrow" pitchFamily="34" charset="0"/>
                </a:rPr>
                <a:t> </a:t>
              </a:r>
              <a:r>
                <a:rPr lang="en-US" altLang="id-ID" sz="2000" dirty="0" err="1">
                  <a:latin typeface="Arial Narrow" pitchFamily="34" charset="0"/>
                </a:rPr>
                <a:t>satu</a:t>
              </a:r>
              <a:r>
                <a:rPr lang="en-US" altLang="id-ID" sz="2000" dirty="0">
                  <a:latin typeface="Arial Narrow" pitchFamily="34" charset="0"/>
                </a:rPr>
                <a:t>/</a:t>
              </a:r>
              <a:r>
                <a:rPr lang="en-US" altLang="id-ID" sz="2000" dirty="0" err="1">
                  <a:latin typeface="Arial Narrow" pitchFamily="34" charset="0"/>
                </a:rPr>
                <a:t>lebih</a:t>
              </a:r>
              <a:r>
                <a:rPr lang="en-US" altLang="id-ID" sz="2000" dirty="0">
                  <a:latin typeface="Arial Narrow" pitchFamily="34" charset="0"/>
                </a:rPr>
                <a:t> </a:t>
              </a:r>
              <a:r>
                <a:rPr lang="en-US" altLang="id-ID" sz="2000" dirty="0" err="1">
                  <a:latin typeface="Arial Narrow" pitchFamily="34" charset="0"/>
                </a:rPr>
                <a:t>hasil</a:t>
              </a:r>
              <a:r>
                <a:rPr lang="en-US" altLang="id-ID" sz="2000" dirty="0">
                  <a:latin typeface="Arial Narrow" pitchFamily="34" charset="0"/>
                </a:rPr>
                <a:t> </a:t>
              </a:r>
              <a:r>
                <a:rPr lang="en-US" altLang="id-ID" sz="2000" dirty="0" err="1">
                  <a:latin typeface="Arial Narrow" pitchFamily="34" charset="0"/>
                </a:rPr>
                <a:t>analisis</a:t>
              </a:r>
              <a:r>
                <a:rPr lang="en-US" altLang="id-ID" sz="2000" dirty="0">
                  <a:latin typeface="Arial Narrow" pitchFamily="34" charset="0"/>
                </a:rPr>
                <a:t> </a:t>
              </a:r>
              <a:r>
                <a:rPr lang="en-US" altLang="id-ID" sz="2000" dirty="0" err="1">
                  <a:latin typeface="Arial Narrow" pitchFamily="34" charset="0"/>
                </a:rPr>
                <a:t>secara</a:t>
              </a:r>
              <a:r>
                <a:rPr lang="en-US" altLang="id-ID" sz="2000" dirty="0">
                  <a:latin typeface="Arial Narrow" pitchFamily="34" charset="0"/>
                </a:rPr>
                <a:t> </a:t>
              </a:r>
              <a:r>
                <a:rPr lang="en-US" altLang="id-ID" sz="2000" dirty="0" err="1">
                  <a:latin typeface="Arial Narrow" pitchFamily="34" charset="0"/>
                </a:rPr>
                <a:t>umum</a:t>
              </a:r>
              <a:endParaRPr lang="en-US" altLang="id-ID" sz="2000" dirty="0"/>
            </a:p>
          </p:txBody>
        </p:sp>
        <p:sp>
          <p:nvSpPr>
            <p:cNvPr id="7184" name="Rectangle 5"/>
            <p:cNvSpPr>
              <a:spLocks noChangeArrowheads="1"/>
            </p:cNvSpPr>
            <p:nvPr/>
          </p:nvSpPr>
          <p:spPr bwMode="auto">
            <a:xfrm>
              <a:off x="762000" y="1636693"/>
              <a:ext cx="2819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a:solidFill>
                    <a:schemeClr val="accent6">
                      <a:lumMod val="75000"/>
                    </a:schemeClr>
                  </a:solidFill>
                  <a:latin typeface="Arial Narrow" pitchFamily="34" charset="0"/>
                </a:rPr>
                <a:t>Generalization</a:t>
              </a:r>
              <a:endParaRPr lang="en-US" altLang="id-ID" sz="2400" dirty="0">
                <a:solidFill>
                  <a:schemeClr val="accent6">
                    <a:lumMod val="75000"/>
                  </a:schemeClr>
                </a:solidFill>
              </a:endParaRPr>
            </a:p>
          </p:txBody>
        </p:sp>
      </p:grpSp>
      <p:grpSp>
        <p:nvGrpSpPr>
          <p:cNvPr id="3" name="Group 18"/>
          <p:cNvGrpSpPr>
            <a:grpSpLocks/>
          </p:cNvGrpSpPr>
          <p:nvPr/>
        </p:nvGrpSpPr>
        <p:grpSpPr bwMode="auto">
          <a:xfrm>
            <a:off x="762000" y="2974975"/>
            <a:ext cx="7696200" cy="830263"/>
            <a:chOff x="762000" y="1600202"/>
            <a:chExt cx="7696200" cy="830722"/>
          </a:xfrm>
        </p:grpSpPr>
        <p:sp>
          <p:nvSpPr>
            <p:cNvPr id="7181" name="Rectangle 6"/>
            <p:cNvSpPr>
              <a:spLocks noChangeArrowheads="1"/>
            </p:cNvSpPr>
            <p:nvPr/>
          </p:nvSpPr>
          <p:spPr bwMode="auto">
            <a:xfrm>
              <a:off x="4267200" y="1600202"/>
              <a:ext cx="4191000" cy="707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000" dirty="0" err="1">
                  <a:latin typeface="Arial Narrow" pitchFamily="34" charset="0"/>
                </a:rPr>
                <a:t>Pernyataan</a:t>
              </a:r>
              <a:r>
                <a:rPr lang="en-US" altLang="id-ID" sz="2000" dirty="0">
                  <a:latin typeface="Arial Narrow" pitchFamily="34" charset="0"/>
                </a:rPr>
                <a:t> </a:t>
              </a:r>
              <a:r>
                <a:rPr lang="en-US" altLang="id-ID" sz="2000" dirty="0" err="1">
                  <a:latin typeface="Arial Narrow" pitchFamily="34" charset="0"/>
                </a:rPr>
                <a:t>diarahkan</a:t>
              </a:r>
              <a:r>
                <a:rPr lang="en-US" altLang="id-ID" sz="2000" dirty="0">
                  <a:latin typeface="Arial Narrow" pitchFamily="34" charset="0"/>
                </a:rPr>
                <a:t> </a:t>
              </a:r>
              <a:r>
                <a:rPr lang="en-US" altLang="id-ID" sz="2000" dirty="0" err="1">
                  <a:latin typeface="Arial Narrow" pitchFamily="34" charset="0"/>
                </a:rPr>
                <a:t>untuk</a:t>
              </a:r>
              <a:r>
                <a:rPr lang="en-US" altLang="id-ID" sz="2000" dirty="0">
                  <a:latin typeface="Arial Narrow" pitchFamily="34" charset="0"/>
                </a:rPr>
                <a:t> </a:t>
              </a:r>
              <a:r>
                <a:rPr lang="en-US" altLang="id-ID" sz="2000" dirty="0" err="1">
                  <a:latin typeface="Arial Narrow" pitchFamily="34" charset="0"/>
                </a:rPr>
                <a:t>memberi</a:t>
              </a:r>
              <a:r>
                <a:rPr lang="en-US" altLang="id-ID" sz="2000" dirty="0">
                  <a:latin typeface="Arial Narrow" pitchFamily="34" charset="0"/>
                </a:rPr>
                <a:t> </a:t>
              </a:r>
              <a:r>
                <a:rPr lang="en-US" altLang="id-ID" sz="2000" dirty="0" err="1">
                  <a:latin typeface="Arial Narrow" pitchFamily="34" charset="0"/>
                </a:rPr>
                <a:t>peluang</a:t>
              </a:r>
              <a:r>
                <a:rPr lang="en-US" altLang="id-ID" sz="2000" dirty="0">
                  <a:latin typeface="Arial Narrow" pitchFamily="34" charset="0"/>
                </a:rPr>
                <a:t> </a:t>
              </a:r>
              <a:r>
                <a:rPr lang="en-US" altLang="id-ID" sz="2000" dirty="0" err="1">
                  <a:latin typeface="Arial Narrow" pitchFamily="34" charset="0"/>
                </a:rPr>
                <a:t>bagi</a:t>
              </a:r>
              <a:r>
                <a:rPr lang="en-US" altLang="id-ID" sz="2000" dirty="0">
                  <a:latin typeface="Arial Narrow" pitchFamily="34" charset="0"/>
                </a:rPr>
                <a:t> </a:t>
              </a:r>
              <a:r>
                <a:rPr lang="en-US" altLang="id-ID" sz="2000" dirty="0" err="1">
                  <a:latin typeface="Arial Narrow" pitchFamily="34" charset="0"/>
                </a:rPr>
                <a:t>penelitian</a:t>
              </a:r>
              <a:r>
                <a:rPr lang="en-US" altLang="id-ID" sz="2000" dirty="0">
                  <a:latin typeface="Arial Narrow" pitchFamily="34" charset="0"/>
                </a:rPr>
                <a:t> </a:t>
              </a:r>
              <a:r>
                <a:rPr lang="en-US" altLang="id-ID" sz="2000" dirty="0" err="1">
                  <a:latin typeface="Arial Narrow" pitchFamily="34" charset="0"/>
                </a:rPr>
                <a:t>lanjutan</a:t>
              </a:r>
              <a:endParaRPr lang="en-US" altLang="id-ID" sz="2000" dirty="0"/>
            </a:p>
          </p:txBody>
        </p:sp>
        <p:sp>
          <p:nvSpPr>
            <p:cNvPr id="7182" name="Rectangle 5"/>
            <p:cNvSpPr>
              <a:spLocks noChangeArrowheads="1"/>
            </p:cNvSpPr>
            <p:nvPr/>
          </p:nvSpPr>
          <p:spPr bwMode="auto">
            <a:xfrm>
              <a:off x="762000" y="1600202"/>
              <a:ext cx="2819400" cy="830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a:solidFill>
                    <a:schemeClr val="accent6">
                      <a:lumMod val="75000"/>
                    </a:schemeClr>
                  </a:solidFill>
                  <a:latin typeface="Arial Narrow" pitchFamily="34" charset="0"/>
                </a:rPr>
                <a:t>Question for further study</a:t>
              </a:r>
              <a:endParaRPr lang="en-US" altLang="id-ID" sz="2400" dirty="0">
                <a:solidFill>
                  <a:schemeClr val="accent6">
                    <a:lumMod val="75000"/>
                  </a:schemeClr>
                </a:solidFill>
              </a:endParaRPr>
            </a:p>
          </p:txBody>
        </p:sp>
      </p:grpSp>
      <p:grpSp>
        <p:nvGrpSpPr>
          <p:cNvPr id="4" name="Group 18"/>
          <p:cNvGrpSpPr>
            <a:grpSpLocks/>
          </p:cNvGrpSpPr>
          <p:nvPr/>
        </p:nvGrpSpPr>
        <p:grpSpPr bwMode="auto">
          <a:xfrm>
            <a:off x="762000" y="3971925"/>
            <a:ext cx="7696200" cy="1016000"/>
            <a:chOff x="762000" y="1600202"/>
            <a:chExt cx="7696200" cy="1015327"/>
          </a:xfrm>
        </p:grpSpPr>
        <p:sp>
          <p:nvSpPr>
            <p:cNvPr id="7179" name="Rectangle 6"/>
            <p:cNvSpPr>
              <a:spLocks noChangeArrowheads="1"/>
            </p:cNvSpPr>
            <p:nvPr/>
          </p:nvSpPr>
          <p:spPr bwMode="auto">
            <a:xfrm>
              <a:off x="4267200" y="1600202"/>
              <a:ext cx="4191000" cy="1015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2000" dirty="0" err="1">
                  <a:latin typeface="Arial Narrow" pitchFamily="34" charset="0"/>
                </a:rPr>
                <a:t>Pernyataan</a:t>
              </a:r>
              <a:r>
                <a:rPr lang="en-US" altLang="id-ID" sz="2000" dirty="0">
                  <a:latin typeface="Arial Narrow" pitchFamily="34" charset="0"/>
                </a:rPr>
                <a:t> </a:t>
              </a:r>
              <a:r>
                <a:rPr lang="en-US" altLang="id-ID" sz="2000" dirty="0" err="1">
                  <a:latin typeface="Arial Narrow" pitchFamily="34" charset="0"/>
                </a:rPr>
                <a:t>merupakan</a:t>
              </a:r>
              <a:r>
                <a:rPr lang="en-US" altLang="id-ID" sz="2000" dirty="0">
                  <a:latin typeface="Arial Narrow" pitchFamily="34" charset="0"/>
                </a:rPr>
                <a:t> </a:t>
              </a:r>
              <a:r>
                <a:rPr lang="en-US" altLang="id-ID" sz="2000" dirty="0" err="1">
                  <a:latin typeface="Arial Narrow" pitchFamily="34" charset="0"/>
                </a:rPr>
                <a:t>sintesa</a:t>
              </a:r>
              <a:r>
                <a:rPr lang="en-US" altLang="id-ID" sz="2000" dirty="0">
                  <a:latin typeface="Arial Narrow" pitchFamily="34" charset="0"/>
                </a:rPr>
                <a:t> </a:t>
              </a:r>
              <a:r>
                <a:rPr lang="en-US" altLang="id-ID" sz="2000" dirty="0" err="1">
                  <a:latin typeface="Arial Narrow" pitchFamily="34" charset="0"/>
                </a:rPr>
                <a:t>poin</a:t>
              </a:r>
              <a:r>
                <a:rPr lang="en-US" altLang="id-ID" sz="2000" dirty="0">
                  <a:latin typeface="Arial Narrow" pitchFamily="34" charset="0"/>
                </a:rPr>
                <a:t> </a:t>
              </a:r>
              <a:r>
                <a:rPr lang="en-US" altLang="id-ID" sz="2000" dirty="0" err="1">
                  <a:latin typeface="Arial Narrow" pitchFamily="34" charset="0"/>
                </a:rPr>
                <a:t>utama</a:t>
              </a:r>
              <a:r>
                <a:rPr lang="en-US" altLang="id-ID" sz="2000" dirty="0">
                  <a:latin typeface="Arial Narrow" pitchFamily="34" charset="0"/>
                </a:rPr>
                <a:t> </a:t>
              </a:r>
              <a:r>
                <a:rPr lang="en-US" altLang="id-ID" sz="2000" dirty="0" err="1">
                  <a:latin typeface="Arial Narrow" pitchFamily="34" charset="0"/>
                </a:rPr>
                <a:t>atas</a:t>
              </a:r>
              <a:r>
                <a:rPr lang="en-US" altLang="id-ID" sz="2000" dirty="0">
                  <a:latin typeface="Arial Narrow" pitchFamily="34" charset="0"/>
                </a:rPr>
                <a:t> </a:t>
              </a:r>
              <a:r>
                <a:rPr lang="en-US" altLang="id-ID" sz="2000" dirty="0" err="1">
                  <a:latin typeface="Arial Narrow" pitchFamily="34" charset="0"/>
                </a:rPr>
                <a:t>masalah</a:t>
              </a:r>
              <a:r>
                <a:rPr lang="en-US" altLang="id-ID" sz="2000" dirty="0">
                  <a:latin typeface="Arial Narrow" pitchFamily="34" charset="0"/>
                </a:rPr>
                <a:t> </a:t>
              </a:r>
              <a:r>
                <a:rPr lang="en-US" altLang="id-ID" sz="2000" dirty="0" err="1">
                  <a:latin typeface="Arial Narrow" pitchFamily="34" charset="0"/>
                </a:rPr>
                <a:t>penelitian</a:t>
              </a:r>
              <a:r>
                <a:rPr lang="en-US" altLang="id-ID" sz="2000" dirty="0">
                  <a:latin typeface="Arial Narrow" pitchFamily="34" charset="0"/>
                </a:rPr>
                <a:t> </a:t>
              </a:r>
              <a:r>
                <a:rPr lang="en-US" altLang="id-ID" sz="2000" b="1" dirty="0">
                  <a:latin typeface="Arial Narrow" pitchFamily="34" charset="0"/>
                </a:rPr>
                <a:t>BUKAN</a:t>
              </a:r>
              <a:r>
                <a:rPr lang="en-US" altLang="id-ID" sz="2000" dirty="0">
                  <a:latin typeface="Arial Narrow" pitchFamily="34" charset="0"/>
                </a:rPr>
                <a:t> </a:t>
              </a:r>
              <a:r>
                <a:rPr lang="en-US" altLang="id-ID" sz="2000" dirty="0" err="1">
                  <a:latin typeface="Arial Narrow" pitchFamily="34" charset="0"/>
                </a:rPr>
                <a:t>ringkasan</a:t>
              </a:r>
              <a:r>
                <a:rPr lang="en-US" altLang="id-ID" sz="2000" dirty="0">
                  <a:latin typeface="Arial Narrow" pitchFamily="34" charset="0"/>
                </a:rPr>
                <a:t> </a:t>
              </a:r>
              <a:r>
                <a:rPr lang="en-US" altLang="id-ID" sz="2000" dirty="0" err="1">
                  <a:latin typeface="Arial Narrow" pitchFamily="34" charset="0"/>
                </a:rPr>
                <a:t>hasil</a:t>
              </a:r>
              <a:r>
                <a:rPr lang="en-US" altLang="id-ID" sz="2000" dirty="0">
                  <a:latin typeface="Arial Narrow" pitchFamily="34" charset="0"/>
                </a:rPr>
                <a:t> </a:t>
              </a:r>
              <a:r>
                <a:rPr lang="en-US" altLang="id-ID" sz="2000" dirty="0" err="1">
                  <a:latin typeface="Arial Narrow" pitchFamily="34" charset="0"/>
                </a:rPr>
                <a:t>analisis</a:t>
              </a:r>
              <a:endParaRPr lang="en-US" altLang="id-ID" sz="2000" dirty="0"/>
            </a:p>
          </p:txBody>
        </p:sp>
        <p:sp>
          <p:nvSpPr>
            <p:cNvPr id="7180" name="Rectangle 5"/>
            <p:cNvSpPr>
              <a:spLocks noChangeArrowheads="1"/>
            </p:cNvSpPr>
            <p:nvPr/>
          </p:nvSpPr>
          <p:spPr bwMode="auto">
            <a:xfrm>
              <a:off x="762000" y="1600203"/>
              <a:ext cx="2819400" cy="830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a:solidFill>
                    <a:schemeClr val="accent6">
                      <a:lumMod val="75000"/>
                    </a:schemeClr>
                  </a:solidFill>
                  <a:latin typeface="Arial Narrow" pitchFamily="34" charset="0"/>
                </a:rPr>
                <a:t>Synthesis of main points</a:t>
              </a:r>
              <a:endParaRPr lang="en-US" altLang="id-ID" sz="2400" dirty="0">
                <a:solidFill>
                  <a:schemeClr val="accent6">
                    <a:lumMod val="75000"/>
                  </a:schemeClr>
                </a:solidFill>
              </a:endParaRPr>
            </a:p>
          </p:txBody>
        </p:sp>
      </p:grpSp>
      <p:grpSp>
        <p:nvGrpSpPr>
          <p:cNvPr id="5" name="Group 18"/>
          <p:cNvGrpSpPr>
            <a:grpSpLocks/>
          </p:cNvGrpSpPr>
          <p:nvPr/>
        </p:nvGrpSpPr>
        <p:grpSpPr bwMode="auto">
          <a:xfrm>
            <a:off x="762000" y="5235573"/>
            <a:ext cx="7696200" cy="954107"/>
            <a:chOff x="762000" y="1600201"/>
            <a:chExt cx="7696200" cy="953287"/>
          </a:xfrm>
        </p:grpSpPr>
        <p:sp>
          <p:nvSpPr>
            <p:cNvPr id="7177" name="Rectangle 6"/>
            <p:cNvSpPr>
              <a:spLocks noChangeArrowheads="1"/>
            </p:cNvSpPr>
            <p:nvPr/>
          </p:nvSpPr>
          <p:spPr bwMode="auto">
            <a:xfrm>
              <a:off x="4267200" y="1600201"/>
              <a:ext cx="4191000" cy="953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1800" dirty="0" err="1">
                  <a:latin typeface="Arial Narrow" pitchFamily="34" charset="0"/>
                </a:rPr>
                <a:t>Pernyataan</a:t>
              </a:r>
              <a:r>
                <a:rPr lang="en-US" altLang="id-ID" sz="1800" dirty="0">
                  <a:latin typeface="Arial Narrow" pitchFamily="34" charset="0"/>
                </a:rPr>
                <a:t> </a:t>
              </a:r>
              <a:r>
                <a:rPr lang="en-US" altLang="id-ID" sz="1800" dirty="0" err="1">
                  <a:latin typeface="Arial Narrow" pitchFamily="34" charset="0"/>
                </a:rPr>
                <a:t>diarahkan</a:t>
              </a:r>
              <a:r>
                <a:rPr lang="en-US" altLang="id-ID" sz="1800" dirty="0">
                  <a:latin typeface="Arial Narrow" pitchFamily="34" charset="0"/>
                </a:rPr>
                <a:t> </a:t>
              </a:r>
              <a:r>
                <a:rPr lang="en-US" altLang="id-ID" sz="1800" dirty="0" err="1">
                  <a:latin typeface="Arial Narrow" pitchFamily="34" charset="0"/>
                </a:rPr>
                <a:t>untuk</a:t>
              </a:r>
              <a:r>
                <a:rPr lang="en-US" altLang="id-ID" sz="1800" dirty="0">
                  <a:latin typeface="Arial Narrow" pitchFamily="34" charset="0"/>
                </a:rPr>
                <a:t> </a:t>
              </a:r>
              <a:r>
                <a:rPr lang="en-US" altLang="id-ID" sz="1800" dirty="0" err="1">
                  <a:latin typeface="Arial Narrow" pitchFamily="34" charset="0"/>
                </a:rPr>
                <a:t>memberi</a:t>
              </a:r>
              <a:r>
                <a:rPr lang="en-US" altLang="id-ID" sz="1800" dirty="0">
                  <a:latin typeface="Arial Narrow" pitchFamily="34" charset="0"/>
                </a:rPr>
                <a:t> </a:t>
              </a:r>
              <a:r>
                <a:rPr lang="id-ID" altLang="id-ID" sz="1800" dirty="0">
                  <a:latin typeface="Arial Narrow" pitchFamily="34" charset="0"/>
                </a:rPr>
                <a:t>informasi terkait</a:t>
              </a:r>
              <a:r>
                <a:rPr lang="en-US" altLang="id-ID" sz="1800" dirty="0">
                  <a:latin typeface="Arial Narrow" pitchFamily="34" charset="0"/>
                </a:rPr>
                <a:t> </a:t>
              </a:r>
              <a:r>
                <a:rPr lang="en-US" altLang="id-ID" sz="1800" dirty="0" err="1">
                  <a:latin typeface="Arial Narrow" pitchFamily="34" charset="0"/>
                </a:rPr>
                <a:t>aplikasi</a:t>
              </a:r>
              <a:r>
                <a:rPr lang="en-US" altLang="id-ID" sz="1800" dirty="0">
                  <a:latin typeface="Arial Narrow" pitchFamily="34" charset="0"/>
                </a:rPr>
                <a:t> </a:t>
              </a:r>
              <a:r>
                <a:rPr lang="id-ID" altLang="id-ID" sz="1800" dirty="0">
                  <a:latin typeface="Arial Narrow" pitchFamily="34" charset="0"/>
                </a:rPr>
                <a:t>hasil </a:t>
              </a:r>
              <a:r>
                <a:rPr lang="en-US" altLang="id-ID" sz="1800" dirty="0" err="1">
                  <a:latin typeface="Arial Narrow" pitchFamily="34" charset="0"/>
                </a:rPr>
                <a:t>penelitian</a:t>
              </a:r>
              <a:r>
                <a:rPr lang="en-US" altLang="id-ID" sz="1800" dirty="0">
                  <a:latin typeface="Arial Narrow" pitchFamily="34" charset="0"/>
                </a:rPr>
                <a:t> </a:t>
              </a:r>
              <a:r>
                <a:rPr lang="id-ID" altLang="id-ID" sz="1800" dirty="0">
                  <a:latin typeface="Arial Narrow" pitchFamily="34" charset="0"/>
                </a:rPr>
                <a:t>dalam konteks praktis (</a:t>
              </a:r>
              <a:r>
                <a:rPr lang="id-ID" altLang="id-ID" sz="1800" i="1" dirty="0">
                  <a:latin typeface="Arial Narrow" pitchFamily="34" charset="0"/>
                </a:rPr>
                <a:t>practical application</a:t>
              </a:r>
              <a:r>
                <a:rPr lang="id-ID" altLang="id-ID" sz="2000" dirty="0">
                  <a:latin typeface="Arial Narrow" pitchFamily="34" charset="0"/>
                </a:rPr>
                <a:t>)</a:t>
              </a:r>
              <a:endParaRPr lang="en-US" altLang="id-ID" sz="2000" dirty="0"/>
            </a:p>
          </p:txBody>
        </p:sp>
        <p:sp>
          <p:nvSpPr>
            <p:cNvPr id="7178" name="Rectangle 5"/>
            <p:cNvSpPr>
              <a:spLocks noChangeArrowheads="1"/>
            </p:cNvSpPr>
            <p:nvPr/>
          </p:nvSpPr>
          <p:spPr bwMode="auto">
            <a:xfrm>
              <a:off x="762000" y="1600203"/>
              <a:ext cx="2819400" cy="46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a:solidFill>
                    <a:schemeClr val="accent6">
                      <a:lumMod val="75000"/>
                    </a:schemeClr>
                  </a:solidFill>
                  <a:latin typeface="Arial Narrow" pitchFamily="34" charset="0"/>
                </a:rPr>
                <a:t>Application</a:t>
              </a:r>
              <a:endParaRPr lang="en-US" altLang="id-ID" sz="2400" dirty="0">
                <a:solidFill>
                  <a:schemeClr val="accent6">
                    <a:lumMod val="75000"/>
                  </a:schemeClr>
                </a:solidFill>
              </a:endParaRPr>
            </a:p>
          </p:txBody>
        </p:sp>
      </p:grpSp>
      <p:pic>
        <p:nvPicPr>
          <p:cNvPr id="17"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30805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6148" name="Picture 6"/>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4213" y="549275"/>
            <a:ext cx="2601912"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5"/>
          <p:cNvSpPr>
            <a:spLocks noChangeArrowheads="1"/>
          </p:cNvSpPr>
          <p:nvPr/>
        </p:nvSpPr>
        <p:spPr bwMode="auto">
          <a:xfrm>
            <a:off x="3995738" y="2411413"/>
            <a:ext cx="46482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defRPr/>
            </a:pPr>
            <a:r>
              <a:rPr lang="en-US" altLang="id-ID" sz="2000" dirty="0" err="1" smtClean="0">
                <a:latin typeface="Arial Narrow" panose="020B0606020202030204" pitchFamily="34" charset="0"/>
              </a:rPr>
              <a:t>Pernyataan</a:t>
            </a:r>
            <a:r>
              <a:rPr lang="en-US" altLang="id-ID" sz="2000" dirty="0" smtClean="0">
                <a:latin typeface="Arial Narrow" panose="020B0606020202030204" pitchFamily="34" charset="0"/>
              </a:rPr>
              <a:t> </a:t>
            </a:r>
            <a:r>
              <a:rPr lang="id-ID" altLang="id-ID" sz="2000" dirty="0" smtClean="0">
                <a:latin typeface="Arial Narrow" panose="020B0606020202030204" pitchFamily="34" charset="0"/>
              </a:rPr>
              <a:t>deskriptif </a:t>
            </a:r>
            <a:r>
              <a:rPr lang="en-US" altLang="id-ID" sz="2000" dirty="0" err="1" smtClean="0">
                <a:latin typeface="Arial Narrow" panose="020B0606020202030204" pitchFamily="34" charset="0"/>
              </a:rPr>
              <a:t>singkat</a:t>
            </a:r>
            <a:r>
              <a:rPr lang="en-US" altLang="id-ID" sz="2000" dirty="0" smtClean="0">
                <a:latin typeface="Arial Narrow" panose="020B0606020202030204" pitchFamily="34" charset="0"/>
              </a:rPr>
              <a:t> yang </a:t>
            </a:r>
            <a:r>
              <a:rPr lang="en-US" altLang="id-ID" sz="2000" dirty="0" err="1" smtClean="0">
                <a:latin typeface="Arial Narrow" panose="020B0606020202030204" pitchFamily="34" charset="0"/>
              </a:rPr>
              <a:t>meng</a:t>
            </a:r>
            <a:r>
              <a:rPr lang="id-ID" altLang="id-ID" sz="2000" dirty="0" smtClean="0">
                <a:latin typeface="Arial Narrow" panose="020B0606020202030204" pitchFamily="34" charset="0"/>
              </a:rPr>
              <a:t>urai</a:t>
            </a:r>
            <a:r>
              <a:rPr lang="en-US" altLang="id-ID" sz="2000" dirty="0" err="1" smtClean="0">
                <a:latin typeface="Arial Narrow" panose="020B0606020202030204" pitchFamily="34" charset="0"/>
              </a:rPr>
              <a:t>kakan</a:t>
            </a:r>
            <a:r>
              <a:rPr lang="en-US" altLang="id-ID" sz="2000" dirty="0" smtClean="0">
                <a:latin typeface="Arial Narrow" panose="020B0606020202030204" pitchFamily="34" charset="0"/>
              </a:rPr>
              <a:t> </a:t>
            </a:r>
            <a:r>
              <a:rPr lang="id-ID" altLang="id-ID" sz="2000" dirty="0" smtClean="0">
                <a:latin typeface="Arial Narrow" panose="020B0606020202030204" pitchFamily="34" charset="0"/>
              </a:rPr>
              <a:t>poin-</a:t>
            </a:r>
            <a:r>
              <a:rPr lang="en-US" altLang="id-ID" sz="2000" dirty="0" err="1" smtClean="0">
                <a:latin typeface="Arial Narrow" panose="020B0606020202030204" pitchFamily="34" charset="0"/>
              </a:rPr>
              <a:t>poin</a:t>
            </a:r>
            <a:r>
              <a:rPr lang="en-US" altLang="id-ID" sz="2000" dirty="0" smtClean="0">
                <a:latin typeface="Arial Narrow" panose="020B0606020202030204" pitchFamily="34" charset="0"/>
              </a:rPr>
              <a:t> </a:t>
            </a:r>
            <a:r>
              <a:rPr lang="en-US" altLang="id-ID" sz="2000" dirty="0" err="1" smtClean="0">
                <a:latin typeface="Arial Narrow" panose="020B0606020202030204" pitchFamily="34" charset="0"/>
              </a:rPr>
              <a:t>utama</a:t>
            </a:r>
            <a:r>
              <a:rPr lang="en-US" altLang="id-ID" sz="2000" dirty="0" smtClean="0">
                <a:latin typeface="Arial Narrow" panose="020B0606020202030204" pitchFamily="34" charset="0"/>
              </a:rPr>
              <a:t> </a:t>
            </a:r>
            <a:r>
              <a:rPr lang="id-ID" altLang="id-ID" sz="2000" dirty="0" smtClean="0">
                <a:latin typeface="Arial Narrow" panose="020B0606020202030204" pitchFamily="34" charset="0"/>
              </a:rPr>
              <a:t>sebuah tulisan </a:t>
            </a:r>
            <a:r>
              <a:rPr lang="id-ID" altLang="id-ID" sz="2000" dirty="0" smtClean="0">
                <a:solidFill>
                  <a:schemeClr val="tx1">
                    <a:lumMod val="50000"/>
                    <a:lumOff val="50000"/>
                  </a:schemeClr>
                </a:solidFill>
                <a:latin typeface="Arial Narrow" panose="020B0606020202030204" pitchFamily="34" charset="0"/>
              </a:rPr>
              <a:t>(baik yang berbentuk</a:t>
            </a:r>
            <a:r>
              <a:rPr lang="en-US" altLang="id-ID" sz="2000" dirty="0" smtClean="0">
                <a:solidFill>
                  <a:schemeClr val="tx1">
                    <a:lumMod val="50000"/>
                    <a:lumOff val="50000"/>
                  </a:schemeClr>
                </a:solidFill>
                <a:latin typeface="Arial Narrow" panose="020B0606020202030204" pitchFamily="34" charset="0"/>
              </a:rPr>
              <a:t> </a:t>
            </a:r>
            <a:r>
              <a:rPr lang="en-US" altLang="id-ID" sz="2000" dirty="0" err="1" smtClean="0">
                <a:solidFill>
                  <a:schemeClr val="tx1">
                    <a:lumMod val="50000"/>
                    <a:lumOff val="50000"/>
                  </a:schemeClr>
                </a:solidFill>
                <a:latin typeface="Arial Narrow" panose="020B0606020202030204" pitchFamily="34" charset="0"/>
              </a:rPr>
              <a:t>rencana</a:t>
            </a:r>
            <a:r>
              <a:rPr lang="id-ID" altLang="id-ID" sz="2000" dirty="0" smtClean="0">
                <a:solidFill>
                  <a:schemeClr val="tx1">
                    <a:lumMod val="50000"/>
                    <a:lumOff val="50000"/>
                  </a:schemeClr>
                </a:solidFill>
                <a:latin typeface="Arial Narrow" panose="020B0606020202030204" pitchFamily="34" charset="0"/>
              </a:rPr>
              <a:t> / proposal maupun berbentuk laporan </a:t>
            </a:r>
            <a:r>
              <a:rPr lang="en-US" altLang="id-ID" sz="2000" dirty="0" err="1" smtClean="0">
                <a:solidFill>
                  <a:schemeClr val="tx1">
                    <a:lumMod val="50000"/>
                    <a:lumOff val="50000"/>
                  </a:schemeClr>
                </a:solidFill>
                <a:latin typeface="Arial Narrow" panose="020B0606020202030204" pitchFamily="34" charset="0"/>
              </a:rPr>
              <a:t>hasil</a:t>
            </a:r>
            <a:r>
              <a:rPr lang="en-US" altLang="id-ID" sz="2000" dirty="0" smtClean="0">
                <a:solidFill>
                  <a:schemeClr val="tx1">
                    <a:lumMod val="50000"/>
                    <a:lumOff val="50000"/>
                  </a:schemeClr>
                </a:solidFill>
                <a:latin typeface="Arial Narrow" panose="020B0606020202030204" pitchFamily="34" charset="0"/>
              </a:rPr>
              <a:t> </a:t>
            </a:r>
            <a:r>
              <a:rPr lang="en-US" altLang="id-ID" sz="2000" dirty="0" err="1" smtClean="0">
                <a:solidFill>
                  <a:schemeClr val="tx1">
                    <a:lumMod val="50000"/>
                    <a:lumOff val="50000"/>
                  </a:schemeClr>
                </a:solidFill>
                <a:latin typeface="Arial Narrow" panose="020B0606020202030204" pitchFamily="34" charset="0"/>
              </a:rPr>
              <a:t>penelitian</a:t>
            </a:r>
            <a:r>
              <a:rPr lang="id-ID" altLang="id-ID" sz="2000" dirty="0" smtClean="0">
                <a:solidFill>
                  <a:schemeClr val="tx1">
                    <a:lumMod val="50000"/>
                    <a:lumOff val="50000"/>
                  </a:schemeClr>
                </a:solidFill>
                <a:latin typeface="Arial Narrow" pitchFamily="34" charset="0"/>
              </a:rPr>
              <a:t>)</a:t>
            </a:r>
          </a:p>
          <a:p>
            <a:pPr eaLnBrk="1" hangingPunct="1">
              <a:defRPr/>
            </a:pPr>
            <a:endParaRPr lang="id-ID" altLang="id-ID" sz="2000" dirty="0" smtClean="0">
              <a:latin typeface="Arial Narrow" pitchFamily="34" charset="0"/>
            </a:endParaRPr>
          </a:p>
          <a:p>
            <a:pPr eaLnBrk="1" hangingPunct="1">
              <a:defRPr/>
            </a:pPr>
            <a:endParaRPr lang="en-US" altLang="id-ID" sz="2000" dirty="0" smtClean="0">
              <a:latin typeface="Arial Narrow" pitchFamily="34" charset="0"/>
            </a:endParaRPr>
          </a:p>
          <a:p>
            <a:pPr algn="just" eaLnBrk="1" hangingPunct="1">
              <a:defRPr/>
            </a:pPr>
            <a:r>
              <a:rPr lang="en-US" altLang="id-ID" sz="2000" dirty="0" err="1" smtClean="0">
                <a:latin typeface="Arial Narrow" panose="020B0606020202030204" pitchFamily="34" charset="0"/>
              </a:rPr>
              <a:t>Uraian</a:t>
            </a:r>
            <a:r>
              <a:rPr lang="en-US" altLang="id-ID" sz="2000" dirty="0" smtClean="0">
                <a:latin typeface="Arial Narrow" panose="020B0606020202030204" pitchFamily="34" charset="0"/>
              </a:rPr>
              <a:t> </a:t>
            </a:r>
            <a:r>
              <a:rPr lang="en-US" altLang="id-ID" sz="2000" dirty="0" err="1" smtClean="0">
                <a:latin typeface="Arial Narrow" panose="020B0606020202030204" pitchFamily="34" charset="0"/>
              </a:rPr>
              <a:t>tidak</a:t>
            </a:r>
            <a:r>
              <a:rPr lang="en-US" altLang="id-ID" sz="2000" dirty="0" smtClean="0">
                <a:latin typeface="Arial Narrow" panose="020B0606020202030204" pitchFamily="34" charset="0"/>
              </a:rPr>
              <a:t> </a:t>
            </a:r>
            <a:r>
              <a:rPr lang="en-US" altLang="id-ID" sz="2000" dirty="0" err="1" smtClean="0">
                <a:latin typeface="Arial Narrow" panose="020B0606020202030204" pitchFamily="34" charset="0"/>
              </a:rPr>
              <a:t>lebih</a:t>
            </a:r>
            <a:r>
              <a:rPr lang="en-US" altLang="id-ID" sz="2000" dirty="0" smtClean="0">
                <a:latin typeface="Arial Narrow" panose="020B0606020202030204" pitchFamily="34" charset="0"/>
              </a:rPr>
              <a:t> </a:t>
            </a:r>
            <a:r>
              <a:rPr lang="en-US" altLang="id-ID" sz="2000" dirty="0" err="1" smtClean="0">
                <a:latin typeface="Arial Narrow" panose="020B0606020202030204" pitchFamily="34" charset="0"/>
              </a:rPr>
              <a:t>dari</a:t>
            </a:r>
            <a:r>
              <a:rPr lang="en-US" altLang="id-ID" sz="2000" dirty="0" smtClean="0">
                <a:latin typeface="Arial Narrow" panose="020B0606020202030204" pitchFamily="34" charset="0"/>
              </a:rPr>
              <a:t> 2 (</a:t>
            </a:r>
            <a:r>
              <a:rPr lang="en-US" altLang="id-ID" sz="2000" dirty="0" err="1" smtClean="0">
                <a:latin typeface="Arial Narrow" panose="020B0606020202030204" pitchFamily="34" charset="0"/>
              </a:rPr>
              <a:t>dua</a:t>
            </a:r>
            <a:r>
              <a:rPr lang="en-US" altLang="id-ID" sz="2000" dirty="0" smtClean="0">
                <a:latin typeface="Arial Narrow" panose="020B0606020202030204" pitchFamily="34" charset="0"/>
              </a:rPr>
              <a:t>) </a:t>
            </a:r>
            <a:r>
              <a:rPr lang="en-US" altLang="id-ID" sz="2000" dirty="0" err="1" smtClean="0">
                <a:latin typeface="Arial Narrow" panose="020B0606020202030204" pitchFamily="34" charset="0"/>
              </a:rPr>
              <a:t>halaman</a:t>
            </a:r>
            <a:endParaRPr lang="id-ID" altLang="id-ID" sz="2000" dirty="0" smtClean="0">
              <a:latin typeface="Arial Narrow" panose="020B0606020202030204" pitchFamily="34" charset="0"/>
            </a:endParaRPr>
          </a:p>
          <a:p>
            <a:pPr eaLnBrk="1" hangingPunct="1">
              <a:defRPr/>
            </a:pPr>
            <a:endParaRPr lang="en-US" altLang="id-ID" sz="2000" dirty="0" smtClean="0">
              <a:latin typeface="Arial Narrow" panose="020B0606020202030204" pitchFamily="34" charset="0"/>
            </a:endParaRPr>
          </a:p>
          <a:p>
            <a:pPr algn="just" eaLnBrk="1" hangingPunct="1">
              <a:defRPr/>
            </a:pPr>
            <a:r>
              <a:rPr lang="en-US" altLang="id-ID" sz="1800" dirty="0" err="1" smtClean="0">
                <a:latin typeface="Arial Narrow" panose="020B0606020202030204" pitchFamily="34" charset="0"/>
              </a:rPr>
              <a:t>Tidak</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melakukan</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evaluasi</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atas</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hasil</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penelitian</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tetapi</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hanya</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mendeskripsikan</a:t>
            </a:r>
            <a:r>
              <a:rPr lang="en-US" altLang="id-ID" sz="1800" dirty="0" smtClean="0">
                <a:latin typeface="Arial Narrow" panose="020B0606020202030204" pitchFamily="34" charset="0"/>
              </a:rPr>
              <a:t> </a:t>
            </a:r>
            <a:r>
              <a:rPr lang="en-US" altLang="id-ID" sz="1800" dirty="0" err="1" smtClean="0">
                <a:latin typeface="Arial Narrow" panose="020B0606020202030204" pitchFamily="34" charset="0"/>
              </a:rPr>
              <a:t>kembali</a:t>
            </a:r>
            <a:endParaRPr lang="en-US" altLang="id-ID" sz="1800" dirty="0" smtClean="0">
              <a:latin typeface="Arial Narrow" panose="020B0606020202030204" pitchFamily="34" charset="0"/>
            </a:endParaRPr>
          </a:p>
          <a:p>
            <a:pPr eaLnBrk="1" hangingPunct="1">
              <a:defRPr/>
            </a:pPr>
            <a:endParaRPr lang="en-US" altLang="id-ID" sz="2000" dirty="0" smtClean="0">
              <a:latin typeface="Arial Narrow" panose="020B0606020202030204" pitchFamily="34" charset="0"/>
            </a:endParaRPr>
          </a:p>
        </p:txBody>
      </p:sp>
      <p:grpSp>
        <p:nvGrpSpPr>
          <p:cNvPr id="2" name="Group 3"/>
          <p:cNvGrpSpPr>
            <a:grpSpLocks/>
          </p:cNvGrpSpPr>
          <p:nvPr/>
        </p:nvGrpSpPr>
        <p:grpSpPr bwMode="auto">
          <a:xfrm>
            <a:off x="3995738" y="765175"/>
            <a:ext cx="2088430" cy="1252538"/>
            <a:chOff x="4092650" y="951111"/>
            <a:chExt cx="4583806" cy="1253753"/>
          </a:xfrm>
        </p:grpSpPr>
        <p:sp>
          <p:nvSpPr>
            <p:cNvPr id="6154" name="Rectangle 2"/>
            <p:cNvSpPr>
              <a:spLocks noChangeArrowheads="1"/>
            </p:cNvSpPr>
            <p:nvPr/>
          </p:nvSpPr>
          <p:spPr bwMode="auto">
            <a:xfrm>
              <a:off x="4092650" y="951111"/>
              <a:ext cx="457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dirty="0">
                  <a:solidFill>
                    <a:srgbClr val="FF8000"/>
                  </a:solidFill>
                  <a:latin typeface="Arial Narrow" panose="020B0606020202030204" pitchFamily="34" charset="0"/>
                </a:rPr>
                <a:t>G</a:t>
              </a:r>
              <a:r>
                <a:rPr lang="id-ID" altLang="id-ID" sz="1800" b="1" dirty="0">
                  <a:solidFill>
                    <a:srgbClr val="FF8000"/>
                  </a:solidFill>
                  <a:latin typeface="Arial Narrow" panose="020B0606020202030204" pitchFamily="34" charset="0"/>
                </a:rPr>
                <a:t>eneral</a:t>
              </a:r>
              <a:r>
                <a:rPr lang="id-ID" altLang="id-ID" sz="1800" dirty="0">
                  <a:solidFill>
                    <a:srgbClr val="FF8000"/>
                  </a:solidFill>
                  <a:latin typeface="Arial Narrow" panose="020B0606020202030204" pitchFamily="34" charset="0"/>
                </a:rPr>
                <a:t>, Not Specific</a:t>
              </a:r>
            </a:p>
          </p:txBody>
        </p:sp>
        <p:sp>
          <p:nvSpPr>
            <p:cNvPr id="6155" name="Rectangle 10"/>
            <p:cNvSpPr>
              <a:spLocks noChangeArrowheads="1"/>
            </p:cNvSpPr>
            <p:nvPr/>
          </p:nvSpPr>
          <p:spPr bwMode="auto">
            <a:xfrm>
              <a:off x="4104456" y="1403484"/>
              <a:ext cx="457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1800" b="1">
                  <a:solidFill>
                    <a:srgbClr val="FF8000"/>
                  </a:solidFill>
                  <a:latin typeface="Arial Narrow" panose="020B0606020202030204" pitchFamily="34" charset="0"/>
                </a:rPr>
                <a:t>C</a:t>
              </a:r>
              <a:r>
                <a:rPr lang="id-ID" altLang="id-ID" sz="1800" b="1">
                  <a:solidFill>
                    <a:srgbClr val="FF8000"/>
                  </a:solidFill>
                  <a:latin typeface="Arial Narrow" panose="020B0606020202030204" pitchFamily="34" charset="0"/>
                </a:rPr>
                <a:t>oncise </a:t>
              </a:r>
              <a:r>
                <a:rPr lang="id-ID" altLang="id-ID" sz="1800">
                  <a:solidFill>
                    <a:srgbClr val="FF8000"/>
                  </a:solidFill>
                  <a:latin typeface="Arial Narrow" panose="020B0606020202030204" pitchFamily="34" charset="0"/>
                </a:rPr>
                <a:t>(Condense)</a:t>
              </a:r>
            </a:p>
          </p:txBody>
        </p:sp>
        <p:sp>
          <p:nvSpPr>
            <p:cNvPr id="6156" name="Rectangle 11"/>
            <p:cNvSpPr>
              <a:spLocks noChangeArrowheads="1"/>
            </p:cNvSpPr>
            <p:nvPr/>
          </p:nvSpPr>
          <p:spPr bwMode="auto">
            <a:xfrm>
              <a:off x="4104456" y="1835532"/>
              <a:ext cx="4572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b="1">
                  <a:solidFill>
                    <a:srgbClr val="FF8000"/>
                  </a:solidFill>
                  <a:latin typeface="Arial Narrow" panose="020B0606020202030204" pitchFamily="34" charset="0"/>
                </a:rPr>
                <a:t>Descriptive</a:t>
              </a:r>
            </a:p>
          </p:txBody>
        </p:sp>
      </p:grpSp>
      <p:grpSp>
        <p:nvGrpSpPr>
          <p:cNvPr id="3" name="Group 13"/>
          <p:cNvGrpSpPr>
            <a:grpSpLocks/>
          </p:cNvGrpSpPr>
          <p:nvPr/>
        </p:nvGrpSpPr>
        <p:grpSpPr bwMode="auto">
          <a:xfrm>
            <a:off x="684213" y="2627313"/>
            <a:ext cx="2601912" cy="1020762"/>
            <a:chOff x="5292080" y="4195100"/>
            <a:chExt cx="3456384" cy="1021179"/>
          </a:xfrm>
        </p:grpSpPr>
        <p:sp>
          <p:nvSpPr>
            <p:cNvPr id="24" name="Rectangle 23"/>
            <p:cNvSpPr/>
            <p:nvPr/>
          </p:nvSpPr>
          <p:spPr>
            <a:xfrm>
              <a:off x="5292080" y="4195100"/>
              <a:ext cx="3384684" cy="369483"/>
            </a:xfrm>
            <a:prstGeom prst="rect">
              <a:avLst/>
            </a:prstGeom>
          </p:spPr>
          <p:txBody>
            <a:bodyPr>
              <a:spAutoFit/>
            </a:bodyPr>
            <a:lstStyle/>
            <a:p>
              <a:pPr>
                <a:defRPr/>
              </a:pPr>
              <a:r>
                <a:rPr lang="id-ID" sz="900" dirty="0">
                  <a:latin typeface="Arial Narrow" panose="020B0606020202030204" pitchFamily="34" charset="0"/>
                </a:rPr>
                <a:t>http://writingcenter.unc.edu/handouts/abstracts  </a:t>
              </a:r>
              <a:r>
                <a:rPr lang="id-ID" sz="900" i="1" dirty="0">
                  <a:latin typeface="Arial Narrow" panose="020B0606020202030204" pitchFamily="34" charset="0"/>
                </a:rPr>
                <a:t>(UNC College of Art abd Sciences, The Writing Center)</a:t>
              </a:r>
            </a:p>
          </p:txBody>
        </p:sp>
        <p:sp>
          <p:nvSpPr>
            <p:cNvPr id="22" name="Rectangle 21"/>
            <p:cNvSpPr/>
            <p:nvPr/>
          </p:nvSpPr>
          <p:spPr>
            <a:xfrm>
              <a:off x="5292080" y="4708071"/>
              <a:ext cx="3456384" cy="508208"/>
            </a:xfrm>
            <a:prstGeom prst="rect">
              <a:avLst/>
            </a:prstGeom>
          </p:spPr>
          <p:txBody>
            <a:bodyPr>
              <a:spAutoFit/>
            </a:bodyPr>
            <a:lstStyle/>
            <a:p>
              <a:pPr>
                <a:defRPr/>
              </a:pPr>
              <a:r>
                <a:rPr lang="id-ID" sz="900" i="1" dirty="0">
                  <a:latin typeface="Arial Narrow" panose="020B0606020202030204" pitchFamily="34" charset="0"/>
                </a:rPr>
                <a:t>Univ of Wisconsin Writing Center </a:t>
              </a:r>
              <a:r>
                <a:rPr lang="id-ID" sz="900" dirty="0">
                  <a:latin typeface="Arial Narrow" panose="020B0606020202030204" pitchFamily="34" charset="0"/>
                </a:rPr>
                <a:t>http://writing.wisc.edu/Handbook/presentations_abstracts.html</a:t>
              </a:r>
              <a:r>
                <a:rPr lang="en-US" sz="900" dirty="0">
                  <a:latin typeface="Arial Narrow" panose="020B0606020202030204" pitchFamily="34" charset="0"/>
                </a:rPr>
                <a:t> </a:t>
              </a:r>
            </a:p>
          </p:txBody>
        </p:sp>
      </p:grpSp>
      <p:pic>
        <p:nvPicPr>
          <p:cNvPr id="18" name="Picture 4"/>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04099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81000" y="0"/>
            <a:ext cx="3505200" cy="12954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p>
        </p:txBody>
      </p:sp>
      <p:sp>
        <p:nvSpPr>
          <p:cNvPr id="8195" name="Rectangle 5"/>
          <p:cNvSpPr>
            <a:spLocks noChangeArrowheads="1"/>
          </p:cNvSpPr>
          <p:nvPr/>
        </p:nvSpPr>
        <p:spPr bwMode="auto">
          <a:xfrm>
            <a:off x="762000" y="236538"/>
            <a:ext cx="2819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a:latin typeface="Arial Narrow" pitchFamily="34" charset="0"/>
              </a:rPr>
              <a:t>Strategi Penulisan Kesimpulan</a:t>
            </a:r>
            <a:endParaRPr lang="en-US" altLang="id-ID" sz="2400"/>
          </a:p>
        </p:txBody>
      </p:sp>
      <p:sp>
        <p:nvSpPr>
          <p:cNvPr id="8196" name="Rectangle 6"/>
          <p:cNvSpPr>
            <a:spLocks noChangeArrowheads="1"/>
          </p:cNvSpPr>
          <p:nvPr/>
        </p:nvSpPr>
        <p:spPr bwMode="auto">
          <a:xfrm>
            <a:off x="4267200" y="228600"/>
            <a:ext cx="4191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400">
                <a:solidFill>
                  <a:srgbClr val="7F7F7F"/>
                </a:solidFill>
                <a:latin typeface="Arial Narrow" pitchFamily="34" charset="0"/>
              </a:rPr>
              <a:t>Penulisan kesimpulan yang baik dilakukan dengan mempertimbang-kan hal-hal sbb:</a:t>
            </a:r>
            <a:endParaRPr lang="en-US" altLang="id-ID" sz="2400">
              <a:solidFill>
                <a:srgbClr val="7F7F7F"/>
              </a:solidFill>
            </a:endParaRPr>
          </a:p>
        </p:txBody>
      </p:sp>
      <p:grpSp>
        <p:nvGrpSpPr>
          <p:cNvPr id="2" name="Group 18"/>
          <p:cNvGrpSpPr>
            <a:grpSpLocks/>
          </p:cNvGrpSpPr>
          <p:nvPr/>
        </p:nvGrpSpPr>
        <p:grpSpPr bwMode="auto">
          <a:xfrm>
            <a:off x="762000" y="2035175"/>
            <a:ext cx="7696200" cy="1016000"/>
            <a:chOff x="762000" y="1600202"/>
            <a:chExt cx="7696200" cy="1014990"/>
          </a:xfrm>
        </p:grpSpPr>
        <p:sp>
          <p:nvSpPr>
            <p:cNvPr id="8204" name="Rectangle 6"/>
            <p:cNvSpPr>
              <a:spLocks noChangeArrowheads="1"/>
            </p:cNvSpPr>
            <p:nvPr/>
          </p:nvSpPr>
          <p:spPr bwMode="auto">
            <a:xfrm>
              <a:off x="4267200" y="1600202"/>
              <a:ext cx="4191000" cy="1014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itchFamily="34" charset="0"/>
                </a:rPr>
                <a:t>Pernyataan </a:t>
              </a:r>
              <a:r>
                <a:rPr lang="id-ID" altLang="id-ID" sz="2000">
                  <a:latin typeface="Arial Narrow" pitchFamily="34" charset="0"/>
                </a:rPr>
                <a:t>menginformasikan/ </a:t>
              </a:r>
              <a:r>
                <a:rPr lang="en-US" altLang="id-ID" sz="2000">
                  <a:latin typeface="Arial Narrow" pitchFamily="34" charset="0"/>
                </a:rPr>
                <a:t>menjelas</a:t>
              </a:r>
              <a:r>
                <a:rPr lang="id-ID" altLang="id-ID" sz="2000">
                  <a:latin typeface="Arial Narrow" pitchFamily="34" charset="0"/>
                </a:rPr>
                <a:t>-</a:t>
              </a:r>
              <a:r>
                <a:rPr lang="en-US" altLang="id-ID" sz="2000">
                  <a:latin typeface="Arial Narrow" pitchFamily="34" charset="0"/>
                </a:rPr>
                <a:t>kan bagaimana dan mengapa hasil kesimpulan memiliki keterbatasan</a:t>
              </a:r>
              <a:endParaRPr lang="en-US" altLang="id-ID" sz="2000"/>
            </a:p>
          </p:txBody>
        </p:sp>
        <p:sp>
          <p:nvSpPr>
            <p:cNvPr id="8205" name="Rectangle 5"/>
            <p:cNvSpPr>
              <a:spLocks noChangeArrowheads="1"/>
            </p:cNvSpPr>
            <p:nvPr/>
          </p:nvSpPr>
          <p:spPr bwMode="auto">
            <a:xfrm>
              <a:off x="762000" y="1636693"/>
              <a:ext cx="2819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a:solidFill>
                    <a:schemeClr val="accent6">
                      <a:lumMod val="75000"/>
                    </a:schemeClr>
                  </a:solidFill>
                  <a:latin typeface="Arial Narrow" pitchFamily="34" charset="0"/>
                </a:rPr>
                <a:t>Argument Limitation</a:t>
              </a:r>
              <a:endParaRPr lang="en-US" altLang="id-ID" sz="2400" dirty="0">
                <a:solidFill>
                  <a:schemeClr val="accent6">
                    <a:lumMod val="75000"/>
                  </a:schemeClr>
                </a:solidFill>
              </a:endParaRPr>
            </a:p>
          </p:txBody>
        </p:sp>
      </p:grpSp>
      <p:grpSp>
        <p:nvGrpSpPr>
          <p:cNvPr id="3" name="Group 18"/>
          <p:cNvGrpSpPr>
            <a:grpSpLocks/>
          </p:cNvGrpSpPr>
          <p:nvPr/>
        </p:nvGrpSpPr>
        <p:grpSpPr bwMode="auto">
          <a:xfrm>
            <a:off x="762000" y="3284538"/>
            <a:ext cx="7924800" cy="1323975"/>
            <a:chOff x="762000" y="1600201"/>
            <a:chExt cx="7924800" cy="1324631"/>
          </a:xfrm>
        </p:grpSpPr>
        <p:sp>
          <p:nvSpPr>
            <p:cNvPr id="8202" name="Rectangle 6"/>
            <p:cNvSpPr>
              <a:spLocks noChangeArrowheads="1"/>
            </p:cNvSpPr>
            <p:nvPr/>
          </p:nvSpPr>
          <p:spPr bwMode="auto">
            <a:xfrm>
              <a:off x="4267200" y="1600201"/>
              <a:ext cx="4419600" cy="1324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itchFamily="34" charset="0"/>
                </a:rPr>
                <a:t>Pernyataan </a:t>
              </a:r>
              <a:r>
                <a:rPr lang="id-ID" altLang="id-ID" sz="2000">
                  <a:latin typeface="Arial Narrow" pitchFamily="34" charset="0"/>
                </a:rPr>
                <a:t>disusun untuk </a:t>
              </a:r>
              <a:r>
                <a:rPr lang="en-US" altLang="id-ID" sz="2000">
                  <a:latin typeface="Arial Narrow" pitchFamily="34" charset="0"/>
                </a:rPr>
                <a:t>menekankan </a:t>
              </a:r>
              <a:r>
                <a:rPr lang="id-ID" altLang="id-ID" sz="2000">
                  <a:latin typeface="Arial Narrow" pitchFamily="34" charset="0"/>
                </a:rPr>
                <a:t>temuan yang didapatkan sbg </a:t>
              </a:r>
              <a:r>
                <a:rPr lang="en-US" altLang="id-ID" sz="2000">
                  <a:latin typeface="Arial Narrow" pitchFamily="34" charset="0"/>
                </a:rPr>
                <a:t>hasil </a:t>
              </a:r>
              <a:r>
                <a:rPr lang="id-ID" altLang="id-ID" sz="2000">
                  <a:latin typeface="Arial Narrow" pitchFamily="34" charset="0"/>
                </a:rPr>
                <a:t>analisis yang bersesuaian dg</a:t>
              </a:r>
              <a:r>
                <a:rPr lang="en-US" altLang="id-ID" sz="2000">
                  <a:latin typeface="Arial Narrow" pitchFamily="34" charset="0"/>
                </a:rPr>
                <a:t> tujuan penelitian yang telah ditetapkan sebelumnya</a:t>
              </a:r>
              <a:endParaRPr lang="en-US" altLang="id-ID" sz="2000"/>
            </a:p>
          </p:txBody>
        </p:sp>
        <p:sp>
          <p:nvSpPr>
            <p:cNvPr id="8203" name="Rectangle 5"/>
            <p:cNvSpPr>
              <a:spLocks noChangeArrowheads="1"/>
            </p:cNvSpPr>
            <p:nvPr/>
          </p:nvSpPr>
          <p:spPr bwMode="auto">
            <a:xfrm>
              <a:off x="762000" y="1600201"/>
              <a:ext cx="2819400" cy="46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a:solidFill>
                    <a:schemeClr val="accent6">
                      <a:lumMod val="75000"/>
                    </a:schemeClr>
                  </a:solidFill>
                  <a:latin typeface="Arial Narrow" pitchFamily="34" charset="0"/>
                </a:rPr>
                <a:t>Emphasis of Key Point</a:t>
              </a:r>
              <a:endParaRPr lang="en-US" altLang="id-ID" sz="2400" dirty="0">
                <a:solidFill>
                  <a:schemeClr val="accent6">
                    <a:lumMod val="75000"/>
                  </a:schemeClr>
                </a:solidFill>
              </a:endParaRPr>
            </a:p>
          </p:txBody>
        </p:sp>
      </p:grpSp>
      <p:grpSp>
        <p:nvGrpSpPr>
          <p:cNvPr id="4" name="Group 18"/>
          <p:cNvGrpSpPr>
            <a:grpSpLocks/>
          </p:cNvGrpSpPr>
          <p:nvPr/>
        </p:nvGrpSpPr>
        <p:grpSpPr bwMode="auto">
          <a:xfrm>
            <a:off x="762000" y="4860925"/>
            <a:ext cx="7924800" cy="1016000"/>
            <a:chOff x="762000" y="1600200"/>
            <a:chExt cx="7924800" cy="1015326"/>
          </a:xfrm>
        </p:grpSpPr>
        <p:sp>
          <p:nvSpPr>
            <p:cNvPr id="8200" name="Rectangle 6"/>
            <p:cNvSpPr>
              <a:spLocks noChangeArrowheads="1"/>
            </p:cNvSpPr>
            <p:nvPr/>
          </p:nvSpPr>
          <p:spPr bwMode="auto">
            <a:xfrm>
              <a:off x="4267200" y="1600200"/>
              <a:ext cx="4419600" cy="1015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id-ID" sz="2000">
                  <a:latin typeface="Arial Narrow" pitchFamily="34" charset="0"/>
                </a:rPr>
                <a:t>Pernyataan diarahkan untuk mengungkapkan kembali relevansi dan kemanfaatan atas hasil penelitian</a:t>
              </a:r>
              <a:endParaRPr lang="en-US" altLang="id-ID" sz="2000"/>
            </a:p>
          </p:txBody>
        </p:sp>
        <p:sp>
          <p:nvSpPr>
            <p:cNvPr id="8201" name="Rectangle 5"/>
            <p:cNvSpPr>
              <a:spLocks noChangeArrowheads="1"/>
            </p:cNvSpPr>
            <p:nvPr/>
          </p:nvSpPr>
          <p:spPr bwMode="auto">
            <a:xfrm>
              <a:off x="762000" y="1600201"/>
              <a:ext cx="2819400" cy="830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dirty="0">
                  <a:solidFill>
                    <a:schemeClr val="accent6">
                      <a:lumMod val="75000"/>
                    </a:schemeClr>
                  </a:solidFill>
                  <a:latin typeface="Arial Narrow" pitchFamily="34" charset="0"/>
                </a:rPr>
                <a:t>Statement of Significance</a:t>
              </a:r>
              <a:endParaRPr lang="en-US" altLang="id-ID" sz="2400" dirty="0">
                <a:solidFill>
                  <a:schemeClr val="accent6">
                    <a:lumMod val="75000"/>
                  </a:schemeClr>
                </a:solidFill>
              </a:endParaRPr>
            </a:p>
          </p:txBody>
        </p:sp>
      </p:grpSp>
      <p:pic>
        <p:nvPicPr>
          <p:cNvPr id="14"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81888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3" name="Rectangle 2"/>
          <p:cNvSpPr>
            <a:spLocks noChangeArrowheads="1"/>
          </p:cNvSpPr>
          <p:nvPr/>
        </p:nvSpPr>
        <p:spPr bwMode="auto">
          <a:xfrm>
            <a:off x="2438400" y="1752600"/>
            <a:ext cx="62484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5125" indent="-365125"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en-US" altLang="id-ID" sz="2000" dirty="0" err="1">
                <a:latin typeface="Arial Narrow" pitchFamily="34" charset="0"/>
              </a:rPr>
              <a:t>Jika</a:t>
            </a:r>
            <a:r>
              <a:rPr lang="en-US" altLang="id-ID" sz="2000" dirty="0">
                <a:latin typeface="Arial Narrow" pitchFamily="34" charset="0"/>
              </a:rPr>
              <a:t> </a:t>
            </a:r>
            <a:r>
              <a:rPr lang="en-US" altLang="id-ID" sz="2000" dirty="0" err="1">
                <a:latin typeface="Arial Narrow" pitchFamily="34" charset="0"/>
              </a:rPr>
              <a:t>masalah</a:t>
            </a:r>
            <a:r>
              <a:rPr lang="en-US" altLang="id-ID" sz="2000" dirty="0">
                <a:latin typeface="Arial Narrow" pitchFamily="34" charset="0"/>
              </a:rPr>
              <a:t> </a:t>
            </a:r>
            <a:r>
              <a:rPr lang="en-US" altLang="id-ID" sz="2000" dirty="0" err="1">
                <a:latin typeface="Arial Narrow" pitchFamily="34" charset="0"/>
              </a:rPr>
              <a:t>penelitian</a:t>
            </a:r>
            <a:r>
              <a:rPr lang="en-US" altLang="id-ID" sz="2000" dirty="0">
                <a:latin typeface="Arial Narrow" pitchFamily="34" charset="0"/>
              </a:rPr>
              <a:t> </a:t>
            </a:r>
            <a:r>
              <a:rPr lang="en-US" altLang="id-ID" sz="2000" dirty="0" err="1">
                <a:latin typeface="Arial Narrow" pitchFamily="34" charset="0"/>
              </a:rPr>
              <a:t>berkaitan</a:t>
            </a:r>
            <a:r>
              <a:rPr lang="en-US" altLang="id-ID" sz="2000" dirty="0">
                <a:latin typeface="Arial Narrow" pitchFamily="34" charset="0"/>
              </a:rPr>
              <a:t> </a:t>
            </a:r>
            <a:r>
              <a:rPr lang="en-US" altLang="id-ID" sz="2000" dirty="0" err="1">
                <a:latin typeface="Arial Narrow" pitchFamily="34" charset="0"/>
              </a:rPr>
              <a:t>dengan</a:t>
            </a:r>
            <a:r>
              <a:rPr lang="en-US" altLang="id-ID" sz="2000" dirty="0">
                <a:latin typeface="Arial Narrow" pitchFamily="34" charset="0"/>
              </a:rPr>
              <a:t> </a:t>
            </a:r>
            <a:r>
              <a:rPr lang="en-US" altLang="id-ID" sz="2000" dirty="0" err="1">
                <a:latin typeface="Arial Narrow" pitchFamily="34" charset="0"/>
              </a:rPr>
              <a:t>isyu</a:t>
            </a:r>
            <a:r>
              <a:rPr lang="en-US" altLang="id-ID" sz="2000" dirty="0">
                <a:latin typeface="Arial Narrow" pitchFamily="34" charset="0"/>
              </a:rPr>
              <a:t> </a:t>
            </a:r>
            <a:r>
              <a:rPr lang="en-US" altLang="id-ID" sz="2000" dirty="0" err="1">
                <a:latin typeface="Arial Narrow" pitchFamily="34" charset="0"/>
              </a:rPr>
              <a:t>kontemporer</a:t>
            </a:r>
            <a:r>
              <a:rPr lang="en-US" altLang="id-ID" sz="2000" dirty="0">
                <a:latin typeface="Arial Narrow" pitchFamily="34" charset="0"/>
              </a:rPr>
              <a:t> / </a:t>
            </a:r>
            <a:r>
              <a:rPr lang="en-US" altLang="id-ID" sz="2000" dirty="0" err="1">
                <a:latin typeface="Arial Narrow" pitchFamily="34" charset="0"/>
              </a:rPr>
              <a:t>baru</a:t>
            </a:r>
            <a:r>
              <a:rPr lang="en-US" altLang="id-ID" sz="2000" dirty="0">
                <a:latin typeface="Arial Narrow" pitchFamily="34" charset="0"/>
              </a:rPr>
              <a:t>, </a:t>
            </a:r>
            <a:r>
              <a:rPr lang="en-US" altLang="id-ID" sz="2000" dirty="0" err="1">
                <a:latin typeface="Arial Narrow" pitchFamily="34" charset="0"/>
              </a:rPr>
              <a:t>berikan</a:t>
            </a:r>
            <a:r>
              <a:rPr lang="en-US" altLang="id-ID" sz="2000" dirty="0">
                <a:latin typeface="Arial Narrow" pitchFamily="34" charset="0"/>
              </a:rPr>
              <a:t> </a:t>
            </a:r>
            <a:r>
              <a:rPr lang="en-US" altLang="id-ID" sz="2000" dirty="0" err="1">
                <a:latin typeface="Arial Narrow" pitchFamily="34" charset="0"/>
              </a:rPr>
              <a:t>ulasan</a:t>
            </a:r>
            <a:r>
              <a:rPr lang="en-US" altLang="id-ID" sz="2000" dirty="0">
                <a:latin typeface="Arial Narrow" pitchFamily="34" charset="0"/>
              </a:rPr>
              <a:t> </a:t>
            </a:r>
            <a:r>
              <a:rPr lang="en-US" altLang="id-ID" sz="2000" dirty="0" err="1">
                <a:latin typeface="Arial Narrow" pitchFamily="34" charset="0"/>
              </a:rPr>
              <a:t>singkat</a:t>
            </a:r>
            <a:r>
              <a:rPr lang="en-US" altLang="id-ID" sz="2000" dirty="0">
                <a:latin typeface="Arial Narrow" pitchFamily="34" charset="0"/>
              </a:rPr>
              <a:t> yang </a:t>
            </a:r>
            <a:r>
              <a:rPr lang="en-US" altLang="id-ID" sz="2000" b="1" dirty="0" err="1">
                <a:latin typeface="Arial Narrow" pitchFamily="34" charset="0"/>
              </a:rPr>
              <a:t>melatarbelakangi</a:t>
            </a:r>
            <a:r>
              <a:rPr lang="en-US" altLang="id-ID" sz="2000" dirty="0">
                <a:latin typeface="Arial Narrow" pitchFamily="34" charset="0"/>
              </a:rPr>
              <a:t> </a:t>
            </a:r>
            <a:r>
              <a:rPr lang="en-US" altLang="id-ID" sz="2000" dirty="0" err="1">
                <a:latin typeface="Arial Narrow" pitchFamily="34" charset="0"/>
              </a:rPr>
              <a:t>munculnya</a:t>
            </a:r>
            <a:r>
              <a:rPr lang="en-US" altLang="id-ID" sz="2000" dirty="0">
                <a:latin typeface="Arial Narrow" pitchFamily="34" charset="0"/>
              </a:rPr>
              <a:t> </a:t>
            </a:r>
            <a:r>
              <a:rPr lang="en-US" altLang="id-ID" sz="2000" dirty="0" err="1">
                <a:latin typeface="Arial Narrow" pitchFamily="34" charset="0"/>
              </a:rPr>
              <a:t>masalah</a:t>
            </a:r>
            <a:r>
              <a:rPr lang="en-US" altLang="id-ID" sz="2000" dirty="0">
                <a:latin typeface="Arial Narrow" pitchFamily="34" charset="0"/>
              </a:rPr>
              <a:t> </a:t>
            </a:r>
            <a:r>
              <a:rPr lang="en-US" altLang="id-ID" sz="2000" dirty="0" err="1">
                <a:latin typeface="Arial Narrow" pitchFamily="34" charset="0"/>
              </a:rPr>
              <a:t>dan</a:t>
            </a:r>
            <a:r>
              <a:rPr lang="en-US" altLang="id-ID" sz="2000" dirty="0">
                <a:latin typeface="Arial Narrow" pitchFamily="34" charset="0"/>
              </a:rPr>
              <a:t> proses </a:t>
            </a:r>
            <a:r>
              <a:rPr lang="en-US" altLang="id-ID" sz="2000" dirty="0" err="1">
                <a:latin typeface="Arial Narrow" pitchFamily="34" charset="0"/>
              </a:rPr>
              <a:t>pencapaian</a:t>
            </a:r>
            <a:r>
              <a:rPr lang="en-US" altLang="id-ID" sz="2000" dirty="0">
                <a:latin typeface="Arial Narrow" pitchFamily="34" charset="0"/>
              </a:rPr>
              <a:t> </a:t>
            </a:r>
            <a:r>
              <a:rPr lang="en-US" altLang="id-ID" sz="2000" dirty="0" err="1">
                <a:latin typeface="Arial Narrow" pitchFamily="34" charset="0"/>
              </a:rPr>
              <a:t>simpulan</a:t>
            </a:r>
            <a:endParaRPr lang="en-US" altLang="id-ID" sz="2000" dirty="0">
              <a:latin typeface="Arial Narrow" pitchFamily="34" charset="0"/>
            </a:endParaRPr>
          </a:p>
          <a:p>
            <a:pPr algn="just" eaLnBrk="1" hangingPunct="1">
              <a:spcBef>
                <a:spcPct val="0"/>
              </a:spcBef>
              <a:buFontTx/>
              <a:buNone/>
            </a:pPr>
            <a:endParaRPr lang="en-US" altLang="id-ID" sz="2000" dirty="0">
              <a:latin typeface="Arial Narrow" pitchFamily="34" charset="0"/>
            </a:endParaRPr>
          </a:p>
          <a:p>
            <a:pPr algn="just" eaLnBrk="1" hangingPunct="1">
              <a:spcBef>
                <a:spcPct val="0"/>
              </a:spcBef>
            </a:pPr>
            <a:r>
              <a:rPr lang="en-US" altLang="id-ID" sz="2000" dirty="0" err="1">
                <a:latin typeface="Arial Narrow" pitchFamily="34" charset="0"/>
              </a:rPr>
              <a:t>Dapat</a:t>
            </a:r>
            <a:r>
              <a:rPr lang="en-US" altLang="id-ID" sz="2000" dirty="0">
                <a:latin typeface="Arial Narrow" pitchFamily="34" charset="0"/>
              </a:rPr>
              <a:t> </a:t>
            </a:r>
            <a:r>
              <a:rPr lang="en-US" altLang="id-ID" sz="2000" dirty="0" err="1">
                <a:latin typeface="Arial Narrow" pitchFamily="34" charset="0"/>
              </a:rPr>
              <a:t>menggunakan</a:t>
            </a:r>
            <a:r>
              <a:rPr lang="en-US" altLang="id-ID" sz="2000" dirty="0">
                <a:latin typeface="Arial Narrow" pitchFamily="34" charset="0"/>
              </a:rPr>
              <a:t> </a:t>
            </a:r>
            <a:r>
              <a:rPr lang="en-US" altLang="id-ID" sz="2000" dirty="0" err="1">
                <a:latin typeface="Arial Narrow" pitchFamily="34" charset="0"/>
              </a:rPr>
              <a:t>kutipan</a:t>
            </a:r>
            <a:r>
              <a:rPr lang="en-US" altLang="id-ID" sz="2000" dirty="0">
                <a:latin typeface="Arial Narrow" pitchFamily="34" charset="0"/>
              </a:rPr>
              <a:t> </a:t>
            </a:r>
            <a:r>
              <a:rPr lang="en-US" altLang="id-ID" sz="2000" dirty="0" err="1">
                <a:latin typeface="Arial Narrow" pitchFamily="34" charset="0"/>
              </a:rPr>
              <a:t>singkat</a:t>
            </a:r>
            <a:r>
              <a:rPr lang="en-US" altLang="id-ID" sz="2000" dirty="0">
                <a:latin typeface="Arial Narrow" pitchFamily="34" charset="0"/>
              </a:rPr>
              <a:t> </a:t>
            </a:r>
            <a:r>
              <a:rPr lang="en-US" altLang="id-ID" sz="2000" dirty="0" err="1">
                <a:latin typeface="Arial Narrow" pitchFamily="34" charset="0"/>
              </a:rPr>
              <a:t>dari</a:t>
            </a:r>
            <a:r>
              <a:rPr lang="en-US" altLang="id-ID" sz="2000" dirty="0">
                <a:latin typeface="Arial Narrow" pitchFamily="34" charset="0"/>
              </a:rPr>
              <a:t> </a:t>
            </a:r>
            <a:r>
              <a:rPr lang="en-US" altLang="id-ID" sz="2000" dirty="0" err="1">
                <a:latin typeface="Arial Narrow" pitchFamily="34" charset="0"/>
              </a:rPr>
              <a:t>pakar</a:t>
            </a:r>
            <a:r>
              <a:rPr lang="en-US" altLang="id-ID" sz="2000" dirty="0">
                <a:latin typeface="Arial Narrow" pitchFamily="34" charset="0"/>
              </a:rPr>
              <a:t>/</a:t>
            </a:r>
            <a:r>
              <a:rPr lang="en-US" altLang="id-ID" sz="2000" dirty="0" err="1">
                <a:latin typeface="Arial Narrow" pitchFamily="34" charset="0"/>
              </a:rPr>
              <a:t>literatur</a:t>
            </a:r>
            <a:r>
              <a:rPr lang="en-US" altLang="id-ID" sz="2000" dirty="0">
                <a:latin typeface="Arial Narrow" pitchFamily="34" charset="0"/>
              </a:rPr>
              <a:t> </a:t>
            </a:r>
            <a:r>
              <a:rPr lang="en-US" altLang="id-ID" sz="2000" dirty="0" err="1">
                <a:latin typeface="Arial Narrow" pitchFamily="34" charset="0"/>
              </a:rPr>
              <a:t>untuk</a:t>
            </a:r>
            <a:r>
              <a:rPr lang="en-US" altLang="id-ID" sz="2000" dirty="0">
                <a:latin typeface="Arial Narrow" pitchFamily="34" charset="0"/>
              </a:rPr>
              <a:t> </a:t>
            </a:r>
            <a:r>
              <a:rPr lang="en-US" altLang="id-ID" sz="2000" b="1" dirty="0" err="1">
                <a:latin typeface="Arial Narrow" pitchFamily="34" charset="0"/>
              </a:rPr>
              <a:t>mendukung</a:t>
            </a:r>
            <a:r>
              <a:rPr lang="en-US" altLang="id-ID" sz="2000" dirty="0">
                <a:latin typeface="Arial Narrow" pitchFamily="34" charset="0"/>
              </a:rPr>
              <a:t> </a:t>
            </a:r>
            <a:r>
              <a:rPr lang="en-US" altLang="id-ID" sz="2000" dirty="0" err="1">
                <a:latin typeface="Arial Narrow" pitchFamily="34" charset="0"/>
              </a:rPr>
              <a:t>simpulan</a:t>
            </a:r>
            <a:r>
              <a:rPr lang="en-US" altLang="id-ID" sz="2000" dirty="0">
                <a:latin typeface="Arial Narrow" pitchFamily="34" charset="0"/>
              </a:rPr>
              <a:t> yang </a:t>
            </a:r>
            <a:r>
              <a:rPr lang="en-US" altLang="id-ID" sz="2000" dirty="0" err="1">
                <a:latin typeface="Arial Narrow" pitchFamily="34" charset="0"/>
              </a:rPr>
              <a:t>dihasilkan</a:t>
            </a:r>
            <a:r>
              <a:rPr lang="en-US" altLang="id-ID" sz="2000" dirty="0">
                <a:latin typeface="Arial Narrow" pitchFamily="34" charset="0"/>
              </a:rPr>
              <a:t> </a:t>
            </a:r>
          </a:p>
          <a:p>
            <a:pPr algn="just" eaLnBrk="1" hangingPunct="1">
              <a:spcBef>
                <a:spcPct val="0"/>
              </a:spcBef>
            </a:pPr>
            <a:endParaRPr lang="en-US" altLang="id-ID" sz="2000" dirty="0">
              <a:latin typeface="Arial Narrow" pitchFamily="34" charset="0"/>
            </a:endParaRPr>
          </a:p>
          <a:p>
            <a:pPr algn="just" eaLnBrk="1" hangingPunct="1">
              <a:spcBef>
                <a:spcPct val="0"/>
              </a:spcBef>
            </a:pPr>
            <a:r>
              <a:rPr lang="en-US" altLang="id-ID" sz="2000" dirty="0" err="1">
                <a:latin typeface="Arial Narrow" pitchFamily="34" charset="0"/>
              </a:rPr>
              <a:t>Dapat</a:t>
            </a:r>
            <a:r>
              <a:rPr lang="en-US" altLang="id-ID" sz="2000" dirty="0">
                <a:latin typeface="Arial Narrow" pitchFamily="34" charset="0"/>
              </a:rPr>
              <a:t> </a:t>
            </a:r>
            <a:r>
              <a:rPr lang="en-US" altLang="id-ID" sz="2000" dirty="0" err="1">
                <a:latin typeface="Arial Narrow" pitchFamily="34" charset="0"/>
              </a:rPr>
              <a:t>menggunakan</a:t>
            </a:r>
            <a:r>
              <a:rPr lang="en-US" altLang="id-ID" sz="2000" dirty="0">
                <a:latin typeface="Arial Narrow" pitchFamily="34" charset="0"/>
              </a:rPr>
              <a:t> </a:t>
            </a:r>
            <a:r>
              <a:rPr lang="en-US" altLang="id-ID" sz="2000" dirty="0" err="1">
                <a:latin typeface="Arial Narrow" pitchFamily="34" charset="0"/>
              </a:rPr>
              <a:t>grafik</a:t>
            </a:r>
            <a:r>
              <a:rPr lang="en-US" altLang="id-ID" sz="2000" dirty="0">
                <a:latin typeface="Arial Narrow" pitchFamily="34" charset="0"/>
              </a:rPr>
              <a:t> </a:t>
            </a:r>
            <a:r>
              <a:rPr lang="en-US" altLang="id-ID" sz="2000" dirty="0" err="1">
                <a:latin typeface="Arial Narrow" pitchFamily="34" charset="0"/>
              </a:rPr>
              <a:t>dan</a:t>
            </a:r>
            <a:r>
              <a:rPr lang="en-US" altLang="id-ID" sz="2000" dirty="0">
                <a:latin typeface="Arial Narrow" pitchFamily="34" charset="0"/>
              </a:rPr>
              <a:t>/</a:t>
            </a:r>
            <a:r>
              <a:rPr lang="en-US" altLang="id-ID" sz="2000" dirty="0" err="1">
                <a:latin typeface="Arial Narrow" pitchFamily="34" charset="0"/>
              </a:rPr>
              <a:t>atau</a:t>
            </a:r>
            <a:r>
              <a:rPr lang="en-US" altLang="id-ID" sz="2000" dirty="0">
                <a:latin typeface="Arial Narrow" pitchFamily="34" charset="0"/>
              </a:rPr>
              <a:t> </a:t>
            </a:r>
            <a:r>
              <a:rPr lang="en-US" altLang="id-ID" sz="2000" dirty="0" err="1">
                <a:latin typeface="Arial Narrow" pitchFamily="34" charset="0"/>
              </a:rPr>
              <a:t>skema</a:t>
            </a:r>
            <a:r>
              <a:rPr lang="en-US" altLang="id-ID" sz="2000" dirty="0">
                <a:latin typeface="Arial Narrow" pitchFamily="34" charset="0"/>
              </a:rPr>
              <a:t> visual </a:t>
            </a:r>
            <a:r>
              <a:rPr lang="en-US" altLang="id-ID" sz="2000" dirty="0" err="1">
                <a:latin typeface="Arial Narrow" pitchFamily="34" charset="0"/>
              </a:rPr>
              <a:t>untuk</a:t>
            </a:r>
            <a:r>
              <a:rPr lang="en-US" altLang="id-ID" sz="2000" dirty="0">
                <a:latin typeface="Arial Narrow" pitchFamily="34" charset="0"/>
              </a:rPr>
              <a:t> </a:t>
            </a:r>
            <a:r>
              <a:rPr lang="en-US" altLang="id-ID" sz="2000" b="1" dirty="0" err="1">
                <a:latin typeface="Arial Narrow" pitchFamily="34" charset="0"/>
              </a:rPr>
              <a:t>menegaskan</a:t>
            </a:r>
            <a:r>
              <a:rPr lang="en-US" altLang="id-ID" sz="2000" dirty="0">
                <a:latin typeface="Arial Narrow" pitchFamily="34" charset="0"/>
              </a:rPr>
              <a:t> </a:t>
            </a:r>
            <a:r>
              <a:rPr lang="en-US" altLang="id-ID" sz="2000" dirty="0" err="1">
                <a:latin typeface="Arial Narrow" pitchFamily="34" charset="0"/>
              </a:rPr>
              <a:t>temuan</a:t>
            </a:r>
            <a:r>
              <a:rPr lang="en-US" altLang="id-ID" sz="2000" dirty="0">
                <a:latin typeface="Arial Narrow" pitchFamily="34" charset="0"/>
              </a:rPr>
              <a:t> yang </a:t>
            </a:r>
            <a:r>
              <a:rPr lang="en-US" altLang="id-ID" sz="2000" dirty="0" err="1">
                <a:latin typeface="Arial Narrow" pitchFamily="34" charset="0"/>
              </a:rPr>
              <a:t>dihasilkan</a:t>
            </a:r>
            <a:r>
              <a:rPr lang="en-US" altLang="id-ID" sz="2000" dirty="0">
                <a:latin typeface="Arial Narrow" pitchFamily="34" charset="0"/>
              </a:rPr>
              <a:t> </a:t>
            </a:r>
            <a:r>
              <a:rPr lang="en-US" altLang="id-ID" sz="2000" dirty="0" err="1">
                <a:latin typeface="Arial Narrow" pitchFamily="34" charset="0"/>
              </a:rPr>
              <a:t>dan</a:t>
            </a:r>
            <a:r>
              <a:rPr lang="en-US" altLang="id-ID" sz="2000" dirty="0">
                <a:latin typeface="Arial Narrow" pitchFamily="34" charset="0"/>
              </a:rPr>
              <a:t> </a:t>
            </a:r>
            <a:r>
              <a:rPr lang="en-US" altLang="id-ID" sz="2000" dirty="0" err="1">
                <a:latin typeface="Arial Narrow" pitchFamily="34" charset="0"/>
              </a:rPr>
              <a:t>dijelaskan</a:t>
            </a:r>
            <a:r>
              <a:rPr lang="en-US" altLang="id-ID" sz="2000" dirty="0">
                <a:latin typeface="Arial Narrow" pitchFamily="34" charset="0"/>
              </a:rPr>
              <a:t> </a:t>
            </a:r>
            <a:r>
              <a:rPr lang="en-US" altLang="id-ID" sz="2000" dirty="0" err="1">
                <a:latin typeface="Arial Narrow" pitchFamily="34" charset="0"/>
              </a:rPr>
              <a:t>dalam</a:t>
            </a:r>
            <a:r>
              <a:rPr lang="en-US" altLang="id-ID" sz="2000" dirty="0">
                <a:latin typeface="Arial Narrow" pitchFamily="34" charset="0"/>
              </a:rPr>
              <a:t> </a:t>
            </a:r>
            <a:r>
              <a:rPr lang="en-US" altLang="id-ID" sz="2000" dirty="0" err="1">
                <a:latin typeface="Arial Narrow" pitchFamily="34" charset="0"/>
              </a:rPr>
              <a:t>simpulan</a:t>
            </a:r>
            <a:r>
              <a:rPr lang="en-US" altLang="id-ID" sz="2000" dirty="0">
                <a:latin typeface="Arial Narrow" pitchFamily="34" charset="0"/>
              </a:rPr>
              <a:t> </a:t>
            </a:r>
          </a:p>
          <a:p>
            <a:pPr algn="just" eaLnBrk="1" hangingPunct="1">
              <a:spcBef>
                <a:spcPct val="0"/>
              </a:spcBef>
            </a:pPr>
            <a:endParaRPr lang="en-US" altLang="id-ID" sz="2000" dirty="0">
              <a:latin typeface="Arial Narrow" pitchFamily="34" charset="0"/>
            </a:endParaRPr>
          </a:p>
          <a:p>
            <a:pPr algn="just" eaLnBrk="1" hangingPunct="1">
              <a:spcBef>
                <a:spcPct val="0"/>
              </a:spcBef>
            </a:pPr>
            <a:r>
              <a:rPr lang="en-US" altLang="id-ID" sz="2000" dirty="0" err="1">
                <a:latin typeface="Arial Narrow" pitchFamily="34" charset="0"/>
              </a:rPr>
              <a:t>Dapat</a:t>
            </a:r>
            <a:r>
              <a:rPr lang="en-US" altLang="id-ID" sz="2000" dirty="0">
                <a:latin typeface="Arial Narrow" pitchFamily="34" charset="0"/>
              </a:rPr>
              <a:t> ‘</a:t>
            </a:r>
            <a:r>
              <a:rPr lang="en-US" altLang="id-ID" sz="2000" dirty="0" err="1">
                <a:latin typeface="Arial Narrow" pitchFamily="34" charset="0"/>
              </a:rPr>
              <a:t>mengulang</a:t>
            </a:r>
            <a:r>
              <a:rPr lang="en-US" altLang="id-ID" sz="2000" dirty="0">
                <a:latin typeface="Arial Narrow" pitchFamily="34" charset="0"/>
              </a:rPr>
              <a:t>’ </a:t>
            </a:r>
            <a:r>
              <a:rPr lang="en-US" altLang="id-ID" sz="2000" dirty="0" err="1">
                <a:latin typeface="Arial Narrow" pitchFamily="34" charset="0"/>
              </a:rPr>
              <a:t>kembali</a:t>
            </a:r>
            <a:r>
              <a:rPr lang="en-US" altLang="id-ID" sz="2000" dirty="0">
                <a:latin typeface="Arial Narrow" pitchFamily="34" charset="0"/>
              </a:rPr>
              <a:t> </a:t>
            </a:r>
            <a:r>
              <a:rPr lang="en-US" altLang="id-ID" sz="2000" dirty="0" err="1">
                <a:latin typeface="Arial Narrow" pitchFamily="34" charset="0"/>
              </a:rPr>
              <a:t>uraian</a:t>
            </a:r>
            <a:r>
              <a:rPr lang="en-US" altLang="id-ID" sz="2000" dirty="0">
                <a:latin typeface="Arial Narrow" pitchFamily="34" charset="0"/>
              </a:rPr>
              <a:t>/</a:t>
            </a:r>
            <a:r>
              <a:rPr lang="en-US" altLang="id-ID" sz="2000" dirty="0" err="1">
                <a:latin typeface="Arial Narrow" pitchFamily="34" charset="0"/>
              </a:rPr>
              <a:t>contoh</a:t>
            </a:r>
            <a:r>
              <a:rPr lang="en-US" altLang="id-ID" sz="2000" dirty="0">
                <a:latin typeface="Arial Narrow" pitchFamily="34" charset="0"/>
              </a:rPr>
              <a:t> yang </a:t>
            </a:r>
            <a:r>
              <a:rPr lang="en-US" altLang="id-ID" sz="2000" dirty="0" err="1">
                <a:latin typeface="Arial Narrow" pitchFamily="34" charset="0"/>
              </a:rPr>
              <a:t>disampaikan</a:t>
            </a:r>
            <a:r>
              <a:rPr lang="en-US" altLang="id-ID" sz="2000" dirty="0">
                <a:latin typeface="Arial Narrow" pitchFamily="34" charset="0"/>
              </a:rPr>
              <a:t> </a:t>
            </a:r>
            <a:r>
              <a:rPr lang="en-US" altLang="id-ID" sz="2000" dirty="0" err="1">
                <a:latin typeface="Arial Narrow" pitchFamily="34" charset="0"/>
              </a:rPr>
              <a:t>dalam</a:t>
            </a:r>
            <a:r>
              <a:rPr lang="en-US" altLang="id-ID" sz="2000" dirty="0">
                <a:latin typeface="Arial Narrow" pitchFamily="34" charset="0"/>
              </a:rPr>
              <a:t> </a:t>
            </a:r>
            <a:r>
              <a:rPr lang="en-US" altLang="id-ID" sz="2000" dirty="0" err="1">
                <a:latin typeface="Arial Narrow" pitchFamily="34" charset="0"/>
              </a:rPr>
              <a:t>pendahuluan</a:t>
            </a:r>
            <a:r>
              <a:rPr lang="en-US" altLang="id-ID" sz="2000" dirty="0">
                <a:latin typeface="Arial Narrow" pitchFamily="34" charset="0"/>
              </a:rPr>
              <a:t> </a:t>
            </a:r>
            <a:r>
              <a:rPr lang="en-US" altLang="id-ID" sz="2000" dirty="0" err="1">
                <a:latin typeface="Arial Narrow" pitchFamily="34" charset="0"/>
              </a:rPr>
              <a:t>dengan</a:t>
            </a:r>
            <a:r>
              <a:rPr lang="en-US" altLang="id-ID" sz="2000" dirty="0">
                <a:latin typeface="Arial Narrow" pitchFamily="34" charset="0"/>
              </a:rPr>
              <a:t> </a:t>
            </a:r>
            <a:r>
              <a:rPr lang="en-US" altLang="id-ID" sz="2000" b="1" dirty="0" err="1">
                <a:latin typeface="Arial Narrow" pitchFamily="34" charset="0"/>
              </a:rPr>
              <a:t>menambahkan</a:t>
            </a:r>
            <a:r>
              <a:rPr lang="en-US" altLang="id-ID" sz="2000" dirty="0">
                <a:latin typeface="Arial Narrow" pitchFamily="34" charset="0"/>
              </a:rPr>
              <a:t> </a:t>
            </a:r>
            <a:r>
              <a:rPr lang="en-US" altLang="id-ID" sz="2000" dirty="0" err="1">
                <a:latin typeface="Arial Narrow" pitchFamily="34" charset="0"/>
              </a:rPr>
              <a:t>pernyataan</a:t>
            </a:r>
            <a:r>
              <a:rPr lang="en-US" altLang="id-ID" sz="2000" dirty="0">
                <a:latin typeface="Arial Narrow" pitchFamily="34" charset="0"/>
              </a:rPr>
              <a:t> </a:t>
            </a:r>
            <a:r>
              <a:rPr lang="en-US" altLang="id-ID" sz="2000" dirty="0" err="1">
                <a:latin typeface="Arial Narrow" pitchFamily="34" charset="0"/>
              </a:rPr>
              <a:t>naratif</a:t>
            </a:r>
            <a:r>
              <a:rPr lang="en-US" altLang="id-ID" sz="2000" dirty="0">
                <a:latin typeface="Arial Narrow" pitchFamily="34" charset="0"/>
              </a:rPr>
              <a:t> </a:t>
            </a:r>
            <a:r>
              <a:rPr lang="en-US" altLang="id-ID" sz="2000" dirty="0" err="1">
                <a:latin typeface="Arial Narrow" pitchFamily="34" charset="0"/>
              </a:rPr>
              <a:t>hasil</a:t>
            </a:r>
            <a:r>
              <a:rPr lang="en-US" altLang="id-ID" sz="2000" dirty="0">
                <a:latin typeface="Arial Narrow" pitchFamily="34" charset="0"/>
              </a:rPr>
              <a:t> </a:t>
            </a:r>
            <a:r>
              <a:rPr lang="en-US" altLang="id-ID" sz="2000" dirty="0" err="1">
                <a:latin typeface="Arial Narrow" pitchFamily="34" charset="0"/>
              </a:rPr>
              <a:t>analisis</a:t>
            </a:r>
            <a:r>
              <a:rPr lang="en-US" altLang="id-ID" sz="2000" dirty="0">
                <a:latin typeface="Arial Narrow" pitchFamily="34" charset="0"/>
              </a:rPr>
              <a:t> </a:t>
            </a:r>
          </a:p>
        </p:txBody>
      </p:sp>
      <p:sp>
        <p:nvSpPr>
          <p:cNvPr id="9220" name="Rectangle 4"/>
          <p:cNvSpPr>
            <a:spLocks noChangeArrowheads="1"/>
          </p:cNvSpPr>
          <p:nvPr/>
        </p:nvSpPr>
        <p:spPr bwMode="auto">
          <a:xfrm>
            <a:off x="381000" y="0"/>
            <a:ext cx="3505200" cy="1295400"/>
          </a:xfrm>
          <a:prstGeom prst="rect">
            <a:avLst/>
          </a:prstGeom>
          <a:solidFill>
            <a:srgbClr val="FF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endParaRPr lang="id-ID" altLang="id-ID" sz="1800"/>
          </a:p>
        </p:txBody>
      </p:sp>
      <p:sp>
        <p:nvSpPr>
          <p:cNvPr id="9221" name="Rectangle 5"/>
          <p:cNvSpPr>
            <a:spLocks noChangeArrowheads="1"/>
          </p:cNvSpPr>
          <p:nvPr/>
        </p:nvSpPr>
        <p:spPr bwMode="auto">
          <a:xfrm>
            <a:off x="762000" y="236538"/>
            <a:ext cx="28194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2400">
                <a:latin typeface="Arial Narrow" pitchFamily="34" charset="0"/>
              </a:rPr>
              <a:t>Strategi Penulisan Kesimpulan</a:t>
            </a:r>
            <a:endParaRPr lang="en-US" altLang="id-ID" sz="2400"/>
          </a:p>
        </p:txBody>
      </p:sp>
      <p:sp>
        <p:nvSpPr>
          <p:cNvPr id="9222" name="Rectangle 5"/>
          <p:cNvSpPr>
            <a:spLocks noChangeArrowheads="1"/>
          </p:cNvSpPr>
          <p:nvPr/>
        </p:nvSpPr>
        <p:spPr bwMode="auto">
          <a:xfrm>
            <a:off x="4191000" y="228600"/>
            <a:ext cx="4572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en-US" altLang="id-ID" sz="1400">
                <a:solidFill>
                  <a:srgbClr val="FF0000"/>
                </a:solidFill>
                <a:latin typeface="Arial Narrow" pitchFamily="34" charset="0"/>
              </a:rPr>
              <a:t>One well-developed paragraph is sufficient for a conclusion. In some cases, a two-or-three paragraph conclusion may be appropriate. As with introductions, the length of the conclusion should reflect the length of the essay. </a:t>
            </a:r>
          </a:p>
        </p:txBody>
      </p:sp>
      <p:pic>
        <p:nvPicPr>
          <p:cNvPr id="7"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46443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7" name="Rectangle 5"/>
          <p:cNvSpPr>
            <a:spLocks noChangeArrowheads="1"/>
          </p:cNvSpPr>
          <p:nvPr/>
        </p:nvSpPr>
        <p:spPr bwMode="auto">
          <a:xfrm>
            <a:off x="5779294" y="3615691"/>
            <a:ext cx="2514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400" dirty="0">
                <a:solidFill>
                  <a:srgbClr val="FFFF00"/>
                </a:solidFill>
                <a:latin typeface="Arial Narrow" pitchFamily="34" charset="0"/>
              </a:rPr>
              <a:t>Modified from Mark Pennington (Jan 13, 2009)</a:t>
            </a:r>
            <a:endParaRPr lang="en-US" altLang="id-ID" sz="1400" dirty="0">
              <a:solidFill>
                <a:srgbClr val="FFFF00"/>
              </a:solidFill>
            </a:endParaRPr>
          </a:p>
        </p:txBody>
      </p:sp>
      <p:sp>
        <p:nvSpPr>
          <p:cNvPr id="8" name="Rectangle 5"/>
          <p:cNvSpPr>
            <a:spLocks noChangeArrowheads="1"/>
          </p:cNvSpPr>
          <p:nvPr/>
        </p:nvSpPr>
        <p:spPr bwMode="auto">
          <a:xfrm>
            <a:off x="5214938" y="1765505"/>
            <a:ext cx="3643312" cy="1477328"/>
          </a:xfrm>
          <a:prstGeom prst="rect">
            <a:avLst/>
          </a:prstGeom>
          <a:noFill/>
          <a:ln w="9525">
            <a:noFill/>
            <a:miter lim="800000"/>
            <a:headEnd/>
            <a:tailEnd/>
          </a:ln>
        </p:spPr>
        <p:txBody>
          <a:bodyPr>
            <a:spAutoFit/>
          </a:bodyPr>
          <a:lstStyle/>
          <a:p>
            <a:pPr algn="ctr">
              <a:defRPr/>
            </a:pPr>
            <a:r>
              <a:rPr lang="id-ID" sz="3600" dirty="0" smtClean="0">
                <a:solidFill>
                  <a:schemeClr val="bg1"/>
                </a:solidFill>
                <a:latin typeface="Arial Narrow" pitchFamily="34" charset="0"/>
              </a:rPr>
              <a:t>How to compose </a:t>
            </a:r>
            <a:r>
              <a:rPr lang="id-ID" sz="5400" dirty="0" smtClean="0">
                <a:solidFill>
                  <a:schemeClr val="bg1"/>
                </a:solidFill>
                <a:latin typeface="Arial Narrow" pitchFamily="34" charset="0"/>
              </a:rPr>
              <a:t>Conclusions</a:t>
            </a:r>
            <a:endParaRPr lang="en-US" sz="5400" dirty="0">
              <a:solidFill>
                <a:schemeClr val="bg1"/>
              </a:solidFill>
              <a:latin typeface="Arial Narrow" pitchFamily="34" charset="0"/>
            </a:endParaRPr>
          </a:p>
        </p:txBody>
      </p:sp>
    </p:spTree>
    <p:extLst>
      <p:ext uri="{BB962C8B-B14F-4D97-AF65-F5344CB8AC3E}">
        <p14:creationId xmlns:p14="http://schemas.microsoft.com/office/powerpoint/2010/main" xmlns="" val="18834426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11268"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25463" y="692150"/>
            <a:ext cx="7862887"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25463" y="692150"/>
            <a:ext cx="7862887"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25463" y="692150"/>
            <a:ext cx="7862887"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93663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7" name="Rectangle 5"/>
          <p:cNvSpPr>
            <a:spLocks noChangeArrowheads="1"/>
          </p:cNvSpPr>
          <p:nvPr/>
        </p:nvSpPr>
        <p:spPr bwMode="auto">
          <a:xfrm>
            <a:off x="5779294" y="3615691"/>
            <a:ext cx="2514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400" dirty="0">
                <a:solidFill>
                  <a:srgbClr val="FFFF00"/>
                </a:solidFill>
                <a:latin typeface="Arial Narrow" pitchFamily="34" charset="0"/>
              </a:rPr>
              <a:t>Modified from Mark Pennington (Jan 13, 2009)</a:t>
            </a:r>
            <a:endParaRPr lang="en-US" altLang="id-ID" sz="1400" dirty="0">
              <a:solidFill>
                <a:srgbClr val="FFFF00"/>
              </a:solidFill>
            </a:endParaRPr>
          </a:p>
        </p:txBody>
      </p:sp>
      <p:sp>
        <p:nvSpPr>
          <p:cNvPr id="8" name="Rectangle 5"/>
          <p:cNvSpPr>
            <a:spLocks noChangeArrowheads="1"/>
          </p:cNvSpPr>
          <p:nvPr/>
        </p:nvSpPr>
        <p:spPr bwMode="auto">
          <a:xfrm>
            <a:off x="5214938" y="1765505"/>
            <a:ext cx="3643312" cy="1477328"/>
          </a:xfrm>
          <a:prstGeom prst="rect">
            <a:avLst/>
          </a:prstGeom>
          <a:noFill/>
          <a:ln w="9525">
            <a:noFill/>
            <a:miter lim="800000"/>
            <a:headEnd/>
            <a:tailEnd/>
          </a:ln>
        </p:spPr>
        <p:txBody>
          <a:bodyPr>
            <a:spAutoFit/>
          </a:bodyPr>
          <a:lstStyle/>
          <a:p>
            <a:pPr algn="ctr">
              <a:defRPr/>
            </a:pPr>
            <a:r>
              <a:rPr lang="id-ID" sz="3600" dirty="0">
                <a:solidFill>
                  <a:schemeClr val="bg1"/>
                </a:solidFill>
                <a:latin typeface="Arial Narrow" pitchFamily="34" charset="0"/>
              </a:rPr>
              <a:t>Organizing </a:t>
            </a:r>
            <a:r>
              <a:rPr lang="id-ID" sz="5400" dirty="0">
                <a:solidFill>
                  <a:schemeClr val="bg1"/>
                </a:solidFill>
                <a:latin typeface="Arial Narrow" pitchFamily="34" charset="0"/>
              </a:rPr>
              <a:t>Conclusions</a:t>
            </a:r>
            <a:endParaRPr lang="en-US" sz="5400" dirty="0">
              <a:solidFill>
                <a:schemeClr val="bg1"/>
              </a:solidFill>
              <a:latin typeface="Arial Narrow" pitchFamily="34" charset="0"/>
            </a:endParaRPr>
          </a:p>
        </p:txBody>
      </p:sp>
    </p:spTree>
    <p:extLst>
      <p:ext uri="{BB962C8B-B14F-4D97-AF65-F5344CB8AC3E}">
        <p14:creationId xmlns:p14="http://schemas.microsoft.com/office/powerpoint/2010/main" xmlns="" val="14098558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7"/>
          <p:cNvSpPr>
            <a:spLocks noChangeArrowheads="1"/>
          </p:cNvSpPr>
          <p:nvPr/>
        </p:nvSpPr>
        <p:spPr bwMode="auto">
          <a:xfrm>
            <a:off x="-2952" y="27384"/>
            <a:ext cx="4932140" cy="6858000"/>
          </a:xfrm>
          <a:prstGeom prst="rect">
            <a:avLst/>
          </a:prstGeom>
          <a:solidFill>
            <a:srgbClr val="FFFFFF">
              <a:alpha val="76862"/>
            </a:srgbClr>
          </a:solidFill>
          <a:ln>
            <a:noFill/>
          </a:ln>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8" name="Rectangle 5"/>
          <p:cNvSpPr>
            <a:spLocks noChangeArrowheads="1"/>
          </p:cNvSpPr>
          <p:nvPr/>
        </p:nvSpPr>
        <p:spPr bwMode="auto">
          <a:xfrm>
            <a:off x="467544" y="1765505"/>
            <a:ext cx="3643312" cy="1908215"/>
          </a:xfrm>
          <a:prstGeom prst="rect">
            <a:avLst/>
          </a:prstGeom>
          <a:noFill/>
          <a:ln w="9525">
            <a:noFill/>
            <a:miter lim="800000"/>
            <a:headEnd/>
            <a:tailEnd/>
          </a:ln>
        </p:spPr>
        <p:txBody>
          <a:bodyPr>
            <a:spAutoFit/>
          </a:bodyPr>
          <a:lstStyle/>
          <a:p>
            <a:pPr algn="ctr">
              <a:defRPr/>
            </a:pPr>
            <a:r>
              <a:rPr lang="id-ID" sz="2400" dirty="0" smtClean="0">
                <a:latin typeface="Arial Narrow" pitchFamily="34" charset="0"/>
              </a:rPr>
              <a:t>Class exercise</a:t>
            </a:r>
          </a:p>
          <a:p>
            <a:pPr algn="ctr">
              <a:defRPr/>
            </a:pPr>
            <a:r>
              <a:rPr lang="id-ID" sz="3600" dirty="0" smtClean="0">
                <a:solidFill>
                  <a:schemeClr val="accent6">
                    <a:lumMod val="75000"/>
                  </a:schemeClr>
                </a:solidFill>
                <a:latin typeface="Arial Narrow" pitchFamily="34" charset="0"/>
              </a:rPr>
              <a:t>Identifying</a:t>
            </a:r>
          </a:p>
          <a:p>
            <a:pPr algn="ctr">
              <a:defRPr/>
            </a:pPr>
            <a:r>
              <a:rPr lang="id-ID" sz="5400" dirty="0" smtClean="0">
                <a:solidFill>
                  <a:schemeClr val="accent6">
                    <a:lumMod val="75000"/>
                  </a:schemeClr>
                </a:solidFill>
                <a:latin typeface="Arial Narrow" pitchFamily="34" charset="0"/>
              </a:rPr>
              <a:t>Conclusions</a:t>
            </a:r>
            <a:endParaRPr lang="en-US" sz="5400" dirty="0">
              <a:solidFill>
                <a:schemeClr val="accent6">
                  <a:lumMod val="75000"/>
                </a:schemeClr>
              </a:solidFill>
              <a:latin typeface="Arial Narrow" pitchFamily="34" charset="0"/>
            </a:endParaRPr>
          </a:p>
        </p:txBody>
      </p:sp>
      <p:sp>
        <p:nvSpPr>
          <p:cNvPr id="7" name="Rectangle 5"/>
          <p:cNvSpPr>
            <a:spLocks noChangeArrowheads="1"/>
          </p:cNvSpPr>
          <p:nvPr/>
        </p:nvSpPr>
        <p:spPr bwMode="auto">
          <a:xfrm>
            <a:off x="1031900" y="3553197"/>
            <a:ext cx="2514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en-US" altLang="id-ID" sz="1400" dirty="0">
                <a:latin typeface="Arial Narrow" pitchFamily="34" charset="0"/>
              </a:rPr>
              <a:t>Modified from Mark Pennington (Jan 13, 2009)</a:t>
            </a:r>
            <a:endParaRPr lang="en-US" altLang="id-ID" sz="1400" dirty="0"/>
          </a:p>
        </p:txBody>
      </p:sp>
    </p:spTree>
    <p:extLst>
      <p:ext uri="{BB962C8B-B14F-4D97-AF65-F5344CB8AC3E}">
        <p14:creationId xmlns:p14="http://schemas.microsoft.com/office/powerpoint/2010/main" xmlns="" val="2590441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 name="Rectangle 1"/>
          <p:cNvSpPr/>
          <p:nvPr/>
        </p:nvSpPr>
        <p:spPr>
          <a:xfrm>
            <a:off x="250825" y="1052736"/>
            <a:ext cx="3889375" cy="4339650"/>
          </a:xfrm>
          <a:prstGeom prst="rect">
            <a:avLst/>
          </a:prstGeom>
        </p:spPr>
        <p:txBody>
          <a:bodyPr>
            <a:spAutoFit/>
          </a:bodyPr>
          <a:lstStyle/>
          <a:p>
            <a:pPr algn="just">
              <a:defRPr/>
            </a:pPr>
            <a:r>
              <a:rPr lang="id-ID" sz="1200" dirty="0">
                <a:latin typeface="Arial Narrow" panose="020B0606020202030204" pitchFamily="34" charset="0"/>
              </a:rPr>
              <a:t>.....Buku </a:t>
            </a:r>
            <a:r>
              <a:rPr lang="id-ID" sz="1200" i="1" dirty="0">
                <a:latin typeface="Arial Narrow" panose="020B0606020202030204" pitchFamily="34" charset="0"/>
              </a:rPr>
              <a:t>Roesdi djeung Misnem </a:t>
            </a:r>
            <a:r>
              <a:rPr lang="id-ID" sz="1200" dirty="0">
                <a:latin typeface="Arial Narrow" panose="020B0606020202030204" pitchFamily="34" charset="0"/>
              </a:rPr>
              <a:t>menuturkan berbagai pengalaman sehari-hari kakak beradik Rusdi dan Misnem di lingkungan sekitar rumah mereka di kampung. Tuturannya dituangkan dengan bahasa pergaulan sehari-hari yang lazim digunakan oleh masyarakat Sunda kebanyakan pada masa itu. Gaya penyajiannya bersahaja, bahkan seringkali terasa jenaka, selaras dengan dunia kehidupan anak-anak.</a:t>
            </a:r>
          </a:p>
          <a:p>
            <a:pPr algn="just">
              <a:defRPr/>
            </a:pPr>
            <a:r>
              <a:rPr lang="id-ID" sz="1200" dirty="0">
                <a:latin typeface="Arial Narrow" panose="020B0606020202030204" pitchFamily="34" charset="0"/>
              </a:rPr>
              <a:t> </a:t>
            </a:r>
          </a:p>
          <a:p>
            <a:pPr algn="just">
              <a:defRPr/>
            </a:pPr>
            <a:r>
              <a:rPr lang="id-ID" sz="1200" dirty="0">
                <a:latin typeface="Arial Narrow" panose="020B0606020202030204" pitchFamily="34" charset="0"/>
              </a:rPr>
              <a:t>Sedemikian eratnya buku </a:t>
            </a:r>
            <a:r>
              <a:rPr lang="id-ID" sz="1200" i="1" dirty="0">
                <a:latin typeface="Arial Narrow" panose="020B0606020202030204" pitchFamily="34" charset="0"/>
              </a:rPr>
              <a:t>Roesdi djeung Misnem </a:t>
            </a:r>
            <a:r>
              <a:rPr lang="id-ID" sz="1200" dirty="0">
                <a:latin typeface="Arial Narrow" panose="020B0606020202030204" pitchFamily="34" charset="0"/>
              </a:rPr>
              <a:t>melekat pada pikiran dan kenangan masyarakat yang pernah membacanya, kiranya tidak hanya dimungkinkan oleh muatan verbalnya, melainkan juga dimungkinkan oleh muatan visualnya. Kata dan gambar berjalin membentuk pikiran dan kenangan. Namun, tampaknya, selama ini banyak orang yang mengenang buku tersebut cenderung hanya memikirkan narasinya, dan kurang mengindahkan ilustrasinya. </a:t>
            </a:r>
            <a:r>
              <a:rPr lang="id-ID" sz="1200" b="1" dirty="0">
                <a:latin typeface="Arial Narrow" panose="020B0606020202030204" pitchFamily="34" charset="0"/>
              </a:rPr>
              <a:t>Padahal, bagaimanapun, ilustrasi naturalistis yang terdapat dalam buku tersebut tidak dapat diabaikan. Imajinasi anak-anak Sunda sebelum Perang Dunia II tentang sosok kakak beradik Rusdi dan Misnem beserta seluk beluk dunia kehidupan di sekitarnya tentu tidak hanya dipengaruhi oleh narasi, melainkan juga oleh ilustrasi. Dengan kata lain, rangkaian gambar itu tampaknya telah menjadi sejenis ilustrasi bagi pikiran dan kenangan kolektif</a:t>
            </a:r>
            <a:r>
              <a:rPr lang="id-ID" sz="1200" dirty="0">
                <a:latin typeface="Arial Narrow" panose="020B0606020202030204" pitchFamily="34" charset="0"/>
              </a:rPr>
              <a:t>.</a:t>
            </a:r>
          </a:p>
        </p:txBody>
      </p:sp>
      <p:sp>
        <p:nvSpPr>
          <p:cNvPr id="13316" name="Rectangle 2"/>
          <p:cNvSpPr>
            <a:spLocks noChangeArrowheads="1"/>
          </p:cNvSpPr>
          <p:nvPr/>
        </p:nvSpPr>
        <p:spPr bwMode="auto">
          <a:xfrm>
            <a:off x="250825" y="6021388"/>
            <a:ext cx="38893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800" dirty="0">
                <a:solidFill>
                  <a:srgbClr val="FF0000"/>
                </a:solidFill>
                <a:latin typeface="Arial Narrow" panose="020B0606020202030204" pitchFamily="34" charset="0"/>
              </a:rPr>
              <a:t>Setiawan, H., Damayanti, I., dan Sunarto, P. (2007), </a:t>
            </a:r>
            <a:r>
              <a:rPr lang="id-ID" altLang="id-ID" sz="800" b="1" dirty="0">
                <a:solidFill>
                  <a:srgbClr val="FF0000"/>
                </a:solidFill>
                <a:latin typeface="Arial Narrow" panose="020B0606020202030204" pitchFamily="34" charset="0"/>
              </a:rPr>
              <a:t>Telaah Atas Ilustrasi Buku Roesdi djeung Misnem sebagai Bacaan Murid-Murid Sekolah Rakyat di Jawa Barat sebelum Perang Dunia II,</a:t>
            </a:r>
            <a:r>
              <a:rPr lang="id-ID" altLang="id-ID" sz="800" dirty="0">
                <a:solidFill>
                  <a:srgbClr val="FF0000"/>
                </a:solidFill>
                <a:latin typeface="Arial Narrow" panose="020B0606020202030204" pitchFamily="34" charset="0"/>
              </a:rPr>
              <a:t> ITB Journal of Visual Art and Design, Vol 1D (3), hal. 346 – 363</a:t>
            </a:r>
          </a:p>
        </p:txBody>
      </p:sp>
      <p:sp>
        <p:nvSpPr>
          <p:cNvPr id="4" name="Rectangle 3"/>
          <p:cNvSpPr/>
          <p:nvPr/>
        </p:nvSpPr>
        <p:spPr>
          <a:xfrm>
            <a:off x="5275263" y="1052736"/>
            <a:ext cx="3671887" cy="4154984"/>
          </a:xfrm>
          <a:prstGeom prst="rect">
            <a:avLst/>
          </a:prstGeom>
        </p:spPr>
        <p:txBody>
          <a:bodyPr>
            <a:spAutoFit/>
          </a:bodyPr>
          <a:lstStyle/>
          <a:p>
            <a:pPr algn="just">
              <a:defRPr/>
            </a:pPr>
            <a:r>
              <a:rPr lang="id-ID" sz="1200" dirty="0">
                <a:latin typeface="Arial Narrow" panose="020B0606020202030204" pitchFamily="34" charset="0"/>
              </a:rPr>
              <a:t>Uraian di atas kiranya dapat </a:t>
            </a:r>
            <a:r>
              <a:rPr lang="id-ID" sz="1200" b="1" dirty="0">
                <a:solidFill>
                  <a:schemeClr val="bg1">
                    <a:lumMod val="50000"/>
                  </a:schemeClr>
                </a:solidFill>
                <a:latin typeface="Arial Narrow" panose="020B0606020202030204" pitchFamily="34" charset="0"/>
              </a:rPr>
              <a:t>memberikan gambaran perhatian seniman Belanda terhadap kaum pribumi dan kompleksitas masalah sosial yang terjadi semasa pemerintahan kolonial, terutama kehidupan anak-anak pribumi yang amat bersahaja. Tergambar dalam beberapa ilustrasi sebagai bentuk persepsi orang Eropa yang merendahkan anak-anak negara jajahan.</a:t>
            </a:r>
          </a:p>
          <a:p>
            <a:pPr algn="just">
              <a:defRPr/>
            </a:pPr>
            <a:r>
              <a:rPr lang="id-ID" sz="1200" dirty="0">
                <a:latin typeface="Arial Narrow" panose="020B0606020202030204" pitchFamily="34" charset="0"/>
              </a:rPr>
              <a:t> </a:t>
            </a:r>
          </a:p>
          <a:p>
            <a:pPr algn="just">
              <a:defRPr/>
            </a:pPr>
            <a:r>
              <a:rPr lang="id-ID" sz="1200" b="1" dirty="0">
                <a:solidFill>
                  <a:srgbClr val="FF0000"/>
                </a:solidFill>
                <a:latin typeface="Arial Narrow" panose="020B0606020202030204" pitchFamily="34" charset="0"/>
              </a:rPr>
              <a:t>Rangkaian gambar ilustrasi karya W.K. de Bruin dalam buku </a:t>
            </a:r>
            <a:r>
              <a:rPr lang="id-ID" sz="1200" b="1" i="1" dirty="0">
                <a:solidFill>
                  <a:srgbClr val="FF0000"/>
                </a:solidFill>
                <a:latin typeface="Arial Narrow" panose="020B0606020202030204" pitchFamily="34" charset="0"/>
              </a:rPr>
              <a:t>Roesdi djeung Misnem </a:t>
            </a:r>
            <a:r>
              <a:rPr lang="id-ID" sz="1200" b="1" dirty="0">
                <a:solidFill>
                  <a:srgbClr val="FF0000"/>
                </a:solidFill>
                <a:latin typeface="Arial Narrow" panose="020B0606020202030204" pitchFamily="34" charset="0"/>
              </a:rPr>
              <a:t>dapat menjadi rekaman kondisi kehidupan sebenarnya anak-anak pribumi pada masa itu.</a:t>
            </a:r>
            <a:r>
              <a:rPr lang="id-ID" sz="1200" dirty="0">
                <a:latin typeface="Arial Narrow" panose="020B0606020202030204" pitchFamily="34" charset="0"/>
              </a:rPr>
              <a:t> </a:t>
            </a:r>
            <a:r>
              <a:rPr lang="id-ID" sz="1200" dirty="0">
                <a:solidFill>
                  <a:srgbClr val="00B0F0"/>
                </a:solidFill>
                <a:latin typeface="Arial Narrow" panose="020B0606020202030204" pitchFamily="34" charset="0"/>
              </a:rPr>
              <a:t>Paparan ini belum sepenuhnya mengupas fenomena permasalahan yang menjadi pokok perhatian dalam ilustrasi buku tersebut secara keseluruhan, terutama sikap dan pandangan seniman Belanda terhadap anak-anak negara jajahan, dan baru merupakan upaya memetakan dan membandingkannya dengan foto-foto kehidupan sosial anak-anak pribumi yang dipotret pada masa kolonial</a:t>
            </a:r>
            <a:r>
              <a:rPr lang="id-ID" sz="1200" dirty="0">
                <a:solidFill>
                  <a:schemeClr val="bg1">
                    <a:lumMod val="50000"/>
                  </a:schemeClr>
                </a:solidFill>
                <a:latin typeface="Arial Narrow" panose="020B0606020202030204" pitchFamily="34" charset="0"/>
              </a:rPr>
              <a:t>. </a:t>
            </a:r>
            <a:r>
              <a:rPr lang="id-ID" sz="1200" dirty="0">
                <a:solidFill>
                  <a:srgbClr val="00B050"/>
                </a:solidFill>
                <a:latin typeface="Arial Narrow" panose="020B0606020202030204" pitchFamily="34" charset="0"/>
              </a:rPr>
              <a:t>Diharapkan, pada penelitian lanjutan akan memperoleh kesempatan untuk menelaah kompleksitas masalah ilustrasi buku karya W.K. de Bruin dalam kaitannya dengan visualisasi manusia dan alam Sunda pada zaman kolonial secara utuh dan menyeluruh.</a:t>
            </a:r>
          </a:p>
        </p:txBody>
      </p:sp>
      <p:grpSp>
        <p:nvGrpSpPr>
          <p:cNvPr id="3" name="Group 8"/>
          <p:cNvGrpSpPr>
            <a:grpSpLocks/>
          </p:cNvGrpSpPr>
          <p:nvPr/>
        </p:nvGrpSpPr>
        <p:grpSpPr bwMode="auto">
          <a:xfrm>
            <a:off x="4356100" y="1268413"/>
            <a:ext cx="906463" cy="3939307"/>
            <a:chOff x="4385303" y="1268760"/>
            <a:chExt cx="906777" cy="4039312"/>
          </a:xfrm>
        </p:grpSpPr>
        <p:pic>
          <p:nvPicPr>
            <p:cNvPr id="13321" name="Picture 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385303" y="1268760"/>
              <a:ext cx="906777" cy="582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2" name="Picture 5"/>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385303" y="2558040"/>
              <a:ext cx="906777" cy="582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3" name="Picture 6"/>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385303" y="3638160"/>
              <a:ext cx="906777" cy="582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24" name="Picture 7"/>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4385303" y="4725144"/>
              <a:ext cx="906777" cy="582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319" name="Rectangle 9"/>
          <p:cNvSpPr>
            <a:spLocks noChangeArrowheads="1"/>
          </p:cNvSpPr>
          <p:nvPr/>
        </p:nvSpPr>
        <p:spPr bwMode="auto">
          <a:xfrm>
            <a:off x="3535547" y="363538"/>
            <a:ext cx="6046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id-ID" altLang="id-ID" sz="1800" b="1">
                <a:solidFill>
                  <a:srgbClr val="FFC000"/>
                </a:solidFill>
                <a:latin typeface="Arial Narrow" panose="020B0606020202030204" pitchFamily="34" charset="0"/>
              </a:rPr>
              <a:t>Intro</a:t>
            </a:r>
          </a:p>
        </p:txBody>
      </p:sp>
      <p:sp>
        <p:nvSpPr>
          <p:cNvPr id="13320" name="Rectangle 10"/>
          <p:cNvSpPr>
            <a:spLocks noChangeArrowheads="1"/>
          </p:cNvSpPr>
          <p:nvPr/>
        </p:nvSpPr>
        <p:spPr bwMode="auto">
          <a:xfrm>
            <a:off x="5262563" y="363538"/>
            <a:ext cx="121539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b="1">
                <a:solidFill>
                  <a:srgbClr val="FFC000"/>
                </a:solidFill>
                <a:latin typeface="Arial Narrow" panose="020B0606020202030204" pitchFamily="34" charset="0"/>
              </a:rPr>
              <a:t>Conclusion</a:t>
            </a:r>
          </a:p>
        </p:txBody>
      </p:sp>
    </p:spTree>
    <p:extLst>
      <p:ext uri="{BB962C8B-B14F-4D97-AF65-F5344CB8AC3E}">
        <p14:creationId xmlns:p14="http://schemas.microsoft.com/office/powerpoint/2010/main" xmlns="" val="2184570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4339" name="Rectangle 9"/>
          <p:cNvSpPr>
            <a:spLocks noChangeArrowheads="1"/>
          </p:cNvSpPr>
          <p:nvPr/>
        </p:nvSpPr>
        <p:spPr bwMode="auto">
          <a:xfrm>
            <a:off x="3535547" y="579661"/>
            <a:ext cx="6046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0"/>
              </a:spcBef>
              <a:buFontTx/>
              <a:buNone/>
            </a:pPr>
            <a:r>
              <a:rPr lang="id-ID" altLang="id-ID" sz="1800" b="1">
                <a:solidFill>
                  <a:srgbClr val="FFC000"/>
                </a:solidFill>
                <a:latin typeface="Arial Narrow" panose="020B0606020202030204" pitchFamily="34" charset="0"/>
                <a:ea typeface="Arial Unicode MS" panose="020B0604020202020204" pitchFamily="34" charset="-128"/>
                <a:cs typeface="Arial Unicode MS" panose="020B0604020202020204" pitchFamily="34" charset="-128"/>
              </a:rPr>
              <a:t>Intro</a:t>
            </a:r>
          </a:p>
        </p:txBody>
      </p:sp>
      <p:sp>
        <p:nvSpPr>
          <p:cNvPr id="14340" name="Rectangle 10"/>
          <p:cNvSpPr>
            <a:spLocks noChangeArrowheads="1"/>
          </p:cNvSpPr>
          <p:nvPr/>
        </p:nvSpPr>
        <p:spPr bwMode="auto">
          <a:xfrm>
            <a:off x="5262563" y="579661"/>
            <a:ext cx="121539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b="1">
                <a:solidFill>
                  <a:srgbClr val="FFC000"/>
                </a:solidFill>
                <a:latin typeface="Arial Narrow" panose="020B0606020202030204" pitchFamily="34" charset="0"/>
                <a:ea typeface="Arial Unicode MS" panose="020B0604020202020204" pitchFamily="34" charset="-128"/>
                <a:cs typeface="Arial Unicode MS" panose="020B0604020202020204" pitchFamily="34" charset="-128"/>
              </a:rPr>
              <a:t>Conclusion</a:t>
            </a:r>
          </a:p>
        </p:txBody>
      </p:sp>
      <p:sp>
        <p:nvSpPr>
          <p:cNvPr id="14341" name="Rectangle 12"/>
          <p:cNvSpPr>
            <a:spLocks noChangeArrowheads="1"/>
          </p:cNvSpPr>
          <p:nvPr/>
        </p:nvSpPr>
        <p:spPr bwMode="auto">
          <a:xfrm>
            <a:off x="250825" y="946373"/>
            <a:ext cx="3889375" cy="4662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1100">
                <a:latin typeface="Arial Narrow" panose="020B0606020202030204" pitchFamily="34" charset="0"/>
                <a:ea typeface="Arial Unicode MS" panose="020B0604020202020204" pitchFamily="34" charset="-128"/>
                <a:cs typeface="Arial Unicode MS" panose="020B0604020202020204" pitchFamily="34" charset="-128"/>
              </a:rPr>
              <a:t>.....Sebagaimana bahan alam lainnya, batangan bambu memiliki keunikan visual oleh karena adanya ’kekopongan’ inti batang sehingga suara dapat be-resonansi, adanya ruas yang memisah antar bagian, serta adanya pola serat longitudinal pada tekstur batangnya........Menimbang sifat sifat bambu yang memilki kemiripan dengan kayu dimana ia peka terhadap pengaruh luar (baik fisis, kimiawi, maupun biologis); maka sangatlah dimungkinkan untuk mengembangkan produk berbahan bambu berdasar pemahaman atas eksploitasi kayu seperti pada teknik ukir. Pengamatan pendahuluan menunjukkan bahwa penerapan teknik ukir pada material bambu belum banyak dilakukan padahal peluang pertambahan nilai komersialnya sangatlah menjanjikan—terlebih dengan semakin langka dan mahalnya jenis kayu berkualitas sebagai bahan baku produk ukiran.</a:t>
            </a:r>
          </a:p>
          <a:p>
            <a:pPr algn="just" eaLnBrk="1" hangingPunct="1">
              <a:spcBef>
                <a:spcPct val="0"/>
              </a:spcBef>
              <a:buFontTx/>
              <a:buNone/>
            </a:pPr>
            <a:r>
              <a:rPr lang="id-ID" altLang="id-ID" sz="1100" b="1">
                <a:latin typeface="Arial Narrow" panose="020B0606020202030204" pitchFamily="34" charset="0"/>
                <a:ea typeface="Arial Unicode MS" panose="020B0604020202020204" pitchFamily="34" charset="-128"/>
                <a:cs typeface="Arial Unicode MS" panose="020B0604020202020204" pitchFamily="34" charset="-128"/>
              </a:rPr>
              <a:t> </a:t>
            </a:r>
            <a:endParaRPr lang="id-ID" altLang="id-ID" sz="1100">
              <a:latin typeface="Arial Narrow" panose="020B0606020202030204" pitchFamily="34" charset="0"/>
              <a:ea typeface="Arial Unicode MS" panose="020B0604020202020204" pitchFamily="34" charset="-128"/>
              <a:cs typeface="Arial Unicode MS" panose="020B0604020202020204" pitchFamily="34" charset="-128"/>
            </a:endParaRPr>
          </a:p>
          <a:p>
            <a:pPr algn="just" eaLnBrk="1" hangingPunct="1">
              <a:spcBef>
                <a:spcPct val="0"/>
              </a:spcBef>
              <a:buFontTx/>
              <a:buNone/>
            </a:pPr>
            <a:r>
              <a:rPr lang="id-ID" altLang="id-ID" sz="1100">
                <a:latin typeface="Arial Narrow" panose="020B0606020202030204" pitchFamily="34" charset="0"/>
                <a:ea typeface="Arial Unicode MS" panose="020B0604020202020204" pitchFamily="34" charset="-128"/>
                <a:cs typeface="Arial Unicode MS" panose="020B0604020202020204" pitchFamily="34" charset="-128"/>
              </a:rPr>
              <a:t>Beberapa riset aplikatif sebelumnya lebih banyak mengolah bambu dengan teknik anyam, laminasi dan </a:t>
            </a:r>
            <a:r>
              <a:rPr lang="id-ID" altLang="id-ID" sz="1100" i="1">
                <a:latin typeface="Arial Narrow" panose="020B0606020202030204" pitchFamily="34" charset="0"/>
                <a:ea typeface="Arial Unicode MS" panose="020B0604020202020204" pitchFamily="34" charset="-128"/>
                <a:cs typeface="Arial Unicode MS" panose="020B0604020202020204" pitchFamily="34" charset="-128"/>
              </a:rPr>
              <a:t>press-board</a:t>
            </a:r>
            <a:r>
              <a:rPr lang="id-ID" altLang="id-ID" sz="1100">
                <a:latin typeface="Arial Narrow" panose="020B0606020202030204" pitchFamily="34" charset="0"/>
                <a:ea typeface="Arial Unicode MS" panose="020B0604020202020204" pitchFamily="34" charset="-128"/>
                <a:cs typeface="Arial Unicode MS" panose="020B0604020202020204" pitchFamily="34" charset="-128"/>
              </a:rPr>
              <a:t> (RU ITB 2008) serta lembaran veneer (RU ITB 2009-2010). Namun belum banyak dijumpai eksplorasi pengembangan produk berbahan bambu yang menggunakan teknik ukir (</a:t>
            </a:r>
            <a:r>
              <a:rPr lang="id-ID" altLang="id-ID" sz="1100" i="1">
                <a:latin typeface="Arial Narrow" panose="020B0606020202030204" pitchFamily="34" charset="0"/>
                <a:ea typeface="Arial Unicode MS" panose="020B0604020202020204" pitchFamily="34" charset="-128"/>
                <a:cs typeface="Arial Unicode MS" panose="020B0604020202020204" pitchFamily="34" charset="-128"/>
              </a:rPr>
              <a:t>carving</a:t>
            </a:r>
            <a:r>
              <a:rPr lang="id-ID" altLang="id-ID" sz="1100">
                <a:latin typeface="Arial Narrow" panose="020B0606020202030204" pitchFamily="34" charset="0"/>
                <a:ea typeface="Arial Unicode MS" panose="020B0604020202020204" pitchFamily="34" charset="-128"/>
                <a:cs typeface="Arial Unicode MS" panose="020B0604020202020204" pitchFamily="34" charset="-128"/>
              </a:rPr>
              <a:t>) atau potong-dalam (deep-cut, engrave). Berdasarkan isyu tersebut, dalam penelitian ini dikembangkan produk bambu ukir melalui eksperimen material dan proses, dengan fokus pada alternatif produk olahan bambu menggunakan teknik ukir (</a:t>
            </a:r>
            <a:r>
              <a:rPr lang="id-ID" altLang="id-ID" sz="1100" i="1">
                <a:latin typeface="Arial Narrow" panose="020B0606020202030204" pitchFamily="34" charset="0"/>
                <a:ea typeface="Arial Unicode MS" panose="020B0604020202020204" pitchFamily="34" charset="-128"/>
                <a:cs typeface="Arial Unicode MS" panose="020B0604020202020204" pitchFamily="34" charset="-128"/>
              </a:rPr>
              <a:t>carving</a:t>
            </a:r>
            <a:r>
              <a:rPr lang="id-ID" altLang="id-ID" sz="1100">
                <a:latin typeface="Arial Narrow" panose="020B0606020202030204" pitchFamily="34" charset="0"/>
                <a:ea typeface="Arial Unicode MS" panose="020B0604020202020204" pitchFamily="34" charset="-128"/>
                <a:cs typeface="Arial Unicode MS" panose="020B0604020202020204" pitchFamily="34" charset="-128"/>
              </a:rPr>
              <a:t>). Dasar pertimbangannya adalah masih perlunya upaya terobosan teknikal lanjut dalam pengembangan produk kreatif yang berkelanjutan (</a:t>
            </a:r>
            <a:r>
              <a:rPr lang="id-ID" altLang="id-ID" sz="1100" i="1">
                <a:latin typeface="Arial Narrow" panose="020B0606020202030204" pitchFamily="34" charset="0"/>
                <a:ea typeface="Arial Unicode MS" panose="020B0604020202020204" pitchFamily="34" charset="-128"/>
                <a:cs typeface="Arial Unicode MS" panose="020B0604020202020204" pitchFamily="34" charset="-128"/>
              </a:rPr>
              <a:t>sustainable</a:t>
            </a:r>
            <a:r>
              <a:rPr lang="id-ID" altLang="id-ID" sz="1100">
                <a:latin typeface="Arial Narrow" panose="020B0606020202030204" pitchFamily="34" charset="0"/>
                <a:ea typeface="Arial Unicode MS" panose="020B0604020202020204" pitchFamily="34" charset="-128"/>
                <a:cs typeface="Arial Unicode MS" panose="020B0604020202020204" pitchFamily="34" charset="-128"/>
              </a:rPr>
              <a:t>), terlebih dengan masih besarnya jumlah sediaan bambu sebagai material bahan baku dan tingginya potensi pemanfaatan material bambu sebagai bahan ramah-lingkungan. </a:t>
            </a:r>
          </a:p>
        </p:txBody>
      </p:sp>
      <p:sp>
        <p:nvSpPr>
          <p:cNvPr id="15" name="Rectangle 14"/>
          <p:cNvSpPr/>
          <p:nvPr/>
        </p:nvSpPr>
        <p:spPr>
          <a:xfrm>
            <a:off x="5283200" y="946373"/>
            <a:ext cx="3627438" cy="4947893"/>
          </a:xfrm>
          <a:prstGeom prst="rect">
            <a:avLst/>
          </a:prstGeom>
        </p:spPr>
        <p:txBody>
          <a:bodyPr>
            <a:spAutoFit/>
          </a:bodyPr>
          <a:lstStyle/>
          <a:p>
            <a:pPr algn="just">
              <a:lnSpc>
                <a:spcPct val="120000"/>
              </a:lnSpc>
              <a:defRPr/>
            </a:pPr>
            <a:r>
              <a:rPr lang="id-ID" sz="1100" b="1" dirty="0">
                <a:solidFill>
                  <a:schemeClr val="bg1">
                    <a:lumMod val="50000"/>
                  </a:schemeClr>
                </a:solidFill>
                <a:latin typeface="Arial Narrow" panose="020B0606020202030204" pitchFamily="34" charset="0"/>
                <a:ea typeface="Arial Unicode MS" panose="020B0604020202020204" pitchFamily="34" charset="-128"/>
                <a:cs typeface="Arial Unicode MS" panose="020B0604020202020204" pitchFamily="34" charset="-128"/>
              </a:rPr>
              <a:t>Hasil pengembangan produk bambu ukir menunjukkan bahwa jenis ukir permukaan memberikan karakteristik tampilan visual yang unik dan sangat khas dengan ke-bambu-annya. </a:t>
            </a:r>
            <a:r>
              <a:rPr lang="id-ID" sz="1100" dirty="0">
                <a:latin typeface="Arial Narrow" panose="020B0606020202030204" pitchFamily="34" charset="0"/>
                <a:ea typeface="Arial Unicode MS" panose="020B0604020202020204" pitchFamily="34" charset="-128"/>
                <a:cs typeface="Arial Unicode MS" panose="020B0604020202020204" pitchFamily="34" charset="-128"/>
              </a:rPr>
              <a:t>Produk yang dibuat menggunakan teknik ukir dalam (</a:t>
            </a:r>
            <a:r>
              <a:rPr lang="id-ID" sz="1100" i="1" dirty="0">
                <a:latin typeface="Arial Narrow" panose="020B0606020202030204" pitchFamily="34" charset="0"/>
                <a:ea typeface="Arial Unicode MS" panose="020B0604020202020204" pitchFamily="34" charset="-128"/>
                <a:cs typeface="Arial Unicode MS" panose="020B0604020202020204" pitchFamily="34" charset="-128"/>
              </a:rPr>
              <a:t>deep-cut carving</a:t>
            </a:r>
            <a:r>
              <a:rPr lang="id-ID" sz="1100" dirty="0">
                <a:latin typeface="Arial Narrow" panose="020B0606020202030204" pitchFamily="34" charset="0"/>
                <a:ea typeface="Arial Unicode MS" panose="020B0604020202020204" pitchFamily="34" charset="-128"/>
                <a:cs typeface="Arial Unicode MS" panose="020B0604020202020204" pitchFamily="34" charset="-128"/>
              </a:rPr>
              <a:t>) walaupun memberikan tampilan visual yang tidak kalah bagusnya, cenderung mengurangi kekuatan struktural batang dan memberikan tantangan teknikal dalam proses pembuatannya sebab bambu memiliki karakteristik pola garis longitudinal dibatangnya.  </a:t>
            </a:r>
            <a:r>
              <a:rPr lang="id-ID" sz="1100" b="1" dirty="0">
                <a:solidFill>
                  <a:srgbClr val="FF0000"/>
                </a:solidFill>
                <a:latin typeface="Arial Narrow" panose="020B0606020202030204" pitchFamily="34" charset="0"/>
                <a:ea typeface="Arial Unicode MS" panose="020B0604020202020204" pitchFamily="34" charset="-128"/>
                <a:cs typeface="Arial Unicode MS" panose="020B0604020202020204" pitchFamily="34" charset="-128"/>
              </a:rPr>
              <a:t>Jenis ukiran geometrikal terindikasi sebagai motif yang paling sesuai untuk jenis permukaan berpola longitudinal seperti bambu. Hal ini menunjukkan bahwa teknik ukir pada material bambu memiliki sedikit perbedaan dengan teknik ukir pada material kayu dengan pola longitudinal batang seperti kayu ramin, walaupun kedua jenis material memiliki kemiripan karakteristik permukaan. </a:t>
            </a:r>
          </a:p>
          <a:p>
            <a:pPr algn="just">
              <a:lnSpc>
                <a:spcPct val="120000"/>
              </a:lnSpc>
              <a:defRPr/>
            </a:pPr>
            <a:endParaRPr lang="id-ID" sz="1100" dirty="0">
              <a:latin typeface="Arial Narrow" panose="020B0606020202030204" pitchFamily="34" charset="0"/>
              <a:ea typeface="Arial Unicode MS" panose="020B0604020202020204" pitchFamily="34" charset="-128"/>
              <a:cs typeface="Arial Unicode MS" panose="020B0604020202020204" pitchFamily="34" charset="-128"/>
            </a:endParaRPr>
          </a:p>
          <a:p>
            <a:pPr algn="just">
              <a:lnSpc>
                <a:spcPct val="120000"/>
              </a:lnSpc>
              <a:defRPr/>
            </a:pPr>
            <a:r>
              <a:rPr lang="id-ID" sz="1100" b="1" dirty="0">
                <a:solidFill>
                  <a:srgbClr val="FF0066"/>
                </a:solidFill>
                <a:latin typeface="Arial Narrow" panose="020B0606020202030204" pitchFamily="34" charset="0"/>
                <a:ea typeface="Arial Unicode MS" panose="020B0604020202020204" pitchFamily="34" charset="-128"/>
                <a:cs typeface="Arial Unicode MS" panose="020B0604020202020204" pitchFamily="34" charset="-128"/>
              </a:rPr>
              <a:t>Secara umum, produk bambu ukir memiliki peluang cukup besar untuk dikembangkan lebih lanjut, hal ini didukung oleh evaluasi sampel responden atas produk hasil pengembangan. </a:t>
            </a:r>
            <a:r>
              <a:rPr lang="id-ID" sz="1100" dirty="0">
                <a:latin typeface="Arial Narrow" panose="020B0606020202030204" pitchFamily="34" charset="0"/>
                <a:ea typeface="Arial Unicode MS" panose="020B0604020202020204" pitchFamily="34" charset="-128"/>
                <a:cs typeface="Arial Unicode MS" panose="020B0604020202020204" pitchFamily="34" charset="-128"/>
              </a:rPr>
              <a:t>Hasil penelitian ini, walaupun terbatas dan bersifat eksploratif, </a:t>
            </a:r>
            <a:r>
              <a:rPr lang="id-ID" sz="1100" b="1" dirty="0">
                <a:solidFill>
                  <a:srgbClr val="FF8000"/>
                </a:solidFill>
                <a:latin typeface="Arial Narrow" panose="020B0606020202030204" pitchFamily="34" charset="0"/>
                <a:ea typeface="Arial Unicode MS" panose="020B0604020202020204" pitchFamily="34" charset="-128"/>
                <a:cs typeface="Arial Unicode MS" panose="020B0604020202020204" pitchFamily="34" charset="-128"/>
              </a:rPr>
              <a:t>dapat menjadi alternatif pengetahuan aplikatif untuk pemberdayaan industri kecil-menengah bidang kreatif yang mengkhususkan diri pada pembuatan produk berbahan bambu di Indonesia</a:t>
            </a:r>
          </a:p>
        </p:txBody>
      </p:sp>
      <p:grpSp>
        <p:nvGrpSpPr>
          <p:cNvPr id="2" name="Group 23"/>
          <p:cNvGrpSpPr>
            <a:grpSpLocks/>
          </p:cNvGrpSpPr>
          <p:nvPr/>
        </p:nvGrpSpPr>
        <p:grpSpPr bwMode="auto">
          <a:xfrm>
            <a:off x="4356100" y="1052736"/>
            <a:ext cx="927100" cy="4608512"/>
            <a:chOff x="4355976" y="836711"/>
            <a:chExt cx="926519" cy="4608513"/>
          </a:xfrm>
        </p:grpSpPr>
        <p:pic>
          <p:nvPicPr>
            <p:cNvPr id="14345" name="Picture 1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355976" y="836711"/>
              <a:ext cx="926519" cy="595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6" name="Picture 19"/>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355976" y="2558040"/>
              <a:ext cx="906777" cy="582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7" name="Picture 16"/>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386395" y="4077072"/>
              <a:ext cx="89610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8" name="Picture 22"/>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4386395" y="4869160"/>
              <a:ext cx="89610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4344" name="Rectangle 24"/>
          <p:cNvSpPr>
            <a:spLocks noChangeArrowheads="1"/>
          </p:cNvSpPr>
          <p:nvPr/>
        </p:nvSpPr>
        <p:spPr bwMode="auto">
          <a:xfrm>
            <a:off x="5283200" y="6084888"/>
            <a:ext cx="362743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800">
                <a:solidFill>
                  <a:srgbClr val="0070C0"/>
                </a:solidFill>
                <a:latin typeface="Arial Narrow" panose="020B0606020202030204" pitchFamily="34" charset="0"/>
                <a:ea typeface="Arial Unicode MS" panose="020B0604020202020204" pitchFamily="34" charset="-128"/>
                <a:cs typeface="Arial Unicode MS" panose="020B0604020202020204" pitchFamily="34" charset="-128"/>
              </a:rPr>
              <a:t>SYARIEF, A., dan DANURDORO, D.H., 2012, Pengembangan Bambu Ukir sebagai Produk Kreatif Bernilai Ekonomi dan Ramah Lingkungan, Paper Laporan Akhir Penelitian ITB 2012-2013, PP Produk dan Budaya – LPPM ITB. </a:t>
            </a:r>
          </a:p>
        </p:txBody>
      </p:sp>
    </p:spTree>
    <p:extLst>
      <p:ext uri="{BB962C8B-B14F-4D97-AF65-F5344CB8AC3E}">
        <p14:creationId xmlns:p14="http://schemas.microsoft.com/office/powerpoint/2010/main" xmlns="" val="3744091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16387" name="Picture 5" descr="00abstract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250" y="152400"/>
            <a:ext cx="478155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8" name="Rectangle 6"/>
          <p:cNvSpPr>
            <a:spLocks noChangeArrowheads="1"/>
          </p:cNvSpPr>
          <p:nvPr/>
        </p:nvSpPr>
        <p:spPr bwMode="auto">
          <a:xfrm>
            <a:off x="5029200" y="0"/>
            <a:ext cx="41148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2" name="Rectangle 1"/>
          <p:cNvSpPr/>
          <p:nvPr/>
        </p:nvSpPr>
        <p:spPr>
          <a:xfrm>
            <a:off x="179388" y="3789363"/>
            <a:ext cx="5256212" cy="1439862"/>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cxnSp>
        <p:nvCxnSpPr>
          <p:cNvPr id="4" name="Elbow Connector 3"/>
          <p:cNvCxnSpPr/>
          <p:nvPr/>
        </p:nvCxnSpPr>
        <p:spPr>
          <a:xfrm flipV="1">
            <a:off x="5435600" y="3789363"/>
            <a:ext cx="1008063" cy="576262"/>
          </a:xfrm>
          <a:prstGeom prst="bent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a:off x="5435600" y="4618038"/>
            <a:ext cx="1008063" cy="611187"/>
          </a:xfrm>
          <a:prstGeom prst="bentConnector3">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6392" name="Rectangle 6"/>
          <p:cNvSpPr>
            <a:spLocks noChangeArrowheads="1"/>
          </p:cNvSpPr>
          <p:nvPr/>
        </p:nvSpPr>
        <p:spPr bwMode="auto">
          <a:xfrm>
            <a:off x="6540500" y="3573463"/>
            <a:ext cx="179863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a:solidFill>
                  <a:srgbClr val="FF0000"/>
                </a:solidFill>
                <a:latin typeface="Arial Narrow" pitchFamily="34" charset="0"/>
              </a:rPr>
              <a:t>Komponen Analisis</a:t>
            </a:r>
            <a:endParaRPr lang="id-ID" altLang="id-ID" sz="1800">
              <a:solidFill>
                <a:srgbClr val="FF0000"/>
              </a:solidFill>
            </a:endParaRPr>
          </a:p>
        </p:txBody>
      </p:sp>
      <p:sp>
        <p:nvSpPr>
          <p:cNvPr id="16393" name="Rectangle 11"/>
          <p:cNvSpPr>
            <a:spLocks noChangeArrowheads="1"/>
          </p:cNvSpPr>
          <p:nvPr/>
        </p:nvSpPr>
        <p:spPr bwMode="auto">
          <a:xfrm>
            <a:off x="6516688" y="5003800"/>
            <a:ext cx="20780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b="1">
                <a:solidFill>
                  <a:srgbClr val="FFC000"/>
                </a:solidFill>
                <a:latin typeface="Arial Narrow" pitchFamily="34" charset="0"/>
              </a:rPr>
              <a:t>Komponen Simpulan</a:t>
            </a:r>
            <a:endParaRPr lang="id-ID" altLang="id-ID" sz="1800" b="1">
              <a:solidFill>
                <a:srgbClr val="FFC000"/>
              </a:solidFill>
            </a:endParaRPr>
          </a:p>
        </p:txBody>
      </p:sp>
      <p:cxnSp>
        <p:nvCxnSpPr>
          <p:cNvPr id="13" name="Elbow Connector 12"/>
          <p:cNvCxnSpPr/>
          <p:nvPr/>
        </p:nvCxnSpPr>
        <p:spPr>
          <a:xfrm flipV="1">
            <a:off x="1763713" y="2708275"/>
            <a:ext cx="4776787" cy="649288"/>
          </a:xfrm>
          <a:prstGeom prst="bentConnector3">
            <a:avLst>
              <a:gd name="adj1" fmla="val 76738"/>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6395" name="Rectangle 17"/>
          <p:cNvSpPr>
            <a:spLocks noChangeArrowheads="1"/>
          </p:cNvSpPr>
          <p:nvPr/>
        </p:nvSpPr>
        <p:spPr bwMode="auto">
          <a:xfrm>
            <a:off x="6516688" y="2565400"/>
            <a:ext cx="183038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id-ID" altLang="id-ID" sz="1800" b="1">
                <a:solidFill>
                  <a:srgbClr val="00B0F0"/>
                </a:solidFill>
                <a:latin typeface="Arial Narrow" pitchFamily="34" charset="0"/>
              </a:rPr>
              <a:t>Komponen Tujuan</a:t>
            </a:r>
            <a:endParaRPr lang="id-ID" altLang="id-ID" sz="1800" b="1">
              <a:solidFill>
                <a:srgbClr val="00B0F0"/>
              </a:solidFill>
            </a:endParaRPr>
          </a:p>
        </p:txBody>
      </p:sp>
    </p:spTree>
    <p:extLst>
      <p:ext uri="{BB962C8B-B14F-4D97-AF65-F5344CB8AC3E}">
        <p14:creationId xmlns:p14="http://schemas.microsoft.com/office/powerpoint/2010/main" xmlns="" val="5054879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17411"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411163"/>
            <a:ext cx="42989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3154363"/>
            <a:ext cx="430053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04800" y="5592763"/>
            <a:ext cx="4267200" cy="96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5"/>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4691063" y="685800"/>
            <a:ext cx="422433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4648200" y="2971800"/>
            <a:ext cx="42037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p:nvCxnSpPr>
        <p:spPr>
          <a:xfrm>
            <a:off x="4800600" y="6170613"/>
            <a:ext cx="3962400" cy="1587"/>
          </a:xfrm>
          <a:prstGeom prst="line">
            <a:avLst/>
          </a:prstGeom>
          <a:ln w="12700">
            <a:solidFill>
              <a:srgbClr val="FF6600"/>
            </a:solidFill>
          </a:ln>
          <a:effectLst/>
        </p:spPr>
        <p:style>
          <a:lnRef idx="2">
            <a:schemeClr val="accent1"/>
          </a:lnRef>
          <a:fillRef idx="0">
            <a:schemeClr val="accent1"/>
          </a:fillRef>
          <a:effectRef idx="1">
            <a:schemeClr val="accent1"/>
          </a:effectRef>
          <a:fontRef idx="minor">
            <a:schemeClr val="tx1"/>
          </a:fontRef>
        </p:style>
      </p:cxnSp>
      <p:pic>
        <p:nvPicPr>
          <p:cNvPr id="17417" name="Picture 8"/>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4724400" y="6248400"/>
            <a:ext cx="167640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3"/>
          <p:cNvGrpSpPr>
            <a:grpSpLocks/>
          </p:cNvGrpSpPr>
          <p:nvPr/>
        </p:nvGrpSpPr>
        <p:grpSpPr bwMode="auto">
          <a:xfrm>
            <a:off x="4605338" y="1916113"/>
            <a:ext cx="4310062" cy="903287"/>
            <a:chOff x="4605338" y="1916832"/>
            <a:chExt cx="4310062" cy="902568"/>
          </a:xfrm>
        </p:grpSpPr>
        <p:sp>
          <p:nvSpPr>
            <p:cNvPr id="2" name="Rectangle 1"/>
            <p:cNvSpPr/>
            <p:nvPr/>
          </p:nvSpPr>
          <p:spPr>
            <a:xfrm>
              <a:off x="4605338" y="1988212"/>
              <a:ext cx="4310062" cy="83118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7435" name="Rectangle 2"/>
            <p:cNvSpPr>
              <a:spLocks noChangeArrowheads="1"/>
            </p:cNvSpPr>
            <p:nvPr/>
          </p:nvSpPr>
          <p:spPr bwMode="auto">
            <a:xfrm>
              <a:off x="6397492" y="1916832"/>
              <a:ext cx="6227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4000" b="1">
                  <a:solidFill>
                    <a:srgbClr val="00B0F0"/>
                  </a:solidFill>
                  <a:latin typeface="Arial Narrow" pitchFamily="34" charset="0"/>
                </a:rPr>
                <a:t>?</a:t>
              </a:r>
              <a:endParaRPr lang="id-ID" altLang="id-ID" sz="4000" b="1">
                <a:solidFill>
                  <a:srgbClr val="00B0F0"/>
                </a:solidFill>
              </a:endParaRPr>
            </a:p>
          </p:txBody>
        </p:sp>
      </p:grpSp>
      <p:grpSp>
        <p:nvGrpSpPr>
          <p:cNvPr id="4" name="Group 6"/>
          <p:cNvGrpSpPr>
            <a:grpSpLocks/>
          </p:cNvGrpSpPr>
          <p:nvPr/>
        </p:nvGrpSpPr>
        <p:grpSpPr bwMode="auto">
          <a:xfrm>
            <a:off x="300038" y="5592763"/>
            <a:ext cx="4310062" cy="960437"/>
            <a:chOff x="300641" y="5592762"/>
            <a:chExt cx="4310062" cy="960438"/>
          </a:xfrm>
        </p:grpSpPr>
        <p:sp>
          <p:nvSpPr>
            <p:cNvPr id="13" name="Rectangle 12"/>
            <p:cNvSpPr/>
            <p:nvPr/>
          </p:nvSpPr>
          <p:spPr>
            <a:xfrm>
              <a:off x="300641" y="5592762"/>
              <a:ext cx="4310062" cy="960438"/>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7433" name="Rectangle 4"/>
            <p:cNvSpPr>
              <a:spLocks noChangeArrowheads="1"/>
            </p:cNvSpPr>
            <p:nvPr/>
          </p:nvSpPr>
          <p:spPr bwMode="auto">
            <a:xfrm>
              <a:off x="1348217" y="5877272"/>
              <a:ext cx="22156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b="1">
                  <a:latin typeface="Arial Narrow" pitchFamily="34" charset="0"/>
                </a:rPr>
                <a:t>Statement of significance</a:t>
              </a:r>
              <a:endParaRPr lang="id-ID" altLang="id-ID" sz="1600" b="1"/>
            </a:p>
          </p:txBody>
        </p:sp>
      </p:grpSp>
      <p:grpSp>
        <p:nvGrpSpPr>
          <p:cNvPr id="5" name="Group 14"/>
          <p:cNvGrpSpPr>
            <a:grpSpLocks/>
          </p:cNvGrpSpPr>
          <p:nvPr/>
        </p:nvGrpSpPr>
        <p:grpSpPr bwMode="auto">
          <a:xfrm>
            <a:off x="4654550" y="3154363"/>
            <a:ext cx="4310063" cy="1354137"/>
            <a:chOff x="4605338" y="1464643"/>
            <a:chExt cx="4310062" cy="1354757"/>
          </a:xfrm>
        </p:grpSpPr>
        <p:sp>
          <p:nvSpPr>
            <p:cNvPr id="16" name="Rectangle 15"/>
            <p:cNvSpPr/>
            <p:nvPr/>
          </p:nvSpPr>
          <p:spPr>
            <a:xfrm>
              <a:off x="4605338" y="1464643"/>
              <a:ext cx="4310062" cy="135475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7431" name="Rectangle 16"/>
            <p:cNvSpPr>
              <a:spLocks noChangeArrowheads="1"/>
            </p:cNvSpPr>
            <p:nvPr/>
          </p:nvSpPr>
          <p:spPr bwMode="auto">
            <a:xfrm>
              <a:off x="6397492" y="1739280"/>
              <a:ext cx="6227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4000" b="1">
                  <a:solidFill>
                    <a:srgbClr val="00B0F0"/>
                  </a:solidFill>
                  <a:latin typeface="Arial Narrow" pitchFamily="34" charset="0"/>
                </a:rPr>
                <a:t>?</a:t>
              </a:r>
              <a:endParaRPr lang="id-ID" altLang="id-ID" sz="4000" b="1">
                <a:solidFill>
                  <a:srgbClr val="00B0F0"/>
                </a:solidFill>
              </a:endParaRPr>
            </a:p>
          </p:txBody>
        </p:sp>
      </p:grpSp>
      <p:grpSp>
        <p:nvGrpSpPr>
          <p:cNvPr id="6" name="Group 5"/>
          <p:cNvGrpSpPr>
            <a:grpSpLocks/>
          </p:cNvGrpSpPr>
          <p:nvPr/>
        </p:nvGrpSpPr>
        <p:grpSpPr bwMode="auto">
          <a:xfrm>
            <a:off x="323850" y="1557338"/>
            <a:ext cx="4310063" cy="655637"/>
            <a:chOff x="323528" y="1556792"/>
            <a:chExt cx="4310062" cy="655637"/>
          </a:xfrm>
        </p:grpSpPr>
        <p:sp>
          <p:nvSpPr>
            <p:cNvPr id="18" name="Rectangle 17"/>
            <p:cNvSpPr/>
            <p:nvPr/>
          </p:nvSpPr>
          <p:spPr>
            <a:xfrm>
              <a:off x="323528" y="1556792"/>
              <a:ext cx="4310062" cy="655637"/>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7429" name="Rectangle 18"/>
            <p:cNvSpPr>
              <a:spLocks noChangeArrowheads="1"/>
            </p:cNvSpPr>
            <p:nvPr/>
          </p:nvSpPr>
          <p:spPr bwMode="auto">
            <a:xfrm>
              <a:off x="1376699" y="1667679"/>
              <a:ext cx="21691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b="1">
                  <a:latin typeface="Arial Narrow" pitchFamily="34" charset="0"/>
                </a:rPr>
                <a:t>Synthesis of Main Points</a:t>
              </a:r>
              <a:endParaRPr lang="id-ID" altLang="id-ID" sz="1600" b="1"/>
            </a:p>
          </p:txBody>
        </p:sp>
      </p:grpSp>
      <p:grpSp>
        <p:nvGrpSpPr>
          <p:cNvPr id="7" name="Group 21"/>
          <p:cNvGrpSpPr>
            <a:grpSpLocks/>
          </p:cNvGrpSpPr>
          <p:nvPr/>
        </p:nvGrpSpPr>
        <p:grpSpPr bwMode="auto">
          <a:xfrm>
            <a:off x="4633913" y="685800"/>
            <a:ext cx="4310062" cy="1230313"/>
            <a:chOff x="300641" y="5017368"/>
            <a:chExt cx="4310062" cy="1231032"/>
          </a:xfrm>
        </p:grpSpPr>
        <p:sp>
          <p:nvSpPr>
            <p:cNvPr id="23" name="Rectangle 22"/>
            <p:cNvSpPr/>
            <p:nvPr/>
          </p:nvSpPr>
          <p:spPr>
            <a:xfrm>
              <a:off x="300641" y="5017368"/>
              <a:ext cx="4310062" cy="1231032"/>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7427" name="Rectangle 23"/>
            <p:cNvSpPr>
              <a:spLocks noChangeArrowheads="1"/>
            </p:cNvSpPr>
            <p:nvPr/>
          </p:nvSpPr>
          <p:spPr bwMode="auto">
            <a:xfrm>
              <a:off x="1330564" y="5384303"/>
              <a:ext cx="22156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b="1">
                  <a:latin typeface="Arial Narrow" pitchFamily="34" charset="0"/>
                </a:rPr>
                <a:t>Statement of significance</a:t>
              </a:r>
              <a:endParaRPr lang="id-ID" altLang="id-ID" sz="1600" b="1"/>
            </a:p>
          </p:txBody>
        </p:sp>
      </p:grpSp>
      <p:grpSp>
        <p:nvGrpSpPr>
          <p:cNvPr id="9" name="Group 24"/>
          <p:cNvGrpSpPr>
            <a:grpSpLocks/>
          </p:cNvGrpSpPr>
          <p:nvPr/>
        </p:nvGrpSpPr>
        <p:grpSpPr bwMode="auto">
          <a:xfrm>
            <a:off x="4654550" y="4508500"/>
            <a:ext cx="4310063" cy="1563688"/>
            <a:chOff x="300641" y="5592761"/>
            <a:chExt cx="4310062" cy="1563861"/>
          </a:xfrm>
        </p:grpSpPr>
        <p:sp>
          <p:nvSpPr>
            <p:cNvPr id="26" name="Rectangle 25"/>
            <p:cNvSpPr/>
            <p:nvPr/>
          </p:nvSpPr>
          <p:spPr>
            <a:xfrm>
              <a:off x="300641" y="5592761"/>
              <a:ext cx="4310062" cy="156386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7425" name="Rectangle 26"/>
            <p:cNvSpPr>
              <a:spLocks noChangeArrowheads="1"/>
            </p:cNvSpPr>
            <p:nvPr/>
          </p:nvSpPr>
          <p:spPr bwMode="auto">
            <a:xfrm>
              <a:off x="1906866" y="5877272"/>
              <a:ext cx="109837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b="1">
                  <a:latin typeface="Arial Narrow" pitchFamily="34" charset="0"/>
                </a:rPr>
                <a:t>Limitation</a:t>
              </a:r>
            </a:p>
            <a:p>
              <a:pPr algn="ctr" eaLnBrk="1" hangingPunct="1">
                <a:spcBef>
                  <a:spcPct val="0"/>
                </a:spcBef>
                <a:buFontTx/>
                <a:buNone/>
              </a:pPr>
              <a:endParaRPr lang="id-ID" altLang="id-ID" sz="1600" b="1">
                <a:latin typeface="Arial Narrow" pitchFamily="34" charset="0"/>
              </a:endParaRPr>
            </a:p>
            <a:p>
              <a:pPr algn="ctr" eaLnBrk="1" hangingPunct="1">
                <a:spcBef>
                  <a:spcPct val="0"/>
                </a:spcBef>
                <a:buFontTx/>
                <a:buNone/>
              </a:pPr>
              <a:endParaRPr lang="id-ID" altLang="id-ID" sz="1600" b="1">
                <a:latin typeface="Arial Narrow" pitchFamily="34" charset="0"/>
              </a:endParaRPr>
            </a:p>
            <a:p>
              <a:pPr algn="ctr" eaLnBrk="1" hangingPunct="1">
                <a:spcBef>
                  <a:spcPct val="0"/>
                </a:spcBef>
                <a:buFontTx/>
                <a:buNone/>
              </a:pPr>
              <a:r>
                <a:rPr lang="id-ID" altLang="id-ID" sz="1600" b="1">
                  <a:latin typeface="Arial Narrow" pitchFamily="34" charset="0"/>
                </a:rPr>
                <a:t>Application</a:t>
              </a:r>
              <a:endParaRPr lang="id-ID" altLang="id-ID" sz="1600" b="1"/>
            </a:p>
          </p:txBody>
        </p:sp>
      </p:grpSp>
    </p:spTree>
    <p:extLst>
      <p:ext uri="{BB962C8B-B14F-4D97-AF65-F5344CB8AC3E}">
        <p14:creationId xmlns:p14="http://schemas.microsoft.com/office/powerpoint/2010/main" xmlns="" val="793689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5" name="Rectangle 4"/>
          <p:cNvSpPr/>
          <p:nvPr/>
        </p:nvSpPr>
        <p:spPr>
          <a:xfrm>
            <a:off x="3924300" y="484188"/>
            <a:ext cx="4608513" cy="2062103"/>
          </a:xfrm>
          <a:prstGeom prst="rect">
            <a:avLst/>
          </a:prstGeom>
        </p:spPr>
        <p:txBody>
          <a:bodyPr>
            <a:spAutoFit/>
          </a:bodyPr>
          <a:lstStyle/>
          <a:p>
            <a:pPr marL="285750" indent="-285750" algn="just">
              <a:buFont typeface="Arial" panose="020B0604020202020204" pitchFamily="34" charset="0"/>
              <a:buChar char="•"/>
              <a:defRPr/>
            </a:pPr>
            <a:r>
              <a:rPr lang="id-ID" sz="1600" dirty="0">
                <a:latin typeface="Arial Narrow" panose="020B0606020202030204" pitchFamily="34" charset="0"/>
              </a:rPr>
              <a:t>Menjelaskan bagian-bagian informasi tentang pekerjaan penelitian. </a:t>
            </a:r>
          </a:p>
          <a:p>
            <a:pPr marL="285750" indent="-285750" algn="just">
              <a:buFont typeface="Arial" panose="020B0604020202020204" pitchFamily="34" charset="0"/>
              <a:buChar char="•"/>
              <a:defRPr/>
            </a:pPr>
            <a:r>
              <a:rPr lang="id-ID" sz="1600" dirty="0">
                <a:latin typeface="Arial Narrow" panose="020B0606020202030204" pitchFamily="34" charset="0"/>
              </a:rPr>
              <a:t>Tulisan bersifat penjelasan, </a:t>
            </a:r>
            <a:r>
              <a:rPr lang="id-ID" sz="1600" b="1" dirty="0">
                <a:latin typeface="Arial Narrow" panose="020B0606020202030204" pitchFamily="34" charset="0"/>
              </a:rPr>
              <a:t>tanpa</a:t>
            </a:r>
            <a:r>
              <a:rPr lang="id-ID" sz="1600" dirty="0">
                <a:latin typeface="Arial Narrow" panose="020B0606020202030204" pitchFamily="34" charset="0"/>
              </a:rPr>
              <a:t> melakukan penilaian (tidak menyampaikan hasil dan kesimpulan)</a:t>
            </a:r>
          </a:p>
          <a:p>
            <a:pPr marL="285750" indent="-285750" algn="just">
              <a:buFont typeface="Arial" panose="020B0604020202020204" pitchFamily="34" charset="0"/>
              <a:buChar char="•"/>
              <a:defRPr/>
            </a:pPr>
            <a:r>
              <a:rPr lang="id-ID" sz="1600" dirty="0">
                <a:latin typeface="Arial Narrow" panose="020B0606020202030204" pitchFamily="34" charset="0"/>
              </a:rPr>
              <a:t>Isi tulisan dapat memaparkan tujuan/metode /ruang lingkup/scope pekerjaan penelitian</a:t>
            </a:r>
          </a:p>
          <a:p>
            <a:pPr marL="285750" indent="-285750" algn="just">
              <a:buFont typeface="Arial" panose="020B0604020202020204" pitchFamily="34" charset="0"/>
              <a:buChar char="•"/>
              <a:defRPr/>
            </a:pPr>
            <a:r>
              <a:rPr lang="id-ID" sz="1600" dirty="0">
                <a:latin typeface="Arial Narrow" panose="020B0606020202030204" pitchFamily="34" charset="0"/>
              </a:rPr>
              <a:t>Biasanya pemaparannya </a:t>
            </a:r>
            <a:r>
              <a:rPr lang="id-ID" sz="1600" b="1" dirty="0">
                <a:latin typeface="Arial Narrow" panose="020B0606020202030204" pitchFamily="34" charset="0"/>
              </a:rPr>
              <a:t>sangat pendek </a:t>
            </a:r>
            <a:r>
              <a:rPr lang="id-ID" sz="1600" dirty="0">
                <a:latin typeface="Arial Narrow" panose="020B0606020202030204" pitchFamily="34" charset="0"/>
              </a:rPr>
              <a:t>(Beberapa kalimat dengan jumlah kata &lt;100)</a:t>
            </a:r>
          </a:p>
        </p:txBody>
      </p:sp>
      <p:pic>
        <p:nvPicPr>
          <p:cNvPr id="7173" name="Picture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952500" y="576263"/>
            <a:ext cx="2682875" cy="170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8"/>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949325" y="3579813"/>
            <a:ext cx="2678113" cy="170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5" name="Rectangle 14"/>
          <p:cNvSpPr>
            <a:spLocks noChangeArrowheads="1"/>
          </p:cNvSpPr>
          <p:nvPr/>
        </p:nvSpPr>
        <p:spPr bwMode="auto">
          <a:xfrm>
            <a:off x="3924300" y="3436938"/>
            <a:ext cx="4608513"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pPr>
            <a:r>
              <a:rPr lang="id-ID" altLang="id-ID" sz="1600" dirty="0">
                <a:latin typeface="Arial Narrow" panose="020B0606020202030204" pitchFamily="34" charset="0"/>
              </a:rPr>
              <a:t>Menjelaskan keseluruhan informasi tentang pekerjaan penelitian. </a:t>
            </a:r>
          </a:p>
          <a:p>
            <a:pPr algn="just" eaLnBrk="1" hangingPunct="1">
              <a:spcBef>
                <a:spcPct val="0"/>
              </a:spcBef>
            </a:pPr>
            <a:r>
              <a:rPr lang="id-ID" altLang="id-ID" sz="1600" dirty="0">
                <a:latin typeface="Arial Narrow" panose="020B0606020202030204" pitchFamily="34" charset="0"/>
              </a:rPr>
              <a:t>Tulisan bersifat penjelasan </a:t>
            </a:r>
            <a:r>
              <a:rPr lang="id-ID" altLang="id-ID" sz="1600" b="1" dirty="0">
                <a:latin typeface="Arial Narrow" panose="020B0606020202030204" pitchFamily="34" charset="0"/>
              </a:rPr>
              <a:t>dengan</a:t>
            </a:r>
            <a:r>
              <a:rPr lang="id-ID" altLang="id-ID" sz="1600" dirty="0">
                <a:latin typeface="Arial Narrow" panose="020B0606020202030204" pitchFamily="34" charset="0"/>
              </a:rPr>
              <a:t> memaparkan penilaian penulis atas pekerjaan yang dilakukannya (hasil, kesimpulan, dan rekomendasi/saran)</a:t>
            </a:r>
          </a:p>
          <a:p>
            <a:pPr algn="just" eaLnBrk="1" hangingPunct="1">
              <a:spcBef>
                <a:spcPct val="0"/>
              </a:spcBef>
            </a:pPr>
            <a:r>
              <a:rPr lang="id-ID" altLang="id-ID" sz="1600" dirty="0">
                <a:latin typeface="Arial Narrow" panose="020B0606020202030204" pitchFamily="34" charset="0"/>
              </a:rPr>
              <a:t>Isi tulisan memaparkan secara </a:t>
            </a:r>
            <a:r>
              <a:rPr lang="id-ID" altLang="id-ID" sz="1600" b="1" dirty="0">
                <a:latin typeface="Arial Narrow" panose="020B0606020202030204" pitchFamily="34" charset="0"/>
              </a:rPr>
              <a:t>lengkap</a:t>
            </a:r>
            <a:r>
              <a:rPr lang="id-ID" altLang="id-ID" sz="1600" dirty="0">
                <a:latin typeface="Arial Narrow" panose="020B0606020202030204" pitchFamily="34" charset="0"/>
              </a:rPr>
              <a:t> tujuan, metode, ruang lingkup/scope, diskusi hasil, dan simpulan dari pekerjaan penelitian</a:t>
            </a:r>
          </a:p>
          <a:p>
            <a:pPr algn="just" eaLnBrk="1" hangingPunct="1">
              <a:spcBef>
                <a:spcPct val="0"/>
              </a:spcBef>
            </a:pPr>
            <a:r>
              <a:rPr lang="id-ID" altLang="id-ID" sz="1600" dirty="0">
                <a:latin typeface="Arial Narrow" panose="020B0606020202030204" pitchFamily="34" charset="0"/>
              </a:rPr>
              <a:t>Biasanya pemaparannya tercakup dalam 2 halaman</a:t>
            </a:r>
          </a:p>
        </p:txBody>
      </p:sp>
      <p:pic>
        <p:nvPicPr>
          <p:cNvPr id="11"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162790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19459"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06375" y="304800"/>
            <a:ext cx="42894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28600" y="3124200"/>
            <a:ext cx="428783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5"/>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03200" y="5006975"/>
            <a:ext cx="42926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6"/>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4572000" y="152400"/>
            <a:ext cx="4267200" cy="310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7"/>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4572000" y="3276600"/>
            <a:ext cx="436245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8"/>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4572000" y="5916613"/>
            <a:ext cx="4267200" cy="78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247650" y="484188"/>
            <a:ext cx="4310063" cy="2640012"/>
            <a:chOff x="300641" y="5017368"/>
            <a:chExt cx="4310062" cy="2640732"/>
          </a:xfrm>
        </p:grpSpPr>
        <p:sp>
          <p:nvSpPr>
            <p:cNvPr id="10" name="Rectangle 9"/>
            <p:cNvSpPr/>
            <p:nvPr/>
          </p:nvSpPr>
          <p:spPr>
            <a:xfrm>
              <a:off x="300641" y="5017368"/>
              <a:ext cx="4310062" cy="2640732"/>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9476" name="Rectangle 10"/>
            <p:cNvSpPr>
              <a:spLocks noChangeArrowheads="1"/>
            </p:cNvSpPr>
            <p:nvPr/>
          </p:nvSpPr>
          <p:spPr bwMode="auto">
            <a:xfrm>
              <a:off x="1363427" y="6018684"/>
              <a:ext cx="21499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2000" b="1">
                  <a:latin typeface="Arial Narrow" pitchFamily="34" charset="0"/>
                </a:rPr>
                <a:t>Explanatory Texts</a:t>
              </a:r>
            </a:p>
            <a:p>
              <a:pPr algn="ctr" eaLnBrk="1" hangingPunct="1">
                <a:spcBef>
                  <a:spcPct val="0"/>
                </a:spcBef>
                <a:buFontTx/>
                <a:buNone/>
              </a:pPr>
              <a:r>
                <a:rPr lang="id-ID" altLang="id-ID" sz="1600">
                  <a:latin typeface="Arial Narrow" pitchFamily="34" charset="0"/>
                </a:rPr>
                <a:t>(in relation to Background</a:t>
              </a:r>
              <a:r>
                <a:rPr lang="id-ID" altLang="id-ID" sz="1600" b="1">
                  <a:latin typeface="Arial Narrow" pitchFamily="34" charset="0"/>
                </a:rPr>
                <a:t>)</a:t>
              </a:r>
              <a:endParaRPr lang="id-ID" altLang="id-ID" sz="1600" b="1"/>
            </a:p>
          </p:txBody>
        </p:sp>
      </p:grpSp>
      <p:grpSp>
        <p:nvGrpSpPr>
          <p:cNvPr id="3" name="Group 11"/>
          <p:cNvGrpSpPr>
            <a:grpSpLocks/>
          </p:cNvGrpSpPr>
          <p:nvPr/>
        </p:nvGrpSpPr>
        <p:grpSpPr bwMode="auto">
          <a:xfrm>
            <a:off x="250825" y="3213100"/>
            <a:ext cx="4310063" cy="2882900"/>
            <a:chOff x="300641" y="5017368"/>
            <a:chExt cx="4310062" cy="2883024"/>
          </a:xfrm>
        </p:grpSpPr>
        <p:sp>
          <p:nvSpPr>
            <p:cNvPr id="13" name="Rectangle 12"/>
            <p:cNvSpPr/>
            <p:nvPr/>
          </p:nvSpPr>
          <p:spPr>
            <a:xfrm>
              <a:off x="300641" y="5017368"/>
              <a:ext cx="4310062" cy="2883024"/>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9474" name="Rectangle 13"/>
            <p:cNvSpPr>
              <a:spLocks noChangeArrowheads="1"/>
            </p:cNvSpPr>
            <p:nvPr/>
          </p:nvSpPr>
          <p:spPr bwMode="auto">
            <a:xfrm>
              <a:off x="1099736" y="6018684"/>
              <a:ext cx="2677336"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2000" b="1">
                  <a:latin typeface="Arial Narrow" pitchFamily="34" charset="0"/>
                </a:rPr>
                <a:t>Explanatory Texts</a:t>
              </a:r>
            </a:p>
            <a:p>
              <a:pPr algn="ctr" eaLnBrk="1" hangingPunct="1">
                <a:spcBef>
                  <a:spcPct val="0"/>
                </a:spcBef>
                <a:buFontTx/>
                <a:buNone/>
              </a:pPr>
              <a:r>
                <a:rPr lang="id-ID" altLang="id-ID" sz="1600">
                  <a:latin typeface="Arial Narrow" pitchFamily="34" charset="0"/>
                </a:rPr>
                <a:t>(in relation to Identified Problems </a:t>
              </a:r>
            </a:p>
            <a:p>
              <a:pPr algn="ctr" eaLnBrk="1" hangingPunct="1">
                <a:spcBef>
                  <a:spcPct val="0"/>
                </a:spcBef>
                <a:buFontTx/>
                <a:buNone/>
              </a:pPr>
              <a:r>
                <a:rPr lang="id-ID" altLang="id-ID" sz="1600">
                  <a:latin typeface="Arial Narrow" pitchFamily="34" charset="0"/>
                </a:rPr>
                <a:t>and Purpose</a:t>
              </a:r>
              <a:r>
                <a:rPr lang="id-ID" altLang="id-ID" sz="1600" b="1">
                  <a:latin typeface="Arial Narrow" pitchFamily="34" charset="0"/>
                </a:rPr>
                <a:t>)</a:t>
              </a:r>
              <a:endParaRPr lang="id-ID" altLang="id-ID" sz="1600" b="1"/>
            </a:p>
          </p:txBody>
        </p:sp>
      </p:grpSp>
      <p:grpSp>
        <p:nvGrpSpPr>
          <p:cNvPr id="4" name="Group 14"/>
          <p:cNvGrpSpPr>
            <a:grpSpLocks/>
          </p:cNvGrpSpPr>
          <p:nvPr/>
        </p:nvGrpSpPr>
        <p:grpSpPr bwMode="auto">
          <a:xfrm>
            <a:off x="4500563" y="1714500"/>
            <a:ext cx="4310062" cy="3659188"/>
            <a:chOff x="259234" y="5636867"/>
            <a:chExt cx="4310062" cy="3658715"/>
          </a:xfrm>
        </p:grpSpPr>
        <p:sp>
          <p:nvSpPr>
            <p:cNvPr id="16" name="Rectangle 15"/>
            <p:cNvSpPr/>
            <p:nvPr/>
          </p:nvSpPr>
          <p:spPr>
            <a:xfrm>
              <a:off x="259234" y="5636867"/>
              <a:ext cx="4310062" cy="3658715"/>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9472" name="Rectangle 16"/>
            <p:cNvSpPr>
              <a:spLocks noChangeArrowheads="1"/>
            </p:cNvSpPr>
            <p:nvPr/>
          </p:nvSpPr>
          <p:spPr bwMode="auto">
            <a:xfrm>
              <a:off x="1648753" y="7046567"/>
              <a:ext cx="16321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2000" b="1">
                  <a:solidFill>
                    <a:srgbClr val="FF0000"/>
                  </a:solidFill>
                  <a:latin typeface="Arial Narrow" pitchFamily="34" charset="0"/>
                </a:rPr>
                <a:t>Generalization</a:t>
              </a:r>
            </a:p>
            <a:p>
              <a:pPr algn="ctr" eaLnBrk="1" hangingPunct="1">
                <a:spcBef>
                  <a:spcPct val="0"/>
                </a:spcBef>
                <a:buFontTx/>
                <a:buNone/>
              </a:pPr>
              <a:r>
                <a:rPr lang="id-ID" altLang="id-ID" sz="2000">
                  <a:solidFill>
                    <a:srgbClr val="FF0000"/>
                  </a:solidFill>
                  <a:latin typeface="Arial Narrow" pitchFamily="34" charset="0"/>
                </a:rPr>
                <a:t>(of Results)</a:t>
              </a:r>
              <a:endParaRPr lang="id-ID" altLang="id-ID" sz="1600">
                <a:solidFill>
                  <a:srgbClr val="FF0000"/>
                </a:solidFill>
              </a:endParaRPr>
            </a:p>
          </p:txBody>
        </p:sp>
      </p:grpSp>
      <p:grpSp>
        <p:nvGrpSpPr>
          <p:cNvPr id="5" name="Group 17"/>
          <p:cNvGrpSpPr>
            <a:grpSpLocks/>
          </p:cNvGrpSpPr>
          <p:nvPr/>
        </p:nvGrpSpPr>
        <p:grpSpPr bwMode="auto">
          <a:xfrm>
            <a:off x="4583113" y="5397500"/>
            <a:ext cx="4310062" cy="960438"/>
            <a:chOff x="300641" y="5592762"/>
            <a:chExt cx="4310062" cy="960438"/>
          </a:xfrm>
        </p:grpSpPr>
        <p:sp>
          <p:nvSpPr>
            <p:cNvPr id="19" name="Rectangle 18"/>
            <p:cNvSpPr/>
            <p:nvPr/>
          </p:nvSpPr>
          <p:spPr>
            <a:xfrm>
              <a:off x="300641" y="5592762"/>
              <a:ext cx="4310062" cy="960438"/>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19470" name="Rectangle 19"/>
            <p:cNvSpPr>
              <a:spLocks noChangeArrowheads="1"/>
            </p:cNvSpPr>
            <p:nvPr/>
          </p:nvSpPr>
          <p:spPr bwMode="auto">
            <a:xfrm>
              <a:off x="1371465" y="5877272"/>
              <a:ext cx="21691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b="1">
                  <a:solidFill>
                    <a:srgbClr val="FF0000"/>
                  </a:solidFill>
                  <a:latin typeface="Arial Narrow" pitchFamily="34" charset="0"/>
                </a:rPr>
                <a:t>Synthesis of Main Points</a:t>
              </a:r>
              <a:endParaRPr lang="id-ID" altLang="id-ID" sz="1600" b="1">
                <a:solidFill>
                  <a:srgbClr val="FF0000"/>
                </a:solidFill>
              </a:endParaRPr>
            </a:p>
          </p:txBody>
        </p:sp>
      </p:grpSp>
    </p:spTree>
    <p:extLst>
      <p:ext uri="{BB962C8B-B14F-4D97-AF65-F5344CB8AC3E}">
        <p14:creationId xmlns:p14="http://schemas.microsoft.com/office/powerpoint/2010/main" xmlns="" val="2599087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pic>
        <p:nvPicPr>
          <p:cNvPr id="20483"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11138" y="304800"/>
            <a:ext cx="4318000" cy="131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 y="1752600"/>
            <a:ext cx="4332288"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11138" y="5105400"/>
            <a:ext cx="43592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5"/>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4648200" y="304800"/>
            <a:ext cx="4419600" cy="419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4724400" y="5178425"/>
            <a:ext cx="289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p:nvCxnSpPr>
        <p:spPr>
          <a:xfrm>
            <a:off x="4800600" y="5105400"/>
            <a:ext cx="3962400" cy="1588"/>
          </a:xfrm>
          <a:prstGeom prst="line">
            <a:avLst/>
          </a:prstGeom>
          <a:ln w="12700">
            <a:solidFill>
              <a:srgbClr val="FF6600"/>
            </a:solidFill>
          </a:ln>
          <a:effectLst/>
        </p:spPr>
        <p:style>
          <a:lnRef idx="2">
            <a:schemeClr val="accent1"/>
          </a:lnRef>
          <a:fillRef idx="0">
            <a:schemeClr val="accent1"/>
          </a:fillRef>
          <a:effectRef idx="1">
            <a:schemeClr val="accent1"/>
          </a:effectRef>
          <a:fontRef idx="minor">
            <a:schemeClr val="tx1"/>
          </a:fontRef>
        </p:style>
      </p:cxnSp>
      <p:grpSp>
        <p:nvGrpSpPr>
          <p:cNvPr id="2" name="Group 8"/>
          <p:cNvGrpSpPr>
            <a:grpSpLocks/>
          </p:cNvGrpSpPr>
          <p:nvPr/>
        </p:nvGrpSpPr>
        <p:grpSpPr bwMode="auto">
          <a:xfrm>
            <a:off x="163513" y="304800"/>
            <a:ext cx="4408487" cy="4800600"/>
            <a:chOff x="300640" y="5592762"/>
            <a:chExt cx="4408487" cy="4800600"/>
          </a:xfrm>
        </p:grpSpPr>
        <p:sp>
          <p:nvSpPr>
            <p:cNvPr id="10" name="Rectangle 9"/>
            <p:cNvSpPr/>
            <p:nvPr/>
          </p:nvSpPr>
          <p:spPr>
            <a:xfrm>
              <a:off x="300640" y="5592762"/>
              <a:ext cx="4408487" cy="4800600"/>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0494" name="Rectangle 10"/>
            <p:cNvSpPr>
              <a:spLocks noChangeArrowheads="1"/>
            </p:cNvSpPr>
            <p:nvPr/>
          </p:nvSpPr>
          <p:spPr bwMode="auto">
            <a:xfrm>
              <a:off x="1172696" y="7730336"/>
              <a:ext cx="256672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2000" b="1">
                  <a:solidFill>
                    <a:srgbClr val="FF0000"/>
                  </a:solidFill>
                  <a:latin typeface="Arial Narrow" pitchFamily="34" charset="0"/>
                </a:rPr>
                <a:t>Emphasis of Keypoints </a:t>
              </a:r>
            </a:p>
            <a:p>
              <a:pPr algn="ctr" eaLnBrk="1" hangingPunct="1">
                <a:spcBef>
                  <a:spcPct val="0"/>
                </a:spcBef>
                <a:buFontTx/>
                <a:buNone/>
              </a:pPr>
              <a:r>
                <a:rPr lang="id-ID" altLang="id-ID" sz="2000">
                  <a:solidFill>
                    <a:srgbClr val="FF0000"/>
                  </a:solidFill>
                  <a:latin typeface="Arial Narrow" pitchFamily="34" charset="0"/>
                </a:rPr>
                <a:t>(Conclusive Terms)</a:t>
              </a:r>
              <a:endParaRPr lang="id-ID" altLang="id-ID" sz="2000">
                <a:solidFill>
                  <a:srgbClr val="FF0000"/>
                </a:solidFill>
              </a:endParaRPr>
            </a:p>
          </p:txBody>
        </p:sp>
      </p:grpSp>
      <p:grpSp>
        <p:nvGrpSpPr>
          <p:cNvPr id="3" name="Group 11"/>
          <p:cNvGrpSpPr>
            <a:grpSpLocks/>
          </p:cNvGrpSpPr>
          <p:nvPr/>
        </p:nvGrpSpPr>
        <p:grpSpPr bwMode="auto">
          <a:xfrm>
            <a:off x="4648200" y="1344613"/>
            <a:ext cx="4419600" cy="860425"/>
            <a:chOff x="300641" y="5664770"/>
            <a:chExt cx="4419600" cy="860475"/>
          </a:xfrm>
        </p:grpSpPr>
        <p:sp>
          <p:nvSpPr>
            <p:cNvPr id="13" name="Rectangle 12"/>
            <p:cNvSpPr/>
            <p:nvPr/>
          </p:nvSpPr>
          <p:spPr>
            <a:xfrm>
              <a:off x="300641" y="5664770"/>
              <a:ext cx="4419600" cy="860475"/>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sp>
          <p:nvSpPr>
            <p:cNvPr id="20492" name="Rectangle 13"/>
            <p:cNvSpPr>
              <a:spLocks noChangeArrowheads="1"/>
            </p:cNvSpPr>
            <p:nvPr/>
          </p:nvSpPr>
          <p:spPr bwMode="auto">
            <a:xfrm>
              <a:off x="1292121" y="5877272"/>
              <a:ext cx="232788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1600" b="1">
                  <a:solidFill>
                    <a:srgbClr val="FF0000"/>
                  </a:solidFill>
                  <a:latin typeface="Arial Narrow" pitchFamily="34" charset="0"/>
                </a:rPr>
                <a:t>Statements of Significance</a:t>
              </a:r>
              <a:endParaRPr lang="id-ID" altLang="id-ID" sz="1600" b="1">
                <a:solidFill>
                  <a:srgbClr val="FF0000"/>
                </a:solidFill>
              </a:endParaRPr>
            </a:p>
          </p:txBody>
        </p:sp>
      </p:grpSp>
    </p:spTree>
    <p:extLst>
      <p:ext uri="{BB962C8B-B14F-4D97-AF65-F5344CB8AC3E}">
        <p14:creationId xmlns:p14="http://schemas.microsoft.com/office/powerpoint/2010/main" xmlns="" val="1657700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7" name="Rectangle 5"/>
          <p:cNvSpPr>
            <a:spLocks noChangeArrowheads="1"/>
          </p:cNvSpPr>
          <p:nvPr/>
        </p:nvSpPr>
        <p:spPr bwMode="auto">
          <a:xfrm>
            <a:off x="5779294" y="2996952"/>
            <a:ext cx="2514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id-ID" altLang="id-ID" sz="2400" dirty="0" smtClean="0">
                <a:solidFill>
                  <a:srgbClr val="FFFF00"/>
                </a:solidFill>
                <a:latin typeface="Arial Narrow" pitchFamily="34" charset="0"/>
              </a:rPr>
              <a:t>10 </a:t>
            </a:r>
            <a:r>
              <a:rPr lang="en-US" altLang="id-ID" sz="2400" dirty="0" smtClean="0">
                <a:solidFill>
                  <a:srgbClr val="FFFF00"/>
                </a:solidFill>
                <a:latin typeface="Arial Narrow" pitchFamily="34" charset="0"/>
              </a:rPr>
              <a:t>M</a:t>
            </a:r>
            <a:r>
              <a:rPr lang="id-ID" altLang="id-ID" sz="2400" dirty="0" smtClean="0">
                <a:solidFill>
                  <a:srgbClr val="FFFF00"/>
                </a:solidFill>
                <a:latin typeface="Arial Narrow" pitchFamily="34" charset="0"/>
              </a:rPr>
              <a:t>ei 2014</a:t>
            </a:r>
            <a:endParaRPr lang="en-US" altLang="id-ID" sz="2400" dirty="0">
              <a:solidFill>
                <a:srgbClr val="FFFF00"/>
              </a:solidFill>
            </a:endParaRPr>
          </a:p>
        </p:txBody>
      </p:sp>
      <p:sp>
        <p:nvSpPr>
          <p:cNvPr id="8" name="Rectangle 5"/>
          <p:cNvSpPr>
            <a:spLocks noChangeArrowheads="1"/>
          </p:cNvSpPr>
          <p:nvPr/>
        </p:nvSpPr>
        <p:spPr bwMode="auto">
          <a:xfrm>
            <a:off x="5214938" y="1765505"/>
            <a:ext cx="3643312" cy="1200329"/>
          </a:xfrm>
          <a:prstGeom prst="rect">
            <a:avLst/>
          </a:prstGeom>
          <a:noFill/>
          <a:ln w="9525">
            <a:noFill/>
            <a:miter lim="800000"/>
            <a:headEnd/>
            <a:tailEnd/>
          </a:ln>
        </p:spPr>
        <p:txBody>
          <a:bodyPr>
            <a:spAutoFit/>
          </a:bodyPr>
          <a:lstStyle/>
          <a:p>
            <a:pPr algn="ctr">
              <a:defRPr/>
            </a:pPr>
            <a:r>
              <a:rPr lang="id-ID" sz="3600" dirty="0" smtClean="0">
                <a:solidFill>
                  <a:schemeClr val="bg1"/>
                </a:solidFill>
                <a:latin typeface="Arial Narrow" pitchFamily="34" charset="0"/>
              </a:rPr>
              <a:t>Persiapan</a:t>
            </a:r>
          </a:p>
          <a:p>
            <a:pPr algn="ctr">
              <a:defRPr/>
            </a:pPr>
            <a:r>
              <a:rPr lang="id-ID" sz="3600" dirty="0" smtClean="0">
                <a:solidFill>
                  <a:schemeClr val="bg1"/>
                </a:solidFill>
                <a:latin typeface="Arial Narrow" pitchFamily="34" charset="0"/>
              </a:rPr>
              <a:t>Diskusi Tugas</a:t>
            </a:r>
            <a:endParaRPr lang="en-US" sz="5400" dirty="0">
              <a:solidFill>
                <a:schemeClr val="bg1"/>
              </a:solidFill>
              <a:latin typeface="Arial Narrow" pitchFamily="34" charset="0"/>
            </a:endParaRPr>
          </a:p>
        </p:txBody>
      </p:sp>
    </p:spTree>
    <p:extLst>
      <p:ext uri="{BB962C8B-B14F-4D97-AF65-F5344CB8AC3E}">
        <p14:creationId xmlns:p14="http://schemas.microsoft.com/office/powerpoint/2010/main" xmlns="" val="28439495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grpSp>
        <p:nvGrpSpPr>
          <p:cNvPr id="2" name="Group 4"/>
          <p:cNvGrpSpPr>
            <a:grpSpLocks/>
          </p:cNvGrpSpPr>
          <p:nvPr/>
        </p:nvGrpSpPr>
        <p:grpSpPr bwMode="auto">
          <a:xfrm>
            <a:off x="0" y="6500813"/>
            <a:ext cx="9144000" cy="357187"/>
            <a:chOff x="-32" y="6500834"/>
            <a:chExt cx="9144032" cy="357190"/>
          </a:xfrm>
        </p:grpSpPr>
        <p:sp>
          <p:nvSpPr>
            <p:cNvPr id="16" name="Rectangle 15"/>
            <p:cNvSpPr/>
            <p:nvPr/>
          </p:nvSpPr>
          <p:spPr>
            <a:xfrm>
              <a:off x="-32" y="6500834"/>
              <a:ext cx="9144032" cy="357190"/>
            </a:xfrm>
            <a:prstGeom prst="rect">
              <a:avLst/>
            </a:prstGeom>
            <a:solidFill>
              <a:schemeClr val="accent1">
                <a:lumMod val="2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rgbClr val="FFFFFF"/>
                </a:solidFill>
                <a:ea typeface="ＭＳ Ｐゴシック" pitchFamily="34" charset="-128"/>
              </a:endParaRPr>
            </a:p>
          </p:txBody>
        </p:sp>
        <p:sp>
          <p:nvSpPr>
            <p:cNvPr id="17" name="Rectangle 16"/>
            <p:cNvSpPr/>
            <p:nvPr/>
          </p:nvSpPr>
          <p:spPr>
            <a:xfrm>
              <a:off x="-32" y="6500834"/>
              <a:ext cx="428627" cy="357190"/>
            </a:xfrm>
            <a:prstGeom prst="rect">
              <a:avLst/>
            </a:prstGeom>
            <a:solidFill>
              <a:schemeClr val="accent1">
                <a:lumMod val="1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rgbClr val="FFFFFF"/>
                </a:solidFill>
                <a:ea typeface="ＭＳ Ｐゴシック" pitchFamily="34" charset="-128"/>
              </a:endParaRPr>
            </a:p>
          </p:txBody>
        </p:sp>
        <p:sp>
          <p:nvSpPr>
            <p:cNvPr id="18440" name="Rectangle 3"/>
            <p:cNvSpPr txBox="1">
              <a:spLocks noChangeArrowheads="1"/>
            </p:cNvSpPr>
            <p:nvPr/>
          </p:nvSpPr>
          <p:spPr bwMode="auto">
            <a:xfrm>
              <a:off x="6148378" y="6500834"/>
              <a:ext cx="2495559" cy="285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buFontTx/>
                <a:buNone/>
              </a:pPr>
              <a:r>
                <a:rPr lang="en-US" altLang="id-ID" sz="1400">
                  <a:solidFill>
                    <a:srgbClr val="F2F2F2"/>
                  </a:solidFill>
                  <a:latin typeface="Arial Narrow" pitchFamily="34" charset="0"/>
                </a:rPr>
                <a:t>manajemen informasi penelitian</a:t>
              </a:r>
              <a:endParaRPr lang="en-US" altLang="id-ID" sz="1400" i="1">
                <a:solidFill>
                  <a:srgbClr val="F2F2F2"/>
                </a:solidFill>
                <a:latin typeface="Arial Narrow" pitchFamily="34" charset="0"/>
              </a:endParaRPr>
            </a:p>
          </p:txBody>
        </p:sp>
      </p:grpSp>
      <p:sp>
        <p:nvSpPr>
          <p:cNvPr id="18436" name="Rectangle 1"/>
          <p:cNvSpPr>
            <a:spLocks noChangeArrowheads="1"/>
          </p:cNvSpPr>
          <p:nvPr/>
        </p:nvSpPr>
        <p:spPr bwMode="auto">
          <a:xfrm>
            <a:off x="900113" y="620688"/>
            <a:ext cx="74168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2400" b="1" dirty="0" smtClean="0">
                <a:latin typeface="Arial Narrow" panose="020B0606020202030204" pitchFamily="34" charset="0"/>
              </a:rPr>
              <a:t>Menyampaikan gagasan penelitian </a:t>
            </a:r>
            <a:r>
              <a:rPr lang="id-ID" altLang="id-ID" sz="2400" b="1" i="1" dirty="0" smtClean="0">
                <a:latin typeface="Arial Narrow" panose="020B0606020202030204" pitchFamily="34" charset="0"/>
              </a:rPr>
              <a:t>(ideas of research)</a:t>
            </a:r>
          </a:p>
          <a:p>
            <a:pPr algn="just" eaLnBrk="1" hangingPunct="1">
              <a:spcBef>
                <a:spcPct val="0"/>
              </a:spcBef>
              <a:buFontTx/>
              <a:buNone/>
            </a:pPr>
            <a:endParaRPr lang="id-ID" altLang="id-ID" sz="900" dirty="0" smtClean="0">
              <a:latin typeface="Arial Narrow" panose="020B0606020202030204" pitchFamily="34" charset="0"/>
            </a:endParaRPr>
          </a:p>
          <a:p>
            <a:pPr algn="just" eaLnBrk="1" hangingPunct="1">
              <a:spcBef>
                <a:spcPct val="0"/>
              </a:spcBef>
              <a:buFontTx/>
              <a:buNone/>
            </a:pPr>
            <a:r>
              <a:rPr lang="id-ID" altLang="id-ID" sz="2400" dirty="0" smtClean="0">
                <a:latin typeface="Arial Narrow" panose="020B0606020202030204" pitchFamily="34" charset="0"/>
              </a:rPr>
              <a:t>	Dibuat dalam 1 halaman (A4, font Times New Roman/Arial, 	spasi 1.0, kertas ukuran A4)</a:t>
            </a:r>
            <a:endParaRPr lang="id-ID" altLang="id-ID" dirty="0">
              <a:latin typeface="Arial Narrow" panose="020B0606020202030204" pitchFamily="34" charset="0"/>
            </a:endParaRPr>
          </a:p>
        </p:txBody>
      </p:sp>
      <p:pic>
        <p:nvPicPr>
          <p:cNvPr id="9"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
          <p:cNvSpPr>
            <a:spLocks noChangeArrowheads="1"/>
          </p:cNvSpPr>
          <p:nvPr/>
        </p:nvSpPr>
        <p:spPr bwMode="auto">
          <a:xfrm>
            <a:off x="1403672" y="2034714"/>
            <a:ext cx="7128768"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2000" dirty="0" smtClean="0">
                <a:solidFill>
                  <a:srgbClr val="FF0000"/>
                </a:solidFill>
                <a:latin typeface="Arial Narrow" panose="020B0606020202030204" pitchFamily="34" charset="0"/>
              </a:rPr>
              <a:t>Uraian Topik Penelitian</a:t>
            </a:r>
          </a:p>
          <a:p>
            <a:pPr algn="just" eaLnBrk="1" hangingPunct="1">
              <a:spcBef>
                <a:spcPct val="0"/>
              </a:spcBef>
              <a:buFontTx/>
              <a:buNone/>
            </a:pPr>
            <a:r>
              <a:rPr lang="id-ID" altLang="id-ID" sz="2000" dirty="0" smtClean="0">
                <a:solidFill>
                  <a:srgbClr val="FF0000"/>
                </a:solidFill>
                <a:latin typeface="Arial Narrow" panose="020B0606020202030204" pitchFamily="34" charset="0"/>
              </a:rPr>
              <a:t>Poin-poin Latar </a:t>
            </a:r>
            <a:r>
              <a:rPr lang="id-ID" altLang="id-ID" sz="2000" dirty="0">
                <a:solidFill>
                  <a:srgbClr val="FF0000"/>
                </a:solidFill>
                <a:latin typeface="Arial Narrow" panose="020B0606020202030204" pitchFamily="34" charset="0"/>
              </a:rPr>
              <a:t>B</a:t>
            </a:r>
            <a:r>
              <a:rPr lang="id-ID" altLang="id-ID" sz="2000" dirty="0" smtClean="0">
                <a:solidFill>
                  <a:srgbClr val="FF0000"/>
                </a:solidFill>
                <a:latin typeface="Arial Narrow" panose="020B0606020202030204" pitchFamily="34" charset="0"/>
              </a:rPr>
              <a:t>elakang </a:t>
            </a:r>
            <a:r>
              <a:rPr lang="id-ID" altLang="id-ID" sz="2000" dirty="0" smtClean="0">
                <a:solidFill>
                  <a:schemeClr val="bg1">
                    <a:lumMod val="75000"/>
                  </a:schemeClr>
                </a:solidFill>
                <a:latin typeface="Arial Narrow" panose="020B0606020202030204" pitchFamily="34" charset="0"/>
              </a:rPr>
              <a:t>(personal interests, hasil observasi, dsb)</a:t>
            </a:r>
          </a:p>
          <a:p>
            <a:pPr algn="just" eaLnBrk="1" hangingPunct="1">
              <a:spcBef>
                <a:spcPct val="0"/>
              </a:spcBef>
              <a:buFontTx/>
              <a:buNone/>
            </a:pPr>
            <a:r>
              <a:rPr lang="id-ID" altLang="id-ID" sz="2000" dirty="0" smtClean="0">
                <a:solidFill>
                  <a:srgbClr val="FF0000"/>
                </a:solidFill>
                <a:latin typeface="Arial Narrow" panose="020B0606020202030204" pitchFamily="34" charset="0"/>
              </a:rPr>
              <a:t>Poin-poin Permasalahan (yang perlu dikaji/diteliti)</a:t>
            </a:r>
          </a:p>
          <a:p>
            <a:pPr algn="just" eaLnBrk="1" hangingPunct="1">
              <a:spcBef>
                <a:spcPct val="0"/>
              </a:spcBef>
              <a:buFontTx/>
              <a:buNone/>
            </a:pPr>
            <a:r>
              <a:rPr lang="id-ID" altLang="id-ID" sz="2000" dirty="0" smtClean="0">
                <a:solidFill>
                  <a:srgbClr val="FF0000"/>
                </a:solidFill>
                <a:latin typeface="Arial Narrow" panose="020B0606020202030204" pitchFamily="34" charset="0"/>
              </a:rPr>
              <a:t>Poin-poin Tujuan dan Manfaat Penelitian </a:t>
            </a:r>
          </a:p>
          <a:p>
            <a:pPr algn="just" eaLnBrk="1" hangingPunct="1">
              <a:spcBef>
                <a:spcPct val="0"/>
              </a:spcBef>
              <a:buFontTx/>
              <a:buNone/>
            </a:pPr>
            <a:endParaRPr lang="id-ID" altLang="id-ID" sz="2800" dirty="0">
              <a:solidFill>
                <a:srgbClr val="FF0000"/>
              </a:solidFill>
              <a:latin typeface="Arial Narrow" panose="020B0606020202030204" pitchFamily="34" charset="0"/>
            </a:endParaRPr>
          </a:p>
        </p:txBody>
      </p:sp>
      <p:sp>
        <p:nvSpPr>
          <p:cNvPr id="11" name="Rectangle 1"/>
          <p:cNvSpPr>
            <a:spLocks noChangeArrowheads="1"/>
          </p:cNvSpPr>
          <p:nvPr/>
        </p:nvSpPr>
        <p:spPr bwMode="auto">
          <a:xfrm>
            <a:off x="1403648" y="3573016"/>
            <a:ext cx="7128768"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spcBef>
                <a:spcPct val="0"/>
              </a:spcBef>
              <a:buFontTx/>
              <a:buNone/>
            </a:pPr>
            <a:r>
              <a:rPr lang="id-ID" altLang="id-ID" sz="2400" dirty="0" smtClean="0">
                <a:latin typeface="Arial Narrow" panose="020B0606020202030204" pitchFamily="34" charset="0"/>
              </a:rPr>
              <a:t>Dikirimkan via email ke </a:t>
            </a:r>
            <a:r>
              <a:rPr lang="id-ID" altLang="id-ID" sz="2400" dirty="0" smtClean="0">
                <a:latin typeface="Arial Narrow" panose="020B0606020202030204" pitchFamily="34" charset="0"/>
                <a:hlinkClick r:id="rId4"/>
              </a:rPr>
              <a:t>asyarief.phd@gmail.com</a:t>
            </a:r>
            <a:endParaRPr lang="id-ID" altLang="id-ID" sz="2400" dirty="0" smtClean="0">
              <a:latin typeface="Arial Narrow" panose="020B0606020202030204" pitchFamily="34" charset="0"/>
            </a:endParaRPr>
          </a:p>
          <a:p>
            <a:pPr algn="just" eaLnBrk="1" hangingPunct="1">
              <a:spcBef>
                <a:spcPct val="0"/>
              </a:spcBef>
              <a:buFontTx/>
              <a:buNone/>
            </a:pPr>
            <a:r>
              <a:rPr lang="id-ID" altLang="id-ID" sz="2400" dirty="0" smtClean="0">
                <a:latin typeface="Arial Narrow" panose="020B0606020202030204" pitchFamily="34" charset="0"/>
              </a:rPr>
              <a:t>Selambat-lambatnya hari Kamis 8 Mei 2014 </a:t>
            </a:r>
          </a:p>
          <a:p>
            <a:pPr algn="just" eaLnBrk="1" hangingPunct="1">
              <a:spcBef>
                <a:spcPct val="0"/>
              </a:spcBef>
              <a:buFontTx/>
              <a:buNone/>
            </a:pPr>
            <a:endParaRPr lang="id-ID" altLang="id-ID" sz="2400" dirty="0">
              <a:latin typeface="Arial Narrow" panose="020B0606020202030204" pitchFamily="34" charset="0"/>
            </a:endParaRPr>
          </a:p>
          <a:p>
            <a:pPr algn="just" eaLnBrk="1" hangingPunct="1">
              <a:spcBef>
                <a:spcPct val="0"/>
              </a:spcBef>
              <a:buFontTx/>
              <a:buNone/>
            </a:pPr>
            <a:r>
              <a:rPr lang="id-ID" altLang="id-ID" sz="2400" dirty="0" smtClean="0">
                <a:latin typeface="Arial Narrow" panose="020B0606020202030204" pitchFamily="34" charset="0"/>
              </a:rPr>
              <a:t>Format email:</a:t>
            </a:r>
          </a:p>
          <a:p>
            <a:pPr marL="342900" indent="-342900" algn="just" eaLnBrk="1" hangingPunct="1">
              <a:spcBef>
                <a:spcPct val="0"/>
              </a:spcBef>
              <a:buFontTx/>
              <a:buChar char="-"/>
            </a:pPr>
            <a:r>
              <a:rPr lang="id-ID" altLang="id-ID" sz="2400" dirty="0" smtClean="0">
                <a:latin typeface="Arial Narrow" panose="020B0606020202030204" pitchFamily="34" charset="0"/>
              </a:rPr>
              <a:t>Subyek		: 	S2DS_Ide_Penelitian</a:t>
            </a:r>
          </a:p>
          <a:p>
            <a:pPr marL="342900" indent="-342900" algn="just" eaLnBrk="1" hangingPunct="1">
              <a:spcBef>
                <a:spcPct val="0"/>
              </a:spcBef>
              <a:buFontTx/>
              <a:buChar char="-"/>
            </a:pPr>
            <a:r>
              <a:rPr lang="id-ID" altLang="id-ID" sz="2400" dirty="0" smtClean="0">
                <a:latin typeface="Arial Narrow" panose="020B0606020202030204" pitchFamily="34" charset="0"/>
              </a:rPr>
              <a:t>Nama File	:	S2DS_Nama		</a:t>
            </a:r>
          </a:p>
          <a:p>
            <a:pPr algn="just" eaLnBrk="1" hangingPunct="1">
              <a:spcBef>
                <a:spcPct val="0"/>
              </a:spcBef>
              <a:buFontTx/>
              <a:buNone/>
            </a:pPr>
            <a:endParaRPr lang="id-ID" altLang="id-ID" dirty="0">
              <a:latin typeface="Arial Narrow" panose="020B0606020202030204" pitchFamily="34" charset="0"/>
            </a:endParaRPr>
          </a:p>
        </p:txBody>
      </p:sp>
    </p:spTree>
    <p:extLst>
      <p:ext uri="{BB962C8B-B14F-4D97-AF65-F5344CB8AC3E}">
        <p14:creationId xmlns:p14="http://schemas.microsoft.com/office/powerpoint/2010/main" xmlns="" val="7279322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rsil\Desktop\Smartcreative2.jpg"/>
          <p:cNvPicPr>
            <a:picLocks noChangeAspect="1" noChangeArrowheads="1"/>
          </p:cNvPicPr>
          <p:nvPr/>
        </p:nvPicPr>
        <p:blipFill>
          <a:blip r:embed="rId3"/>
          <a:srcRect/>
          <a:stretch>
            <a:fillRect/>
          </a:stretch>
        </p:blipFill>
        <p:spPr bwMode="auto">
          <a:xfrm>
            <a:off x="0" y="0"/>
            <a:ext cx="9172575" cy="6858000"/>
          </a:xfrm>
          <a:prstGeom prst="rect">
            <a:avLst/>
          </a:prstGeom>
          <a:noFill/>
          <a:ln w="9525">
            <a:noFill/>
            <a:miter lim="800000"/>
            <a:headEnd/>
            <a:tailEnd/>
          </a:ln>
        </p:spPr>
      </p:pic>
      <p:sp>
        <p:nvSpPr>
          <p:cNvPr id="17411" name="Title 5"/>
          <p:cNvSpPr>
            <a:spLocks noGrp="1"/>
          </p:cNvSpPr>
          <p:nvPr>
            <p:ph type="title"/>
          </p:nvPr>
        </p:nvSpPr>
        <p:spPr>
          <a:xfrm>
            <a:off x="533400" y="685800"/>
            <a:ext cx="8229600" cy="685800"/>
          </a:xfrm>
        </p:spPr>
        <p:txBody>
          <a:bodyPr/>
          <a:lstStyle/>
          <a:p>
            <a:pPr>
              <a:spcBef>
                <a:spcPct val="50000"/>
              </a:spcBef>
            </a:pPr>
            <a:r>
              <a:rPr lang="id-ID" sz="3200" dirty="0" smtClean="0">
                <a:latin typeface="Arial" charset="0"/>
                <a:cs typeface="Arial" charset="0"/>
              </a:rPr>
              <a:t>Pustaka</a:t>
            </a:r>
          </a:p>
        </p:txBody>
      </p:sp>
      <p:sp>
        <p:nvSpPr>
          <p:cNvPr id="17412" name="Content Placeholder 5"/>
          <p:cNvSpPr>
            <a:spLocks noGrp="1"/>
          </p:cNvSpPr>
          <p:nvPr>
            <p:ph idx="1"/>
          </p:nvPr>
        </p:nvSpPr>
        <p:spPr>
          <a:xfrm>
            <a:off x="457200" y="1600200"/>
            <a:ext cx="8229600" cy="4602163"/>
          </a:xfrm>
        </p:spPr>
        <p:txBody>
          <a:bodyPr/>
          <a:lstStyle/>
          <a:p>
            <a:pPr algn="just"/>
            <a:r>
              <a:rPr lang="id-ID" sz="2000" dirty="0" smtClean="0">
                <a:cs typeface="Arial" charset="0"/>
              </a:rPr>
              <a:t>Sjarif, Ahmad.,  </a:t>
            </a:r>
            <a:r>
              <a:rPr lang="id-ID" sz="2000" b="1" i="1" dirty="0" smtClean="0">
                <a:cs typeface="Arial" charset="0"/>
              </a:rPr>
              <a:t>DIKTAT PERKULIAHAN  METODOLOGI DESAIN</a:t>
            </a:r>
            <a:r>
              <a:rPr lang="id-ID" sz="2000" dirty="0" smtClean="0">
                <a:cs typeface="Arial" charset="0"/>
              </a:rPr>
              <a:t>, Pasca Sarjana, Universitas Trisakti, 2015</a:t>
            </a:r>
          </a:p>
          <a:p>
            <a:pPr algn="just"/>
            <a:r>
              <a:rPr lang="id-ID" altLang="id-ID" sz="2000" dirty="0" smtClean="0"/>
              <a:t>Engle, M., Blumenthal, A., and Cosgrave, T. 2002. </a:t>
            </a:r>
            <a:r>
              <a:rPr lang="id-ID" altLang="id-ID" sz="2000" b="1" i="1" dirty="0" smtClean="0"/>
              <a:t>How to prepare annotated bibliography</a:t>
            </a:r>
            <a:r>
              <a:rPr lang="id-ID" altLang="id-ID" sz="2000" dirty="0" smtClean="0"/>
              <a:t>. Guide fo writing, Cornell University Library USA (access: </a:t>
            </a:r>
            <a:r>
              <a:rPr lang="id-ID" altLang="id-ID" sz="2000" dirty="0" smtClean="0">
                <a:hlinkClick r:id="rId4"/>
              </a:rPr>
              <a:t>www.library.cornell.edu</a:t>
            </a:r>
            <a:r>
              <a:rPr lang="id-ID" altLang="id-ID" sz="2000" dirty="0" smtClean="0"/>
              <a:t>)</a:t>
            </a:r>
          </a:p>
          <a:p>
            <a:pPr algn="just"/>
            <a:r>
              <a:rPr lang="id-ID" altLang="id-ID" sz="2000" b="1" i="1" dirty="0" smtClean="0"/>
              <a:t>Annotated Bibliography</a:t>
            </a:r>
            <a:r>
              <a:rPr lang="id-ID" altLang="id-ID" sz="2000" dirty="0" smtClean="0"/>
              <a:t>. 2007. The Writing Center, University of North Caorlina, Chapel Hill: USA. (access: </a:t>
            </a:r>
            <a:r>
              <a:rPr lang="id-ID" altLang="id-ID" sz="2000" dirty="0" smtClean="0">
                <a:hlinkClick r:id="rId5"/>
              </a:rPr>
              <a:t>www.unc.edu/depts/wcweb1998-2007</a:t>
            </a:r>
            <a:r>
              <a:rPr lang="id-ID" altLang="id-ID" sz="2000" dirty="0" smtClean="0"/>
              <a:t>)</a:t>
            </a:r>
          </a:p>
          <a:p>
            <a:pPr algn="just"/>
            <a:r>
              <a:rPr lang="id-ID" altLang="id-ID" sz="2000" b="1" i="1" dirty="0" smtClean="0"/>
              <a:t>The Literature Review: A few tips on conducting it</a:t>
            </a:r>
          </a:p>
          <a:p>
            <a:pPr indent="15875" algn="just" eaLnBrk="1" hangingPunct="1">
              <a:buFontTx/>
              <a:buNone/>
            </a:pPr>
            <a:r>
              <a:rPr lang="id-ID" altLang="id-ID" sz="2000" dirty="0" smtClean="0"/>
              <a:t>(Dena Taylor, University of Toronto, www.utoronto.ca/writing</a:t>
            </a:r>
          </a:p>
          <a:p>
            <a:pPr indent="15875" algn="just" eaLnBrk="1" hangingPunct="1">
              <a:buFontTx/>
              <a:buNone/>
            </a:pPr>
            <a:r>
              <a:rPr lang="id-ID" altLang="id-ID" sz="2000" dirty="0" smtClean="0"/>
              <a:t>accressed January 2012)</a:t>
            </a:r>
            <a:endParaRPr lang="en-US" altLang="id-ID" sz="2400" dirty="0" smtClean="0">
              <a:latin typeface="Baskerville" pitchFamily="-106" charset="0"/>
            </a:endParaRPr>
          </a:p>
          <a:p>
            <a:endParaRPr lang="id-ID" sz="2200" dirty="0" smtClean="0">
              <a:latin typeface="Arial" charset="0"/>
              <a:cs typeface="Arial" charset="0"/>
            </a:endParaRP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165892" name="Rectangle 4"/>
          <p:cNvSpPr>
            <a:spLocks noChangeArrowheads="1"/>
          </p:cNvSpPr>
          <p:nvPr/>
        </p:nvSpPr>
        <p:spPr bwMode="auto">
          <a:xfrm>
            <a:off x="4979988" y="2771775"/>
            <a:ext cx="301625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lnSpc>
                <a:spcPct val="125000"/>
              </a:lnSpc>
              <a:spcBef>
                <a:spcPct val="0"/>
              </a:spcBef>
              <a:buFontTx/>
              <a:buNone/>
            </a:pPr>
            <a:r>
              <a:rPr lang="en-US" altLang="id-ID" sz="1600" dirty="0" err="1">
                <a:latin typeface="Arial Narrow" panose="020B0606020202030204" pitchFamily="34" charset="0"/>
              </a:rPr>
              <a:t>Penjelasan</a:t>
            </a:r>
            <a:r>
              <a:rPr lang="en-US" altLang="id-ID" sz="1600" dirty="0">
                <a:latin typeface="Arial Narrow" panose="020B0606020202030204" pitchFamily="34" charset="0"/>
              </a:rPr>
              <a:t> </a:t>
            </a:r>
            <a:r>
              <a:rPr lang="en-US" altLang="id-ID" sz="1600" dirty="0" err="1">
                <a:latin typeface="Arial Narrow" panose="020B0606020202030204" pitchFamily="34" charset="0"/>
              </a:rPr>
              <a:t>atas</a:t>
            </a:r>
            <a:r>
              <a:rPr lang="en-US" altLang="id-ID" sz="1600" dirty="0">
                <a:latin typeface="Arial Narrow" panose="020B0606020202030204" pitchFamily="34" charset="0"/>
              </a:rPr>
              <a:t> </a:t>
            </a:r>
            <a:r>
              <a:rPr lang="en-US" altLang="id-ID" sz="1600" dirty="0" err="1">
                <a:latin typeface="Arial Narrow" panose="020B0606020202030204" pitchFamily="34" charset="0"/>
              </a:rPr>
              <a:t>hasil</a:t>
            </a:r>
            <a:r>
              <a:rPr lang="en-US" altLang="id-ID" sz="1600" dirty="0">
                <a:latin typeface="Arial Narrow" panose="020B0606020202030204" pitchFamily="34" charset="0"/>
              </a:rPr>
              <a:t> </a:t>
            </a:r>
            <a:r>
              <a:rPr lang="en-US" altLang="id-ID" sz="1600" dirty="0" err="1">
                <a:latin typeface="Arial Narrow" panose="020B0606020202030204" pitchFamily="34" charset="0"/>
              </a:rPr>
              <a:t>pekerjaan</a:t>
            </a:r>
            <a:r>
              <a:rPr lang="id-ID" altLang="id-ID" sz="1600" dirty="0">
                <a:latin typeface="Arial Narrow" panose="020B0606020202030204" pitchFamily="34" charset="0"/>
              </a:rPr>
              <a:t> penelitian</a:t>
            </a:r>
            <a:r>
              <a:rPr lang="en-US" altLang="id-ID" sz="1600" dirty="0">
                <a:latin typeface="Arial Narrow" panose="020B0606020202030204" pitchFamily="34" charset="0"/>
              </a:rPr>
              <a:t> </a:t>
            </a:r>
            <a:r>
              <a:rPr lang="en-US" altLang="id-ID" sz="1600" b="1" i="1" dirty="0">
                <a:latin typeface="Arial Narrow" panose="020B0606020202030204" pitchFamily="34" charset="0"/>
              </a:rPr>
              <a:t>yang </a:t>
            </a:r>
            <a:r>
              <a:rPr lang="en-US" altLang="id-ID" sz="1600" b="1" i="1" dirty="0" err="1">
                <a:latin typeface="Arial Narrow" panose="020B0606020202030204" pitchFamily="34" charset="0"/>
              </a:rPr>
              <a:t>telah</a:t>
            </a:r>
            <a:r>
              <a:rPr lang="en-US" altLang="id-ID" sz="1600" dirty="0">
                <a:latin typeface="Arial Narrow" panose="020B0606020202030204" pitchFamily="34" charset="0"/>
              </a:rPr>
              <a:t> </a:t>
            </a:r>
            <a:r>
              <a:rPr lang="en-US" altLang="id-ID" sz="1600" dirty="0" err="1">
                <a:latin typeface="Arial Narrow" panose="020B0606020202030204" pitchFamily="34" charset="0"/>
              </a:rPr>
              <a:t>dilaksanakan</a:t>
            </a:r>
            <a:r>
              <a:rPr lang="en-US" altLang="id-ID" sz="1600" dirty="0">
                <a:latin typeface="Arial Narrow" panose="020B0606020202030204" pitchFamily="34" charset="0"/>
              </a:rPr>
              <a:t>, di</a:t>
            </a:r>
            <a:r>
              <a:rPr lang="id-ID" altLang="id-ID" sz="1600" dirty="0">
                <a:latin typeface="Arial Narrow" panose="020B0606020202030204" pitchFamily="34" charset="0"/>
              </a:rPr>
              <a:t>-</a:t>
            </a:r>
            <a:r>
              <a:rPr lang="en-US" altLang="id-ID" sz="1600" dirty="0" err="1">
                <a:latin typeface="Arial Narrow" panose="020B0606020202030204" pitchFamily="34" charset="0"/>
              </a:rPr>
              <a:t>analisis</a:t>
            </a:r>
            <a:r>
              <a:rPr lang="en-US" altLang="id-ID" sz="1600" dirty="0">
                <a:latin typeface="Arial Narrow" panose="020B0606020202030204" pitchFamily="34" charset="0"/>
              </a:rPr>
              <a:t>, </a:t>
            </a:r>
            <a:r>
              <a:rPr lang="id-ID" altLang="id-ID" sz="1600" dirty="0">
                <a:latin typeface="Arial Narrow" panose="020B0606020202030204" pitchFamily="34" charset="0"/>
              </a:rPr>
              <a:t>didiskusikan, </a:t>
            </a:r>
            <a:r>
              <a:rPr lang="en-US" altLang="id-ID" sz="1600" dirty="0" err="1">
                <a:latin typeface="Arial Narrow" panose="020B0606020202030204" pitchFamily="34" charset="0"/>
              </a:rPr>
              <a:t>dan</a:t>
            </a:r>
            <a:r>
              <a:rPr lang="en-US" altLang="id-ID" sz="1600" dirty="0">
                <a:latin typeface="Arial Narrow" panose="020B0606020202030204" pitchFamily="34" charset="0"/>
              </a:rPr>
              <a:t> </a:t>
            </a:r>
            <a:r>
              <a:rPr lang="en-US" altLang="id-ID" sz="1600" dirty="0" err="1">
                <a:latin typeface="Arial Narrow" panose="020B0606020202030204" pitchFamily="34" charset="0"/>
              </a:rPr>
              <a:t>disimpulkan</a:t>
            </a:r>
            <a:endParaRPr lang="en-US" altLang="id-ID" sz="1600" dirty="0">
              <a:latin typeface="Arial Narrow" panose="020B0606020202030204" pitchFamily="34" charset="0"/>
            </a:endParaRPr>
          </a:p>
        </p:txBody>
      </p:sp>
      <p:sp>
        <p:nvSpPr>
          <p:cNvPr id="165896" name="Rectangle 8"/>
          <p:cNvSpPr>
            <a:spLocks noChangeArrowheads="1"/>
          </p:cNvSpPr>
          <p:nvPr/>
        </p:nvSpPr>
        <p:spPr bwMode="auto">
          <a:xfrm>
            <a:off x="1331913" y="2771775"/>
            <a:ext cx="3016250" cy="129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37931725" indent="-37474525"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just" eaLnBrk="1" hangingPunct="1">
              <a:lnSpc>
                <a:spcPct val="125000"/>
              </a:lnSpc>
              <a:spcBef>
                <a:spcPct val="0"/>
              </a:spcBef>
              <a:buFontTx/>
              <a:buNone/>
            </a:pPr>
            <a:r>
              <a:rPr lang="en-US" altLang="id-ID" sz="1600" dirty="0" err="1">
                <a:latin typeface="Arial Narrow" panose="020B0606020202030204" pitchFamily="34" charset="0"/>
              </a:rPr>
              <a:t>Penjelasan</a:t>
            </a:r>
            <a:r>
              <a:rPr lang="en-US" altLang="id-ID" sz="1600" dirty="0">
                <a:latin typeface="Arial Narrow" panose="020B0606020202030204" pitchFamily="34" charset="0"/>
              </a:rPr>
              <a:t> </a:t>
            </a:r>
            <a:r>
              <a:rPr lang="en-US" altLang="id-ID" sz="1600" dirty="0" err="1">
                <a:latin typeface="Arial Narrow" panose="020B0606020202030204" pitchFamily="34" charset="0"/>
              </a:rPr>
              <a:t>atas</a:t>
            </a:r>
            <a:r>
              <a:rPr lang="en-US" altLang="id-ID" sz="1600" dirty="0">
                <a:latin typeface="Arial Narrow" panose="020B0606020202030204" pitchFamily="34" charset="0"/>
              </a:rPr>
              <a:t> </a:t>
            </a:r>
            <a:r>
              <a:rPr lang="en-US" altLang="id-ID" sz="1600" dirty="0" err="1" smtClean="0">
                <a:latin typeface="Arial Narrow" panose="020B0606020202030204" pitchFamily="34" charset="0"/>
              </a:rPr>
              <a:t>gagasan</a:t>
            </a:r>
            <a:r>
              <a:rPr lang="id-ID" altLang="id-ID" sz="1600" dirty="0" smtClean="0">
                <a:latin typeface="Arial Narrow" panose="020B0606020202030204" pitchFamily="34" charset="0"/>
              </a:rPr>
              <a:t> atau</a:t>
            </a:r>
            <a:r>
              <a:rPr lang="en-US" altLang="id-ID" sz="1600" dirty="0" smtClean="0">
                <a:latin typeface="Arial Narrow" panose="020B0606020202030204" pitchFamily="34" charset="0"/>
              </a:rPr>
              <a:t> </a:t>
            </a:r>
            <a:r>
              <a:rPr lang="en-US" altLang="id-ID" sz="1600" dirty="0">
                <a:latin typeface="Arial Narrow" panose="020B0606020202030204" pitchFamily="34" charset="0"/>
              </a:rPr>
              <a:t>ide </a:t>
            </a:r>
            <a:r>
              <a:rPr lang="en-US" altLang="id-ID" sz="1600" dirty="0" err="1">
                <a:latin typeface="Arial Narrow" panose="020B0606020202030204" pitchFamily="34" charset="0"/>
              </a:rPr>
              <a:t>penelitian</a:t>
            </a:r>
            <a:r>
              <a:rPr lang="en-US" altLang="id-ID" sz="1600" dirty="0">
                <a:latin typeface="Arial Narrow" panose="020B0606020202030204" pitchFamily="34" charset="0"/>
              </a:rPr>
              <a:t> </a:t>
            </a:r>
            <a:r>
              <a:rPr lang="en-US" altLang="id-ID" sz="1600" b="1" i="1" dirty="0">
                <a:latin typeface="Arial Narrow" panose="020B0606020202030204" pitchFamily="34" charset="0"/>
              </a:rPr>
              <a:t>yang </a:t>
            </a:r>
            <a:r>
              <a:rPr lang="en-US" altLang="id-ID" sz="1600" b="1" i="1" dirty="0" err="1">
                <a:latin typeface="Arial Narrow" panose="020B0606020202030204" pitchFamily="34" charset="0"/>
              </a:rPr>
              <a:t>akan</a:t>
            </a:r>
            <a:r>
              <a:rPr lang="en-US" altLang="id-ID" sz="1600" b="1" i="1" dirty="0">
                <a:latin typeface="Arial Narrow" panose="020B0606020202030204" pitchFamily="34" charset="0"/>
              </a:rPr>
              <a:t> </a:t>
            </a:r>
            <a:r>
              <a:rPr lang="en-US" altLang="id-ID" sz="1600" dirty="0" err="1">
                <a:latin typeface="Arial Narrow" panose="020B0606020202030204" pitchFamily="34" charset="0"/>
              </a:rPr>
              <a:t>dilaksanakan</a:t>
            </a:r>
            <a:r>
              <a:rPr lang="en-US" altLang="id-ID" sz="1600" dirty="0">
                <a:latin typeface="Arial Narrow" panose="020B0606020202030204" pitchFamily="34" charset="0"/>
              </a:rPr>
              <a:t>. </a:t>
            </a:r>
            <a:r>
              <a:rPr lang="id-ID" altLang="id-ID" sz="1600" dirty="0">
                <a:latin typeface="Arial Narrow" panose="020B0606020202030204" pitchFamily="34" charset="0"/>
              </a:rPr>
              <a:t>Uraian ber-bentuk o</a:t>
            </a:r>
            <a:r>
              <a:rPr lang="en-US" altLang="id-ID" sz="1600" dirty="0" err="1">
                <a:latin typeface="Arial Narrow" panose="020B0606020202030204" pitchFamily="34" charset="0"/>
              </a:rPr>
              <a:t>verview</a:t>
            </a:r>
            <a:r>
              <a:rPr lang="en-US" altLang="id-ID" sz="1600" dirty="0">
                <a:latin typeface="Arial Narrow" panose="020B0606020202030204" pitchFamily="34" charset="0"/>
              </a:rPr>
              <a:t> </a:t>
            </a:r>
            <a:r>
              <a:rPr lang="en-US" altLang="id-ID" sz="1600" dirty="0" err="1">
                <a:latin typeface="Arial Narrow" panose="020B0606020202030204" pitchFamily="34" charset="0"/>
              </a:rPr>
              <a:t>atas</a:t>
            </a:r>
            <a:r>
              <a:rPr lang="en-US" altLang="id-ID" sz="1600" dirty="0">
                <a:latin typeface="Arial Narrow" panose="020B0606020202030204" pitchFamily="34" charset="0"/>
              </a:rPr>
              <a:t> </a:t>
            </a:r>
            <a:r>
              <a:rPr lang="en-US" altLang="id-ID" sz="1600" dirty="0" err="1">
                <a:latin typeface="Arial Narrow" panose="020B0606020202030204" pitchFamily="34" charset="0"/>
              </a:rPr>
              <a:t>apa-apa</a:t>
            </a:r>
            <a:r>
              <a:rPr lang="en-US" altLang="id-ID" sz="1600" dirty="0">
                <a:latin typeface="Arial Narrow" panose="020B0606020202030204" pitchFamily="34" charset="0"/>
              </a:rPr>
              <a:t> yang </a:t>
            </a:r>
            <a:r>
              <a:rPr lang="en-US" altLang="id-ID" sz="1600" dirty="0" err="1">
                <a:latin typeface="Arial Narrow" panose="020B0606020202030204" pitchFamily="34" charset="0"/>
              </a:rPr>
              <a:t>akan</a:t>
            </a:r>
            <a:r>
              <a:rPr lang="en-US" altLang="id-ID" sz="1600" dirty="0">
                <a:latin typeface="Arial Narrow" panose="020B0606020202030204" pitchFamily="34" charset="0"/>
              </a:rPr>
              <a:t> </a:t>
            </a:r>
            <a:r>
              <a:rPr lang="en-US" altLang="id-ID" sz="1600" dirty="0" err="1">
                <a:latin typeface="Arial Narrow" panose="020B0606020202030204" pitchFamily="34" charset="0"/>
              </a:rPr>
              <a:t>diteliti</a:t>
            </a:r>
            <a:r>
              <a:rPr lang="id-ID" altLang="id-ID" sz="1600" dirty="0">
                <a:latin typeface="Arial Narrow" panose="020B0606020202030204" pitchFamily="34" charset="0"/>
              </a:rPr>
              <a:t> dan/atau </a:t>
            </a:r>
            <a:r>
              <a:rPr lang="en-US" altLang="id-ID" sz="1600" dirty="0" err="1">
                <a:latin typeface="Arial Narrow" panose="020B0606020202030204" pitchFamily="34" charset="0"/>
              </a:rPr>
              <a:t>dikaji</a:t>
            </a:r>
            <a:r>
              <a:rPr lang="en-US" altLang="id-ID" sz="1600" dirty="0">
                <a:latin typeface="Arial Narrow" panose="020B0606020202030204" pitchFamily="34" charset="0"/>
              </a:rPr>
              <a:t>  </a:t>
            </a:r>
          </a:p>
        </p:txBody>
      </p:sp>
      <p:pic>
        <p:nvPicPr>
          <p:cNvPr id="8198" name="Picture 1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331913" y="549275"/>
            <a:ext cx="3016250" cy="191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Picture 1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979988" y="549275"/>
            <a:ext cx="3016250" cy="191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a:grpSpLocks/>
          </p:cNvGrpSpPr>
          <p:nvPr/>
        </p:nvGrpSpPr>
        <p:grpSpPr bwMode="auto">
          <a:xfrm>
            <a:off x="2668240" y="4221088"/>
            <a:ext cx="4064000" cy="839787"/>
            <a:chOff x="2594993" y="5373216"/>
            <a:chExt cx="4065239" cy="840289"/>
          </a:xfrm>
        </p:grpSpPr>
        <p:sp>
          <p:nvSpPr>
            <p:cNvPr id="2" name="Rectangle 1"/>
            <p:cNvSpPr/>
            <p:nvPr/>
          </p:nvSpPr>
          <p:spPr>
            <a:xfrm>
              <a:off x="2594993" y="5382747"/>
              <a:ext cx="1689615" cy="830758"/>
            </a:xfrm>
            <a:prstGeom prst="rect">
              <a:avLst/>
            </a:prstGeom>
          </p:spPr>
          <p:txBody>
            <a:bodyPr>
              <a:spAutoFit/>
            </a:bodyPr>
            <a:lstStyle/>
            <a:p>
              <a:pPr algn="r">
                <a:defRPr/>
              </a:pPr>
              <a:r>
                <a:rPr lang="id-ID" altLang="id-ID" sz="2400" dirty="0">
                  <a:solidFill>
                    <a:srgbClr val="C00000"/>
                  </a:solidFill>
                  <a:latin typeface="Arial Narrow" panose="020B0606020202030204" pitchFamily="34" charset="0"/>
                </a:rPr>
                <a:t>Proposal</a:t>
              </a:r>
            </a:p>
            <a:p>
              <a:pPr algn="r">
                <a:defRPr/>
              </a:pPr>
              <a:r>
                <a:rPr lang="id-ID" altLang="id-ID" sz="2400" b="1" dirty="0">
                  <a:solidFill>
                    <a:schemeClr val="bg1">
                      <a:lumMod val="50000"/>
                    </a:schemeClr>
                  </a:solidFill>
                  <a:latin typeface="Arial Narrow" panose="020B0606020202030204" pitchFamily="34" charset="0"/>
                </a:rPr>
                <a:t>DRAFT</a:t>
              </a:r>
              <a:endParaRPr lang="id-ID" sz="2400" b="1" dirty="0">
                <a:solidFill>
                  <a:schemeClr val="bg1">
                    <a:lumMod val="50000"/>
                  </a:schemeClr>
                </a:solidFill>
                <a:latin typeface="Arial Narrow" panose="020B0606020202030204" pitchFamily="34" charset="0"/>
              </a:endParaRPr>
            </a:p>
          </p:txBody>
        </p:sp>
        <p:sp>
          <p:nvSpPr>
            <p:cNvPr id="15" name="Rectangle 14"/>
            <p:cNvSpPr/>
            <p:nvPr/>
          </p:nvSpPr>
          <p:spPr>
            <a:xfrm>
              <a:off x="4970617" y="5373216"/>
              <a:ext cx="1689615" cy="830758"/>
            </a:xfrm>
            <a:prstGeom prst="rect">
              <a:avLst/>
            </a:prstGeom>
          </p:spPr>
          <p:txBody>
            <a:bodyPr>
              <a:spAutoFit/>
            </a:bodyPr>
            <a:lstStyle/>
            <a:p>
              <a:pPr>
                <a:defRPr/>
              </a:pPr>
              <a:r>
                <a:rPr lang="id-ID" altLang="id-ID" sz="2400" dirty="0">
                  <a:solidFill>
                    <a:srgbClr val="C00000"/>
                  </a:solidFill>
                  <a:latin typeface="Arial Narrow" panose="020B0606020202030204" pitchFamily="34" charset="0"/>
                </a:rPr>
                <a:t>Manuskrip</a:t>
              </a:r>
            </a:p>
            <a:p>
              <a:pPr>
                <a:defRPr/>
              </a:pPr>
              <a:r>
                <a:rPr lang="id-ID" altLang="id-ID" sz="2400" b="1" dirty="0">
                  <a:solidFill>
                    <a:schemeClr val="bg1">
                      <a:lumMod val="50000"/>
                    </a:schemeClr>
                  </a:solidFill>
                  <a:latin typeface="Arial Narrow" panose="020B0606020202030204" pitchFamily="34" charset="0"/>
                </a:rPr>
                <a:t>REPORT</a:t>
              </a:r>
              <a:endParaRPr lang="id-ID" sz="2400" b="1" dirty="0">
                <a:solidFill>
                  <a:schemeClr val="bg1">
                    <a:lumMod val="50000"/>
                  </a:schemeClr>
                </a:solidFill>
                <a:latin typeface="Arial Narrow" panose="020B0606020202030204" pitchFamily="34" charset="0"/>
              </a:endParaRPr>
            </a:p>
          </p:txBody>
        </p:sp>
      </p:grpSp>
      <p:pic>
        <p:nvPicPr>
          <p:cNvPr id="14"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63341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80637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5896"/>
                                        </p:tgtEl>
                                        <p:attrNameLst>
                                          <p:attrName>style.visibility</p:attrName>
                                        </p:attrNameLst>
                                      </p:cBhvr>
                                      <p:to>
                                        <p:strVal val="visible"/>
                                      </p:to>
                                    </p:set>
                                    <p:animEffect transition="in" filter="box(in)">
                                      <p:cBhvr>
                                        <p:cTn id="7" dur="500"/>
                                        <p:tgtEl>
                                          <p:spTgt spid="1658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5892"/>
                                        </p:tgtEl>
                                        <p:attrNameLst>
                                          <p:attrName>style.visibility</p:attrName>
                                        </p:attrNameLst>
                                      </p:cBhvr>
                                      <p:to>
                                        <p:strVal val="visible"/>
                                      </p:to>
                                    </p:set>
                                    <p:animEffect transition="in" filter="box(in)">
                                      <p:cBhvr>
                                        <p:cTn id="12" dur="500"/>
                                        <p:tgtEl>
                                          <p:spTgt spid="165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p:bldP spid="16589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essay writing.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17"/>
          <p:cNvSpPr>
            <a:spLocks noChangeArrowheads="1"/>
          </p:cNvSpPr>
          <p:nvPr/>
        </p:nvSpPr>
        <p:spPr bwMode="auto">
          <a:xfrm>
            <a:off x="4929188" y="0"/>
            <a:ext cx="4214812" cy="6858000"/>
          </a:xfrm>
          <a:prstGeom prst="rect">
            <a:avLst/>
          </a:prstGeom>
          <a:solidFill>
            <a:schemeClr val="tx1">
              <a:alpha val="76862"/>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id-ID" altLang="id-ID" sz="1800"/>
          </a:p>
        </p:txBody>
      </p:sp>
      <p:sp>
        <p:nvSpPr>
          <p:cNvPr id="9" name="Rectangle 14"/>
          <p:cNvSpPr>
            <a:spLocks noChangeArrowheads="1"/>
          </p:cNvSpPr>
          <p:nvPr/>
        </p:nvSpPr>
        <p:spPr bwMode="auto">
          <a:xfrm>
            <a:off x="5486400" y="2214563"/>
            <a:ext cx="3157538" cy="2308225"/>
          </a:xfrm>
          <a:prstGeom prst="rect">
            <a:avLst/>
          </a:prstGeom>
          <a:noFill/>
          <a:ln w="9525">
            <a:noFill/>
            <a:miter lim="800000"/>
            <a:headEnd/>
            <a:tailEnd/>
          </a:ln>
        </p:spPr>
        <p:txBody>
          <a:bodyPr>
            <a:spAutoFit/>
          </a:bodyPr>
          <a:lstStyle/>
          <a:p>
            <a:pPr algn="ctr">
              <a:defRPr/>
            </a:pPr>
            <a:r>
              <a:rPr lang="id-ID" sz="6000" dirty="0">
                <a:solidFill>
                  <a:schemeClr val="bg1">
                    <a:lumMod val="75000"/>
                  </a:schemeClr>
                </a:solidFill>
                <a:latin typeface="Arial Narrow" pitchFamily="34" charset="0"/>
              </a:rPr>
              <a:t>Sample</a:t>
            </a:r>
            <a:endParaRPr lang="id-ID" sz="6000" dirty="0">
              <a:solidFill>
                <a:srgbClr val="FF0000"/>
              </a:solidFill>
              <a:latin typeface="Arial Narrow" pitchFamily="34" charset="0"/>
            </a:endParaRPr>
          </a:p>
          <a:p>
            <a:pPr algn="ctr">
              <a:defRPr/>
            </a:pPr>
            <a:r>
              <a:rPr lang="id-ID" sz="2400" dirty="0">
                <a:solidFill>
                  <a:srgbClr val="FFC000"/>
                </a:solidFill>
                <a:latin typeface="Arial Narrow" pitchFamily="34" charset="0"/>
              </a:rPr>
              <a:t>[descriptive abstract]</a:t>
            </a:r>
            <a:endParaRPr lang="en-US" sz="2400" dirty="0">
              <a:solidFill>
                <a:srgbClr val="FFC000"/>
              </a:solidFill>
              <a:latin typeface="Arial Narrow" pitchFamily="34" charset="0"/>
            </a:endParaRPr>
          </a:p>
          <a:p>
            <a:pPr algn="ctr">
              <a:defRPr/>
            </a:pPr>
            <a:endParaRPr lang="en-US" sz="6000" dirty="0"/>
          </a:p>
        </p:txBody>
      </p:sp>
    </p:spTree>
    <p:extLst>
      <p:ext uri="{BB962C8B-B14F-4D97-AF65-F5344CB8AC3E}">
        <p14:creationId xmlns:p14="http://schemas.microsoft.com/office/powerpoint/2010/main" xmlns="" val="1242767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1739</TotalTime>
  <Words>5007</Words>
  <Application>Microsoft Office PowerPoint</Application>
  <PresentationFormat>On-screen Show (4:3)</PresentationFormat>
  <Paragraphs>468</Paragraphs>
  <Slides>74</Slides>
  <Notes>72</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Pustaka</vt:lpstr>
    </vt:vector>
  </TitlesOfParts>
  <Company>signDesign Communications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rimba</dc:creator>
  <cp:lastModifiedBy>ahmad-fuad</cp:lastModifiedBy>
  <cp:revision>208</cp:revision>
  <dcterms:created xsi:type="dcterms:W3CDTF">2010-08-24T06:47:44Z</dcterms:created>
  <dcterms:modified xsi:type="dcterms:W3CDTF">2016-12-08T10:08:44Z</dcterms:modified>
</cp:coreProperties>
</file>