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405" r:id="rId4"/>
    <p:sldId id="406" r:id="rId5"/>
    <p:sldId id="407" r:id="rId6"/>
    <p:sldId id="408" r:id="rId7"/>
    <p:sldId id="409" r:id="rId8"/>
    <p:sldId id="410" r:id="rId9"/>
    <p:sldId id="411" r:id="rId10"/>
    <p:sldId id="40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106" d="100"/>
          <a:sy n="106" d="100"/>
        </p:scale>
        <p:origin x="-870"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08/12/2016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C050C98-50E6-4C7C-B020-6095488CAC99}"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unc.edu/depts/wcweb1998-2007" TargetMode="External"/><Relationship Id="rId4" Type="http://schemas.openxmlformats.org/officeDocument/2006/relationships/hyperlink" Target="http://www.library.cornell.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indragunara@esaunggul.ac.id"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384995"/>
          </a:xfrm>
          <a:prstGeom prst="rect">
            <a:avLst/>
          </a:prstGeom>
          <a:noFill/>
          <a:ln w="9525">
            <a:noFill/>
            <a:miter lim="800000"/>
            <a:headEnd/>
            <a:tailEnd/>
          </a:ln>
        </p:spPr>
        <p:txBody>
          <a:bodyPr wrap="square">
            <a:spAutoFit/>
          </a:bodyPr>
          <a:lstStyle/>
          <a:p>
            <a:pPr algn="ctr"/>
            <a:r>
              <a:rPr lang="id-ID" sz="2400" b="1" dirty="0" smtClean="0">
                <a:solidFill>
                  <a:schemeClr val="bg1"/>
                </a:solidFill>
              </a:rPr>
              <a:t>Metodologi Penelitian</a:t>
            </a:r>
          </a:p>
          <a:p>
            <a:pPr algn="ctr"/>
            <a:r>
              <a:rPr lang="id-ID" sz="2000" b="1" smtClean="0">
                <a:solidFill>
                  <a:schemeClr val="bg1"/>
                </a:solidFill>
              </a:rPr>
              <a:t>Pertemuan </a:t>
            </a:r>
            <a:r>
              <a:rPr lang="id-ID" sz="2000" b="1" smtClean="0">
                <a:solidFill>
                  <a:schemeClr val="bg1"/>
                </a:solidFill>
              </a:rPr>
              <a:t>14</a:t>
            </a:r>
            <a:endParaRPr lang="id-ID" sz="2000" b="1" dirty="0" smtClean="0">
              <a:solidFill>
                <a:schemeClr val="bg1"/>
              </a:solidFill>
            </a:endParaRPr>
          </a:p>
          <a:p>
            <a:pPr fontAlgn="auto">
              <a:spcBef>
                <a:spcPts val="0"/>
              </a:spcBef>
              <a:spcAft>
                <a:spcPts val="0"/>
              </a:spcAft>
              <a:defRPr/>
            </a:pPr>
            <a:r>
              <a:rPr lang="en-US" sz="2000" dirty="0" smtClean="0">
                <a:ln w="18415" cmpd="sng">
                  <a:solidFill>
                    <a:srgbClr val="FFFFFF"/>
                  </a:solidFill>
                  <a:prstDash val="solid"/>
                </a:ln>
                <a:solidFill>
                  <a:srgbClr val="FFFFFF"/>
                </a:solidFill>
                <a:latin typeface="Arial" pitchFamily="34" charset="0"/>
                <a:cs typeface="Arial" pitchFamily="34" charset="0"/>
              </a:rPr>
              <a:t>.</a:t>
            </a:r>
            <a:r>
              <a:rPr lang="id-ID" sz="2000" dirty="0" smtClean="0">
                <a:ln w="18415" cmpd="sng">
                  <a:solidFill>
                    <a:srgbClr val="FFFFFF"/>
                  </a:solidFill>
                  <a:prstDash val="solid"/>
                </a:ln>
                <a:solidFill>
                  <a:srgbClr val="FFFFFF"/>
                </a:solidFill>
                <a:latin typeface="Arial" pitchFamily="34" charset="0"/>
                <a:cs typeface="Arial" pitchFamily="34" charset="0"/>
              </a:rPr>
              <a:t> </a:t>
            </a:r>
            <a:r>
              <a:rPr lang="id-ID" sz="2000" dirty="0" smtClean="0">
                <a:ln w="18415" cmpd="sng">
                  <a:solidFill>
                    <a:srgbClr val="FFFFFF"/>
                  </a:solidFill>
                  <a:prstDash val="solid"/>
                </a:ln>
                <a:solidFill>
                  <a:srgbClr val="FFFFFF"/>
                </a:solidFill>
                <a:latin typeface="Arial" pitchFamily="34" charset="0"/>
                <a:cs typeface="Arial" pitchFamily="34" charset="0"/>
              </a:rPr>
              <a:t>	 </a:t>
            </a:r>
            <a:r>
              <a:rPr lang="id-ID" sz="2000" dirty="0" smtClean="0">
                <a:ln w="18415" cmpd="sng">
                  <a:solidFill>
                    <a:srgbClr val="FFFFFF"/>
                  </a:solidFill>
                  <a:prstDash val="solid"/>
                </a:ln>
                <a:solidFill>
                  <a:srgbClr val="FFFFFF"/>
                </a:solidFill>
                <a:latin typeface="Arial" pitchFamily="34" charset="0"/>
                <a:cs typeface="Arial" pitchFamily="34" charset="0"/>
              </a:rPr>
              <a:t>Proposal Discussion/ Research purpose</a:t>
            </a:r>
            <a:r>
              <a:rPr lang="en-US" sz="2000" dirty="0" smtClean="0">
                <a:ln w="18415" cmpd="sng">
                  <a:solidFill>
                    <a:srgbClr val="FFFFFF"/>
                  </a:solidFill>
                  <a:prstDash val="solid"/>
                </a:ln>
                <a:solidFill>
                  <a:srgbClr val="FFFFFF"/>
                </a:solidFill>
                <a:latin typeface="Arial" pitchFamily="34" charset="0"/>
                <a:cs typeface="Arial" pitchFamily="34" charset="0"/>
              </a:rPr>
              <a:t> </a:t>
            </a:r>
          </a:p>
          <a:p>
            <a:pPr fontAlgn="auto">
              <a:spcBef>
                <a:spcPts val="0"/>
              </a:spcBef>
              <a:spcAft>
                <a:spcPts val="0"/>
              </a:spcAft>
              <a:defRPr/>
            </a:pPr>
            <a:endParaRPr lang="en-US" sz="2000" dirty="0">
              <a:ln w="18415" cmpd="sng">
                <a:solidFill>
                  <a:srgbClr val="FFFFFF"/>
                </a:solidFill>
                <a:prstDash val="solid"/>
              </a:ln>
              <a:solidFill>
                <a:srgbClr val="FFFFFF"/>
              </a:solidFill>
              <a:latin typeface="Arial" pitchFamily="34" charset="0"/>
              <a:cs typeface="Arial" pitchFamily="34" charset="0"/>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a:t>
            </a:r>
          </a:p>
        </p:txBody>
      </p:sp>
      <p:sp>
        <p:nvSpPr>
          <p:cNvPr id="17412" name="Content Placeholder 5"/>
          <p:cNvSpPr>
            <a:spLocks noGrp="1"/>
          </p:cNvSpPr>
          <p:nvPr>
            <p:ph idx="1"/>
          </p:nvPr>
        </p:nvSpPr>
        <p:spPr>
          <a:xfrm>
            <a:off x="457200" y="1600200"/>
            <a:ext cx="8229600" cy="4602163"/>
          </a:xfrm>
        </p:spPr>
        <p:txBody>
          <a:bodyPr/>
          <a:lstStyle/>
          <a:p>
            <a:pPr algn="just"/>
            <a:r>
              <a:rPr lang="id-ID" sz="2000" dirty="0" smtClean="0">
                <a:cs typeface="Arial" charset="0"/>
              </a:rPr>
              <a:t>Sjarif, Ahmad.,  </a:t>
            </a:r>
            <a:r>
              <a:rPr lang="id-ID" sz="2000" b="1" i="1" dirty="0" smtClean="0">
                <a:cs typeface="Arial" charset="0"/>
              </a:rPr>
              <a:t>DIKTAT PERKULIAHAN  METODOLOGI DESAIN</a:t>
            </a:r>
            <a:r>
              <a:rPr lang="id-ID" sz="2000" dirty="0" smtClean="0">
                <a:cs typeface="Arial" charset="0"/>
              </a:rPr>
              <a:t>, Pasca Sarjana, Universitas Trisakti, 2015</a:t>
            </a:r>
          </a:p>
          <a:p>
            <a:pPr algn="just"/>
            <a:r>
              <a:rPr lang="id-ID" altLang="id-ID" sz="2000" dirty="0" smtClean="0"/>
              <a:t>Engle, M., Blumenthal, A., and Cosgrave, T. 2002. </a:t>
            </a:r>
            <a:r>
              <a:rPr lang="id-ID" altLang="id-ID" sz="2000" b="1" i="1" dirty="0" smtClean="0"/>
              <a:t>How to prepare annotated bibliography</a:t>
            </a:r>
            <a:r>
              <a:rPr lang="id-ID" altLang="id-ID" sz="2000" dirty="0" smtClean="0"/>
              <a:t>. Guide fo writing, Cornell University Library USA (access: </a:t>
            </a:r>
            <a:r>
              <a:rPr lang="id-ID" altLang="id-ID" sz="2000" dirty="0" smtClean="0">
                <a:hlinkClick r:id="rId4"/>
              </a:rPr>
              <a:t>www.library.cornell.edu</a:t>
            </a:r>
            <a:r>
              <a:rPr lang="id-ID" altLang="id-ID" sz="2000" dirty="0" smtClean="0"/>
              <a:t>)</a:t>
            </a:r>
          </a:p>
          <a:p>
            <a:pPr algn="just"/>
            <a:r>
              <a:rPr lang="id-ID" altLang="id-ID" sz="2000" b="1" i="1" dirty="0" smtClean="0"/>
              <a:t>Annotated Bibliography</a:t>
            </a:r>
            <a:r>
              <a:rPr lang="id-ID" altLang="id-ID" sz="2000" dirty="0" smtClean="0"/>
              <a:t>. 2007. The Writing Center, University of North Caorlina, Chapel Hill: USA. (access: </a:t>
            </a:r>
            <a:r>
              <a:rPr lang="id-ID" altLang="id-ID" sz="2000" dirty="0" smtClean="0">
                <a:hlinkClick r:id="rId5"/>
              </a:rPr>
              <a:t>www.unc.edu/depts/wcweb1998-2007</a:t>
            </a:r>
            <a:r>
              <a:rPr lang="id-ID" altLang="id-ID" sz="2000" dirty="0" smtClean="0"/>
              <a:t>)</a:t>
            </a:r>
          </a:p>
          <a:p>
            <a:pPr algn="just"/>
            <a:r>
              <a:rPr lang="id-ID" altLang="id-ID" sz="2000" b="1" i="1" dirty="0" smtClean="0"/>
              <a:t>The Literature Review: A few tips on conducting it</a:t>
            </a:r>
          </a:p>
          <a:p>
            <a:pPr indent="15875" algn="just" eaLnBrk="1" hangingPunct="1">
              <a:buFontTx/>
              <a:buNone/>
            </a:pPr>
            <a:r>
              <a:rPr lang="id-ID" altLang="id-ID" sz="2000" dirty="0" smtClean="0"/>
              <a:t>(Dena Taylor, University of Toronto, www.utoronto.ca/writing</a:t>
            </a:r>
          </a:p>
          <a:p>
            <a:pPr indent="15875" algn="just" eaLnBrk="1" hangingPunct="1">
              <a:buFontTx/>
              <a:buNone/>
            </a:pPr>
            <a:r>
              <a:rPr lang="id-ID" altLang="id-ID" sz="2000" dirty="0" smtClean="0"/>
              <a:t>accressed January 2012)</a:t>
            </a:r>
            <a:endParaRPr lang="en-US" altLang="id-ID" sz="2400" dirty="0" smtClean="0">
              <a:latin typeface="Baskerville" pitchFamily="-106"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 name="Content Placeholder 3"/>
          <p:cNvSpPr>
            <a:spLocks noGrp="1"/>
          </p:cNvSpPr>
          <p:nvPr>
            <p:ph idx="1"/>
          </p:nvPr>
        </p:nvSpPr>
        <p:spPr>
          <a:xfrm>
            <a:off x="533400" y="2895600"/>
            <a:ext cx="8229600" cy="1524000"/>
          </a:xfrm>
        </p:spPr>
        <p:txBody>
          <a:bodyPr/>
          <a:lstStyle/>
          <a:p>
            <a:r>
              <a:rPr lang="id-ID" dirty="0" smtClean="0"/>
              <a:t>Bagaimana penulis dan peneliti dapat </a:t>
            </a:r>
            <a:r>
              <a:rPr lang="id-ID" dirty="0" smtClean="0"/>
              <a:t>menulis skripsi dalam </a:t>
            </a:r>
            <a:r>
              <a:rPr lang="id-ID" dirty="0" smtClean="0"/>
              <a:t>penelitian</a:t>
            </a:r>
            <a:r>
              <a:rPr lang="id-ID" dirty="0" smtClean="0"/>
              <a:t>? </a:t>
            </a:r>
          </a:p>
          <a:p>
            <a:r>
              <a:rPr lang="id-ID" dirty="0" smtClean="0"/>
              <a:t>Review perkuliahan metodologi penelitian</a:t>
            </a:r>
            <a:endParaRPr lang="id-ID"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essay writing.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5" name="Rectangle 17"/>
          <p:cNvSpPr>
            <a:spLocks noChangeArrowheads="1"/>
          </p:cNvSpPr>
          <p:nvPr/>
        </p:nvSpPr>
        <p:spPr bwMode="auto">
          <a:xfrm>
            <a:off x="3995936" y="0"/>
            <a:ext cx="5148064" cy="6858000"/>
          </a:xfrm>
          <a:prstGeom prst="rect">
            <a:avLst/>
          </a:prstGeom>
          <a:solidFill>
            <a:schemeClr val="tx1">
              <a:alpha val="7686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 name="Rectangle 14"/>
          <p:cNvSpPr>
            <a:spLocks noChangeArrowheads="1"/>
          </p:cNvSpPr>
          <p:nvPr/>
        </p:nvSpPr>
        <p:spPr bwMode="auto">
          <a:xfrm>
            <a:off x="4894039" y="2274838"/>
            <a:ext cx="3351858" cy="2554545"/>
          </a:xfrm>
          <a:prstGeom prst="rect">
            <a:avLst/>
          </a:prstGeom>
          <a:noFill/>
          <a:ln w="9525">
            <a:noFill/>
            <a:miter lim="800000"/>
            <a:headEnd/>
            <a:tailEnd/>
          </a:ln>
        </p:spPr>
        <p:txBody>
          <a:bodyPr wrap="square">
            <a:spAutoFit/>
          </a:bodyPr>
          <a:lstStyle/>
          <a:p>
            <a:pPr algn="ctr">
              <a:defRPr/>
            </a:pPr>
            <a:r>
              <a:rPr lang="id-ID" sz="4400" dirty="0" smtClean="0">
                <a:solidFill>
                  <a:srgbClr val="FFFF00"/>
                </a:solidFill>
                <a:latin typeface="DIN" pitchFamily="2" charset="0"/>
              </a:rPr>
              <a:t>UJIAN</a:t>
            </a:r>
            <a:br>
              <a:rPr lang="id-ID" sz="4400" dirty="0" smtClean="0">
                <a:solidFill>
                  <a:srgbClr val="FFFF00"/>
                </a:solidFill>
                <a:latin typeface="DIN" pitchFamily="2" charset="0"/>
              </a:rPr>
            </a:br>
            <a:r>
              <a:rPr lang="id-ID" sz="4400" dirty="0" smtClean="0">
                <a:solidFill>
                  <a:srgbClr val="FFFF00"/>
                </a:solidFill>
                <a:latin typeface="DIN" pitchFamily="2" charset="0"/>
              </a:rPr>
              <a:t>AKHIR</a:t>
            </a:r>
            <a:r>
              <a:rPr lang="id-ID" sz="3600" dirty="0" smtClean="0">
                <a:solidFill>
                  <a:srgbClr val="FFFF00"/>
                </a:solidFill>
                <a:latin typeface="DIN" pitchFamily="2" charset="0"/>
              </a:rPr>
              <a:t/>
            </a:r>
            <a:br>
              <a:rPr lang="id-ID" sz="3600" dirty="0" smtClean="0">
                <a:solidFill>
                  <a:srgbClr val="FFFF00"/>
                </a:solidFill>
                <a:latin typeface="DIN" pitchFamily="2" charset="0"/>
              </a:rPr>
            </a:br>
            <a:r>
              <a:rPr lang="id-ID" sz="3600" dirty="0" smtClean="0">
                <a:solidFill>
                  <a:srgbClr val="FFFF00"/>
                </a:solidFill>
                <a:latin typeface="DIN" pitchFamily="2" charset="0"/>
              </a:rPr>
              <a:t>SEMESTER</a:t>
            </a:r>
            <a:endParaRPr lang="id-ID" sz="3600" dirty="0">
              <a:solidFill>
                <a:srgbClr val="FFFF00"/>
              </a:solidFill>
              <a:latin typeface="DIN" pitchFamily="2" charset="0"/>
            </a:endParaRPr>
          </a:p>
          <a:p>
            <a:pPr algn="just">
              <a:defRPr/>
            </a:pPr>
            <a:endParaRPr lang="en-US" sz="3600" dirty="0">
              <a:solidFill>
                <a:srgbClr val="FFFF00"/>
              </a:solidFill>
              <a:latin typeface="DIN" pitchFamily="2" charset="0"/>
            </a:endParaRPr>
          </a:p>
        </p:txBody>
      </p:sp>
    </p:spTree>
    <p:extLst>
      <p:ext uri="{BB962C8B-B14F-4D97-AF65-F5344CB8AC3E}">
        <p14:creationId xmlns:p14="http://schemas.microsoft.com/office/powerpoint/2010/main" xmlns="" val="202233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8064896" cy="4401205"/>
          </a:xfrm>
          <a:prstGeom prst="rect">
            <a:avLst/>
          </a:prstGeom>
        </p:spPr>
        <p:txBody>
          <a:bodyPr wrap="square">
            <a:spAutoFit/>
          </a:bodyPr>
          <a:lstStyle/>
          <a:p>
            <a:r>
              <a:rPr lang="id-ID" b="1" dirty="0">
                <a:latin typeface="DIN" pitchFamily="2" charset="0"/>
              </a:rPr>
              <a:t>UJIAN AKHIR SEMESTER</a:t>
            </a:r>
            <a:endParaRPr lang="id-ID" dirty="0">
              <a:latin typeface="DIN" pitchFamily="2" charset="0"/>
            </a:endParaRPr>
          </a:p>
          <a:p>
            <a:r>
              <a:rPr lang="id-ID" sz="1400" dirty="0">
                <a:latin typeface="DIN" pitchFamily="2" charset="0"/>
              </a:rPr>
              <a:t>METODOLOGI PENELITIAN</a:t>
            </a:r>
          </a:p>
          <a:p>
            <a:r>
              <a:rPr lang="id-ID" sz="1400" dirty="0">
                <a:latin typeface="DIN" pitchFamily="2" charset="0"/>
              </a:rPr>
              <a:t>PROGRAM </a:t>
            </a:r>
            <a:r>
              <a:rPr lang="id-ID" sz="1400" dirty="0" smtClean="0">
                <a:latin typeface="DIN" pitchFamily="2" charset="0"/>
              </a:rPr>
              <a:t>SARJANA </a:t>
            </a:r>
            <a:r>
              <a:rPr lang="id-ID" sz="1400" dirty="0">
                <a:latin typeface="DIN" pitchFamily="2" charset="0"/>
              </a:rPr>
              <a:t>DESAIN </a:t>
            </a:r>
          </a:p>
          <a:p>
            <a:r>
              <a:rPr lang="id-ID" dirty="0">
                <a:latin typeface="DIN" pitchFamily="2" charset="0"/>
              </a:rPr>
              <a:t> </a:t>
            </a:r>
          </a:p>
          <a:p>
            <a:r>
              <a:rPr lang="id-ID" dirty="0">
                <a:latin typeface="DIN" pitchFamily="2" charset="0"/>
              </a:rPr>
              <a:t> </a:t>
            </a:r>
          </a:p>
          <a:p>
            <a:r>
              <a:rPr lang="id-ID" b="1" dirty="0">
                <a:latin typeface="DIN" pitchFamily="2" charset="0"/>
              </a:rPr>
              <a:t>Ketentuan Teknis:</a:t>
            </a:r>
            <a:endParaRPr lang="id-ID" dirty="0">
              <a:latin typeface="DIN" pitchFamily="2" charset="0"/>
            </a:endParaRPr>
          </a:p>
          <a:p>
            <a:pPr marL="285750" lvl="0" indent="-285750" algn="just">
              <a:buFont typeface="Arial" panose="020B0604020202020204" pitchFamily="34" charset="0"/>
              <a:buChar char="•"/>
            </a:pPr>
            <a:r>
              <a:rPr lang="id-ID" dirty="0">
                <a:latin typeface="DIN" pitchFamily="2" charset="0"/>
              </a:rPr>
              <a:t>Jawaban diketik pada kertas A4, menggunakan font Arial Narrow atau Times New Roman 11pt, rata kiri-kanan (justified), dengan jarak spasi </a:t>
            </a:r>
            <a:r>
              <a:rPr lang="id-ID" dirty="0" smtClean="0">
                <a:latin typeface="DIN" pitchFamily="2" charset="0"/>
              </a:rPr>
              <a:t>1,5. </a:t>
            </a:r>
            <a:r>
              <a:rPr lang="id-ID" dirty="0">
                <a:latin typeface="DIN" pitchFamily="2" charset="0"/>
              </a:rPr>
              <a:t>Margin kiri-kanan-atas-bawah adalah </a:t>
            </a:r>
            <a:r>
              <a:rPr lang="id-ID" dirty="0" smtClean="0">
                <a:latin typeface="DIN" pitchFamily="2" charset="0"/>
              </a:rPr>
              <a:t>12,5 </a:t>
            </a:r>
            <a:r>
              <a:rPr lang="id-ID" dirty="0">
                <a:latin typeface="DIN" pitchFamily="2" charset="0"/>
              </a:rPr>
              <a:t>mm / </a:t>
            </a:r>
            <a:r>
              <a:rPr lang="id-ID" dirty="0" smtClean="0">
                <a:latin typeface="DIN" pitchFamily="2" charset="0"/>
              </a:rPr>
              <a:t>1,25 </a:t>
            </a:r>
            <a:r>
              <a:rPr lang="id-ID" dirty="0">
                <a:latin typeface="DIN" pitchFamily="2" charset="0"/>
              </a:rPr>
              <a:t>cm. </a:t>
            </a:r>
          </a:p>
          <a:p>
            <a:pPr marL="285750" lvl="0" indent="-285750" algn="just">
              <a:buFont typeface="Arial" panose="020B0604020202020204" pitchFamily="34" charset="0"/>
              <a:buChar char="•"/>
            </a:pPr>
            <a:r>
              <a:rPr lang="id-ID" dirty="0" smtClean="0">
                <a:latin typeface="DIN" pitchFamily="2" charset="0"/>
              </a:rPr>
              <a:t>Cantumkan UAS METLIT </a:t>
            </a:r>
            <a:r>
              <a:rPr lang="id-ID" dirty="0" smtClean="0">
                <a:latin typeface="DIN" pitchFamily="2" charset="0"/>
              </a:rPr>
              <a:t>S1, </a:t>
            </a:r>
            <a:r>
              <a:rPr lang="id-ID" dirty="0" smtClean="0">
                <a:latin typeface="DIN" pitchFamily="2" charset="0"/>
              </a:rPr>
              <a:t>Nama dan Nomor ID Mahasiswa pada sudut kanan atas pada halaman lembar jawaban (Gunakan </a:t>
            </a:r>
            <a:r>
              <a:rPr lang="id-ID" i="1" dirty="0" smtClean="0">
                <a:latin typeface="DIN" pitchFamily="2" charset="0"/>
              </a:rPr>
              <a:t>header</a:t>
            </a:r>
            <a:r>
              <a:rPr lang="id-ID" dirty="0" smtClean="0">
                <a:latin typeface="DIN" pitchFamily="2" charset="0"/>
              </a:rPr>
              <a:t>, halaman </a:t>
            </a:r>
            <a:r>
              <a:rPr lang="id-ID" i="1" dirty="0" smtClean="0">
                <a:latin typeface="DIN" pitchFamily="2" charset="0"/>
              </a:rPr>
              <a:t>cover</a:t>
            </a:r>
            <a:r>
              <a:rPr lang="id-ID" dirty="0" smtClean="0">
                <a:latin typeface="DIN" pitchFamily="2" charset="0"/>
              </a:rPr>
              <a:t> tidak diperlukan). </a:t>
            </a:r>
          </a:p>
          <a:p>
            <a:pPr marL="285750" lvl="0" indent="-285750" algn="just">
              <a:buFont typeface="Arial" panose="020B0604020202020204" pitchFamily="34" charset="0"/>
              <a:buChar char="•"/>
            </a:pPr>
            <a:r>
              <a:rPr lang="id-ID" dirty="0" smtClean="0">
                <a:latin typeface="DIN" pitchFamily="2" charset="0"/>
              </a:rPr>
              <a:t>Sifat </a:t>
            </a:r>
            <a:r>
              <a:rPr lang="id-ID" dirty="0">
                <a:latin typeface="DIN" pitchFamily="2" charset="0"/>
              </a:rPr>
              <a:t>Ujian: </a:t>
            </a:r>
            <a:r>
              <a:rPr lang="id-ID" b="1" dirty="0">
                <a:latin typeface="DIN" pitchFamily="2" charset="0"/>
              </a:rPr>
              <a:t>Take Home Test</a:t>
            </a:r>
            <a:r>
              <a:rPr lang="id-ID" dirty="0">
                <a:latin typeface="DIN" pitchFamily="2" charset="0"/>
              </a:rPr>
              <a:t>. Jawaban dikumpulkan paling lambat pada hari </a:t>
            </a:r>
            <a:r>
              <a:rPr lang="id-ID" dirty="0" smtClean="0">
                <a:latin typeface="DIN" pitchFamily="2" charset="0"/>
              </a:rPr>
              <a:t>uas via </a:t>
            </a:r>
            <a:r>
              <a:rPr lang="id-ID" dirty="0">
                <a:latin typeface="DIN" pitchFamily="2" charset="0"/>
              </a:rPr>
              <a:t>email ke </a:t>
            </a:r>
            <a:r>
              <a:rPr lang="id-ID" b="1" dirty="0" smtClean="0">
                <a:latin typeface="DIN" pitchFamily="2" charset="0"/>
                <a:hlinkClick r:id="rId3"/>
              </a:rPr>
              <a:t>indragunara@esaunggul.ac.id</a:t>
            </a:r>
            <a:r>
              <a:rPr lang="id-ID" b="1" dirty="0" smtClean="0">
                <a:latin typeface="DIN" pitchFamily="2" charset="0"/>
              </a:rPr>
              <a:t> </a:t>
            </a:r>
            <a:r>
              <a:rPr lang="id-ID" dirty="0" smtClean="0">
                <a:latin typeface="DIN" pitchFamily="2" charset="0"/>
              </a:rPr>
              <a:t>Keterlambatan </a:t>
            </a:r>
            <a:r>
              <a:rPr lang="id-ID" dirty="0">
                <a:latin typeface="DIN" pitchFamily="2" charset="0"/>
              </a:rPr>
              <a:t>pengumpulan, maka jawaban UAS ybs tidak akan dinilai (nilai =0). </a:t>
            </a:r>
          </a:p>
          <a:p>
            <a:pPr marL="285750" lvl="0" indent="-285750" algn="just">
              <a:buFont typeface="Arial" panose="020B0604020202020204" pitchFamily="34" charset="0"/>
              <a:buChar char="•"/>
            </a:pPr>
            <a:r>
              <a:rPr lang="id-ID" dirty="0">
                <a:latin typeface="DIN" pitchFamily="2" charset="0"/>
              </a:rPr>
              <a:t>Tugas berbentuk file dokumen (*.doc, *.docx, atau *.pdf) </a:t>
            </a:r>
          </a:p>
          <a:p>
            <a:pPr marL="285750" lvl="0" indent="-285750" algn="just">
              <a:buFont typeface="Arial" panose="020B0604020202020204" pitchFamily="34" charset="0"/>
              <a:buChar char="•"/>
            </a:pPr>
            <a:r>
              <a:rPr lang="id-ID" dirty="0">
                <a:latin typeface="DIN" pitchFamily="2" charset="0"/>
              </a:rPr>
              <a:t>Tuliskan nama file sbb: UAS_METLIT_Nama (mis: </a:t>
            </a:r>
            <a:r>
              <a:rPr lang="id-ID" dirty="0" smtClean="0">
                <a:latin typeface="DIN" pitchFamily="2" charset="0"/>
              </a:rPr>
              <a:t>UAS_METLIT_Indra.pdf</a:t>
            </a:r>
            <a:r>
              <a:rPr lang="id-ID" dirty="0">
                <a:latin typeface="DIN" pitchFamily="2" charset="0"/>
              </a:rPr>
              <a:t>) </a:t>
            </a:r>
          </a:p>
          <a:p>
            <a:pPr marL="285750" indent="-285750" algn="just">
              <a:buFont typeface="Arial" panose="020B0604020202020204" pitchFamily="34" charset="0"/>
              <a:buChar char="•"/>
            </a:pPr>
            <a:r>
              <a:rPr lang="id-ID" dirty="0">
                <a:latin typeface="DIN" pitchFamily="2" charset="0"/>
              </a:rPr>
              <a:t>Untuk menghindari kebingungan saat pengumpulan UAS via email, tuliskan subyek email dengan format sbb: UAS_METLIT_Nama (mis: </a:t>
            </a:r>
            <a:r>
              <a:rPr lang="id-ID" dirty="0" smtClean="0">
                <a:latin typeface="DIN" pitchFamily="2" charset="0"/>
              </a:rPr>
              <a:t>UAS_METLIT_Indra) </a:t>
            </a:r>
            <a:endParaRPr lang="id-ID" dirty="0">
              <a:latin typeface="DIN" pitchFamily="2" charset="0"/>
            </a:endParaRPr>
          </a:p>
        </p:txBody>
      </p:sp>
    </p:spTree>
    <p:extLst>
      <p:ext uri="{BB962C8B-B14F-4D97-AF65-F5344CB8AC3E}">
        <p14:creationId xmlns:p14="http://schemas.microsoft.com/office/powerpoint/2010/main" xmlns="" val="2829319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696" y="1988840"/>
            <a:ext cx="7722751" cy="3000821"/>
          </a:xfrm>
          <a:prstGeom prst="rect">
            <a:avLst/>
          </a:prstGeom>
        </p:spPr>
        <p:txBody>
          <a:bodyPr wrap="square">
            <a:spAutoFit/>
          </a:bodyPr>
          <a:lstStyle/>
          <a:p>
            <a:pPr algn="just">
              <a:lnSpc>
                <a:spcPct val="150000"/>
              </a:lnSpc>
            </a:pPr>
            <a:r>
              <a:rPr lang="id-ID" b="1" dirty="0">
                <a:latin typeface="DIN" pitchFamily="2" charset="0"/>
              </a:rPr>
              <a:t>Soal:</a:t>
            </a:r>
            <a:endParaRPr lang="id-ID" dirty="0">
              <a:latin typeface="DIN" pitchFamily="2" charset="0"/>
            </a:endParaRPr>
          </a:p>
          <a:p>
            <a:pPr algn="just">
              <a:lnSpc>
                <a:spcPct val="150000"/>
              </a:lnSpc>
            </a:pPr>
            <a:r>
              <a:rPr lang="id-ID" dirty="0">
                <a:latin typeface="DIN" pitchFamily="2" charset="0"/>
              </a:rPr>
              <a:t>Anda </a:t>
            </a:r>
            <a:r>
              <a:rPr lang="en-US" dirty="0" err="1">
                <a:latin typeface="DIN" pitchFamily="2" charset="0"/>
              </a:rPr>
              <a:t>diminta</a:t>
            </a:r>
            <a:r>
              <a:rPr lang="en-US" dirty="0">
                <a:latin typeface="DIN" pitchFamily="2" charset="0"/>
              </a:rPr>
              <a:t> </a:t>
            </a:r>
            <a:r>
              <a:rPr lang="en-US" dirty="0" err="1">
                <a:latin typeface="DIN" pitchFamily="2" charset="0"/>
              </a:rPr>
              <a:t>membuat</a:t>
            </a:r>
            <a:r>
              <a:rPr lang="en-US" dirty="0">
                <a:latin typeface="DIN" pitchFamily="2" charset="0"/>
              </a:rPr>
              <a:t> </a:t>
            </a:r>
            <a:r>
              <a:rPr lang="en-US" i="1" dirty="0" err="1">
                <a:latin typeface="DIN" pitchFamily="2" charset="0"/>
              </a:rPr>
              <a:t>anotasi</a:t>
            </a:r>
            <a:r>
              <a:rPr lang="en-US" i="1" dirty="0">
                <a:latin typeface="DIN" pitchFamily="2" charset="0"/>
              </a:rPr>
              <a:t> </a:t>
            </a:r>
            <a:r>
              <a:rPr lang="en-US" i="1" dirty="0" err="1">
                <a:latin typeface="DIN" pitchFamily="2" charset="0"/>
              </a:rPr>
              <a:t>bibliografi</a:t>
            </a:r>
            <a:r>
              <a:rPr lang="en-US" i="1" dirty="0">
                <a:latin typeface="DIN" pitchFamily="2" charset="0"/>
              </a:rPr>
              <a:t> (descriptive/evaluative</a:t>
            </a:r>
            <a:r>
              <a:rPr lang="en-US" dirty="0">
                <a:latin typeface="DIN" pitchFamily="2" charset="0"/>
              </a:rPr>
              <a:t>) </a:t>
            </a:r>
            <a:r>
              <a:rPr lang="en-US" i="1" dirty="0">
                <a:latin typeface="DIN" pitchFamily="2" charset="0"/>
              </a:rPr>
              <a:t> </a:t>
            </a:r>
            <a:r>
              <a:rPr lang="en-US" dirty="0" err="1">
                <a:latin typeface="DIN" pitchFamily="2" charset="0"/>
              </a:rPr>
              <a:t>dari</a:t>
            </a:r>
            <a:r>
              <a:rPr lang="en-US" dirty="0">
                <a:latin typeface="DIN" pitchFamily="2" charset="0"/>
              </a:rPr>
              <a:t> minimal 5 </a:t>
            </a:r>
            <a:r>
              <a:rPr lang="en-US" dirty="0" err="1">
                <a:latin typeface="DIN" pitchFamily="2" charset="0"/>
              </a:rPr>
              <a:t>buah</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buku</a:t>
            </a:r>
            <a:r>
              <a:rPr lang="en-US" dirty="0">
                <a:latin typeface="DIN" pitchFamily="2" charset="0"/>
              </a:rPr>
              <a:t>, </a:t>
            </a:r>
            <a:r>
              <a:rPr lang="en-US" dirty="0" err="1">
                <a:latin typeface="DIN" pitchFamily="2" charset="0"/>
              </a:rPr>
              <a:t>jurnal</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yang </a:t>
            </a:r>
            <a:r>
              <a:rPr lang="en-US" dirty="0" err="1">
                <a:latin typeface="DIN" pitchFamily="2" charset="0"/>
              </a:rPr>
              <a:t>berkenaan</a:t>
            </a:r>
            <a:r>
              <a:rPr lang="en-US" dirty="0">
                <a:latin typeface="DIN" pitchFamily="2" charset="0"/>
              </a:rPr>
              <a:t> </a:t>
            </a:r>
            <a:r>
              <a:rPr lang="en-US" dirty="0" err="1">
                <a:latin typeface="DIN" pitchFamily="2" charset="0"/>
              </a:rPr>
              <a:t>dengan</a:t>
            </a:r>
            <a:r>
              <a:rPr lang="en-US" dirty="0">
                <a:latin typeface="DIN" pitchFamily="2" charset="0"/>
              </a:rPr>
              <a:t> </a:t>
            </a:r>
            <a:r>
              <a:rPr lang="en-US" dirty="0" err="1">
                <a:latin typeface="DIN" pitchFamily="2" charset="0"/>
              </a:rPr>
              <a:t>satu</a:t>
            </a:r>
            <a:r>
              <a:rPr lang="en-US" dirty="0">
                <a:latin typeface="DIN" pitchFamily="2" charset="0"/>
              </a:rPr>
              <a:t> </a:t>
            </a:r>
            <a:r>
              <a:rPr lang="en-US" dirty="0" err="1">
                <a:latin typeface="DIN" pitchFamily="2" charset="0"/>
              </a:rPr>
              <a:t>topik</a:t>
            </a:r>
            <a:r>
              <a:rPr lang="en-US" dirty="0">
                <a:latin typeface="DIN" pitchFamily="2" charset="0"/>
              </a:rPr>
              <a:t> </a:t>
            </a:r>
            <a:r>
              <a:rPr lang="en-US" dirty="0" err="1">
                <a:latin typeface="DIN" pitchFamily="2" charset="0"/>
              </a:rPr>
              <a:t>bahasan</a:t>
            </a:r>
            <a:r>
              <a:rPr lang="en-US" dirty="0">
                <a:latin typeface="DIN" pitchFamily="2" charset="0"/>
              </a:rPr>
              <a:t> yang </a:t>
            </a:r>
            <a:r>
              <a:rPr lang="en-US" dirty="0" err="1">
                <a:latin typeface="DIN" pitchFamily="2" charset="0"/>
              </a:rPr>
              <a:t>sama</a:t>
            </a:r>
            <a:r>
              <a:rPr lang="id-ID" dirty="0">
                <a:latin typeface="DIN" pitchFamily="2" charset="0"/>
              </a:rPr>
              <a:t>. </a:t>
            </a:r>
            <a:r>
              <a:rPr lang="en-US" dirty="0" err="1">
                <a:latin typeface="DIN" pitchFamily="2" charset="0"/>
              </a:rPr>
              <a:t>Gunakan</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literatur</a:t>
            </a:r>
            <a:r>
              <a:rPr lang="en-US" dirty="0">
                <a:latin typeface="DIN" pitchFamily="2" charset="0"/>
              </a:rPr>
              <a:t> </a:t>
            </a:r>
            <a:r>
              <a:rPr lang="en-US" dirty="0" err="1">
                <a:latin typeface="DIN" pitchFamily="2" charset="0"/>
              </a:rPr>
              <a:t>akademik</a:t>
            </a:r>
            <a:r>
              <a:rPr lang="en-US" dirty="0">
                <a:latin typeface="DIN" pitchFamily="2" charset="0"/>
              </a:rPr>
              <a:t>: </a:t>
            </a:r>
            <a:r>
              <a:rPr lang="en-US" dirty="0" err="1">
                <a:latin typeface="DIN" pitchFamily="2" charset="0"/>
              </a:rPr>
              <a:t>tesis</a:t>
            </a:r>
            <a:r>
              <a:rPr lang="en-US" dirty="0">
                <a:latin typeface="DIN" pitchFamily="2" charset="0"/>
              </a:rPr>
              <a:t>, </a:t>
            </a:r>
            <a:r>
              <a:rPr lang="en-US" dirty="0" err="1">
                <a:latin typeface="DIN" pitchFamily="2" charset="0"/>
              </a:rPr>
              <a:t>artikel</a:t>
            </a:r>
            <a:r>
              <a:rPr lang="en-US" dirty="0">
                <a:latin typeface="DIN" pitchFamily="2" charset="0"/>
              </a:rPr>
              <a:t> </a:t>
            </a:r>
            <a:r>
              <a:rPr lang="en-US" dirty="0" err="1">
                <a:latin typeface="DIN" pitchFamily="2" charset="0"/>
              </a:rPr>
              <a:t>jurnal</a:t>
            </a:r>
            <a:r>
              <a:rPr lang="en-US" dirty="0">
                <a:latin typeface="DIN" pitchFamily="2" charset="0"/>
              </a:rPr>
              <a:t>/</a:t>
            </a:r>
            <a:r>
              <a:rPr lang="en-US" dirty="0" err="1">
                <a:latin typeface="DIN" pitchFamily="2" charset="0"/>
              </a:rPr>
              <a:t>prosiding</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a:t>
            </a:r>
            <a:r>
              <a:rPr lang="id-ID" dirty="0">
                <a:latin typeface="DIN" pitchFamily="2" charset="0"/>
              </a:rPr>
              <a:t>Mohon tidak  m</a:t>
            </a:r>
            <a:r>
              <a:rPr lang="en-US" dirty="0" err="1">
                <a:latin typeface="DIN" pitchFamily="2" charset="0"/>
              </a:rPr>
              <a:t>engguna</a:t>
            </a:r>
            <a:r>
              <a:rPr lang="id-ID" dirty="0">
                <a:latin typeface="DIN" pitchFamily="2" charset="0"/>
              </a:rPr>
              <a:t>k</a:t>
            </a:r>
            <a:r>
              <a:rPr lang="en-US" dirty="0">
                <a:latin typeface="DIN" pitchFamily="2" charset="0"/>
              </a:rPr>
              <a:t>an </a:t>
            </a:r>
            <a:r>
              <a:rPr lang="en-US" dirty="0" err="1">
                <a:latin typeface="DIN" pitchFamily="2" charset="0"/>
              </a:rPr>
              <a:t>sumber</a:t>
            </a:r>
            <a:r>
              <a:rPr lang="en-US" dirty="0">
                <a:latin typeface="DIN" pitchFamily="2" charset="0"/>
              </a:rPr>
              <a:t> popular: </a:t>
            </a:r>
            <a:r>
              <a:rPr lang="en-US" dirty="0" err="1">
                <a:latin typeface="DIN" pitchFamily="2" charset="0"/>
              </a:rPr>
              <a:t>artikel</a:t>
            </a:r>
            <a:r>
              <a:rPr lang="en-US" dirty="0">
                <a:latin typeface="DIN" pitchFamily="2" charset="0"/>
              </a:rPr>
              <a:t> weblog, </a:t>
            </a:r>
            <a:r>
              <a:rPr lang="en-US" dirty="0" err="1">
                <a:latin typeface="DIN" pitchFamily="2" charset="0"/>
              </a:rPr>
              <a:t>wikipedia</a:t>
            </a:r>
            <a:r>
              <a:rPr lang="en-US" dirty="0">
                <a:latin typeface="DIN" pitchFamily="2" charset="0"/>
              </a:rPr>
              <a:t>, </a:t>
            </a:r>
            <a:r>
              <a:rPr lang="en-US" dirty="0" err="1">
                <a:latin typeface="DIN" pitchFamily="2" charset="0"/>
              </a:rPr>
              <a:t>koran</a:t>
            </a:r>
            <a:r>
              <a:rPr lang="en-US" dirty="0">
                <a:latin typeface="DIN" pitchFamily="2" charset="0"/>
              </a:rPr>
              <a:t>, </a:t>
            </a:r>
            <a:r>
              <a:rPr lang="en-US" dirty="0" err="1">
                <a:latin typeface="DIN" pitchFamily="2" charset="0"/>
              </a:rPr>
              <a:t>dan</a:t>
            </a:r>
            <a:r>
              <a:rPr lang="en-US" dirty="0">
                <a:latin typeface="DIN" pitchFamily="2" charset="0"/>
              </a:rPr>
              <a:t>/</a:t>
            </a:r>
            <a:r>
              <a:rPr lang="en-US" dirty="0" err="1">
                <a:latin typeface="DIN" pitchFamily="2" charset="0"/>
              </a:rPr>
              <a:t>atau</a:t>
            </a:r>
            <a:r>
              <a:rPr lang="en-US" dirty="0">
                <a:latin typeface="DIN" pitchFamily="2" charset="0"/>
              </a:rPr>
              <a:t> </a:t>
            </a:r>
            <a:r>
              <a:rPr lang="en-US" dirty="0" err="1" smtClean="0">
                <a:latin typeface="DIN" pitchFamily="2" charset="0"/>
              </a:rPr>
              <a:t>majalah</a:t>
            </a:r>
            <a:endParaRPr lang="id-ID" dirty="0">
              <a:latin typeface="DIN" pitchFamily="2" charset="0"/>
            </a:endParaRPr>
          </a:p>
        </p:txBody>
      </p:sp>
    </p:spTree>
    <p:extLst>
      <p:ext uri="{BB962C8B-B14F-4D97-AF65-F5344CB8AC3E}">
        <p14:creationId xmlns:p14="http://schemas.microsoft.com/office/powerpoint/2010/main" xmlns="" val="46200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467544" y="448590"/>
            <a:ext cx="8226109" cy="5904656"/>
          </a:xfrm>
          <a:prstGeom prst="rect">
            <a:avLst/>
          </a:prstGeom>
        </p:spPr>
      </p:pic>
      <p:sp>
        <p:nvSpPr>
          <p:cNvPr id="3" name="Rectangle 2"/>
          <p:cNvSpPr/>
          <p:nvPr/>
        </p:nvSpPr>
        <p:spPr>
          <a:xfrm>
            <a:off x="350520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818530" y="762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835959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858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54864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1780842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37220" name="Rectangle 4"/>
          <p:cNvSpPr>
            <a:spLocks noChangeArrowheads="1"/>
          </p:cNvSpPr>
          <p:nvPr/>
        </p:nvSpPr>
        <p:spPr bwMode="auto">
          <a:xfrm>
            <a:off x="4019550" y="533400"/>
            <a:ext cx="4429125"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Mencari</a:t>
            </a:r>
            <a:r>
              <a:rPr lang="en-US" altLang="id-ID" sz="2400" dirty="0">
                <a:latin typeface="Arial Narrow" pitchFamily="34" charset="0"/>
              </a:rPr>
              <a:t>, </a:t>
            </a:r>
            <a:r>
              <a:rPr lang="en-US" altLang="id-ID" sz="2400" dirty="0" err="1">
                <a:latin typeface="Arial Narrow" pitchFamily="34" charset="0"/>
              </a:rPr>
              <a:t>memilah</a:t>
            </a:r>
            <a:r>
              <a:rPr lang="en-US" altLang="id-ID" sz="2400" dirty="0">
                <a:latin typeface="Arial Narrow" pitchFamily="34" charset="0"/>
              </a:rPr>
              <a:t>, </a:t>
            </a:r>
            <a:r>
              <a:rPr lang="en-US" altLang="id-ID" sz="2400" dirty="0" err="1">
                <a:latin typeface="Arial Narrow" pitchFamily="34" charset="0"/>
              </a:rPr>
              <a:t>memilih</a:t>
            </a:r>
            <a:r>
              <a:rPr lang="en-US" altLang="id-ID" sz="2400" dirty="0">
                <a:latin typeface="Arial Narrow" pitchFamily="34" charset="0"/>
              </a:rPr>
              <a:t> </a:t>
            </a:r>
            <a:r>
              <a:rPr lang="en-US" altLang="id-ID" sz="2400" dirty="0" err="1">
                <a:latin typeface="Arial Narrow" pitchFamily="34" charset="0"/>
              </a:rPr>
              <a:t>sumber</a:t>
            </a:r>
            <a:r>
              <a:rPr lang="en-US" altLang="id-ID" sz="2400" dirty="0">
                <a:latin typeface="Arial Narrow" pitchFamily="34" charset="0"/>
              </a:rPr>
              <a:t> yang </a:t>
            </a:r>
            <a:r>
              <a:rPr lang="en-US" altLang="id-ID" sz="2400" dirty="0" err="1">
                <a:latin typeface="Arial Narrow" pitchFamily="34" charset="0"/>
              </a:rPr>
              <a:t>memiliki</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gagasan</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uraian</a:t>
            </a:r>
            <a:r>
              <a:rPr lang="en-US" altLang="id-ID" sz="2400" dirty="0">
                <a:solidFill>
                  <a:srgbClr val="7F7F7F"/>
                </a:solidFill>
                <a:latin typeface="Arial Narrow" pitchFamily="34" charset="0"/>
              </a:rPr>
              <a:t>) </a:t>
            </a:r>
            <a:r>
              <a:rPr lang="en-US" altLang="id-ID" sz="2400" dirty="0">
                <a:latin typeface="Arial Narrow" pitchFamily="34" charset="0"/>
              </a:rPr>
              <a:t>yang </a:t>
            </a:r>
            <a:r>
              <a:rPr lang="en-US" altLang="id-ID" sz="2400" dirty="0" err="1">
                <a:latin typeface="Arial Narrow" pitchFamily="34" charset="0"/>
              </a:rPr>
              <a:t>dianggap</a:t>
            </a:r>
            <a:r>
              <a:rPr lang="en-US" altLang="id-ID" sz="2400" dirty="0">
                <a:latin typeface="Arial Narrow" pitchFamily="34" charset="0"/>
              </a:rPr>
              <a:t> </a:t>
            </a:r>
            <a:r>
              <a:rPr lang="en-US" altLang="id-ID" sz="2400" dirty="0" err="1">
                <a:latin typeface="Arial Narrow" pitchFamily="34" charset="0"/>
              </a:rPr>
              <a:t>sesuai</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bermanfaat</a:t>
            </a:r>
            <a:r>
              <a:rPr lang="en-US" altLang="id-ID" sz="2400" dirty="0">
                <a:latin typeface="Arial Narrow" pitchFamily="34" charset="0"/>
              </a:rPr>
              <a:t> </a:t>
            </a:r>
            <a:r>
              <a:rPr lang="en-US" altLang="id-ID" sz="2400" dirty="0" err="1">
                <a:latin typeface="Arial Narrow" pitchFamily="34" charset="0"/>
              </a:rPr>
              <a:t>untuk</a:t>
            </a:r>
            <a:r>
              <a:rPr lang="en-US" altLang="id-ID" sz="2400" dirty="0">
                <a:latin typeface="Arial Narrow" pitchFamily="34" charset="0"/>
              </a:rPr>
              <a:t> </a:t>
            </a:r>
            <a:r>
              <a:rPr lang="en-US" altLang="id-ID" sz="2400" dirty="0" err="1">
                <a:latin typeface="Arial Narrow" pitchFamily="34" charset="0"/>
              </a:rPr>
              <a:t>penelitian</a:t>
            </a:r>
            <a:endParaRPr lang="en-US" altLang="id-ID" sz="2800" dirty="0"/>
          </a:p>
        </p:txBody>
      </p:sp>
      <p:sp>
        <p:nvSpPr>
          <p:cNvPr id="5124" name="Rectangle 6"/>
          <p:cNvSpPr>
            <a:spLocks noChangeArrowheads="1"/>
          </p:cNvSpPr>
          <p:nvPr/>
        </p:nvSpPr>
        <p:spPr bwMode="auto">
          <a:xfrm>
            <a:off x="571500" y="533400"/>
            <a:ext cx="2928938"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r" eaLnBrk="1" hangingPunct="1">
              <a:spcBef>
                <a:spcPct val="0"/>
              </a:spcBef>
              <a:buFontTx/>
              <a:buNone/>
            </a:pPr>
            <a:r>
              <a:rPr lang="en-US" altLang="id-ID" sz="2800" b="1" dirty="0">
                <a:solidFill>
                  <a:srgbClr val="FF0000"/>
                </a:solidFill>
                <a:latin typeface="Arial Narrow" pitchFamily="34" charset="0"/>
              </a:rPr>
              <a:t>The process to annotate bibliography</a:t>
            </a:r>
            <a:endParaRPr lang="en-US" altLang="id-ID" sz="2800" b="1" dirty="0">
              <a:solidFill>
                <a:srgbClr val="FF0000"/>
              </a:solidFill>
            </a:endParaRPr>
          </a:p>
        </p:txBody>
      </p:sp>
      <p:sp>
        <p:nvSpPr>
          <p:cNvPr id="137228" name="Rectangle 12"/>
          <p:cNvSpPr>
            <a:spLocks noChangeArrowheads="1"/>
          </p:cNvSpPr>
          <p:nvPr/>
        </p:nvSpPr>
        <p:spPr bwMode="auto">
          <a:xfrm>
            <a:off x="4000500" y="2564904"/>
            <a:ext cx="3733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latin typeface="Arial Narrow" pitchFamily="34" charset="0"/>
              </a:rPr>
              <a:t>Review </a:t>
            </a:r>
            <a:r>
              <a:rPr lang="en-US" altLang="id-ID" sz="2400" dirty="0" err="1">
                <a:latin typeface="Arial Narrow" pitchFamily="34" charset="0"/>
              </a:rPr>
              <a:t>sumber</a:t>
            </a:r>
            <a:r>
              <a:rPr lang="en-US" altLang="id-ID" sz="2400" dirty="0">
                <a:latin typeface="Arial Narrow" pitchFamily="34" charset="0"/>
              </a:rPr>
              <a:t> </a:t>
            </a:r>
            <a:r>
              <a:rPr lang="en-US" altLang="id-ID" sz="2400" dirty="0" err="1">
                <a:latin typeface="Arial Narrow" pitchFamily="34" charset="0"/>
              </a:rPr>
              <a:t>tersebut</a:t>
            </a:r>
            <a:endParaRPr lang="en-US" altLang="id-ID" sz="2800" dirty="0"/>
          </a:p>
        </p:txBody>
      </p:sp>
      <p:sp>
        <p:nvSpPr>
          <p:cNvPr id="137229" name="Rectangle 13"/>
          <p:cNvSpPr>
            <a:spLocks noChangeArrowheads="1"/>
          </p:cNvSpPr>
          <p:nvPr/>
        </p:nvSpPr>
        <p:spPr bwMode="auto">
          <a:xfrm>
            <a:off x="4019550" y="3157538"/>
            <a:ext cx="4410075" cy="3108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Tulis</a:t>
            </a:r>
            <a:r>
              <a:rPr lang="en-US" altLang="id-ID" sz="2400" dirty="0">
                <a:latin typeface="Arial Narrow" pitchFamily="34" charset="0"/>
              </a:rPr>
              <a:t> </a:t>
            </a:r>
            <a:r>
              <a:rPr lang="en-US" altLang="id-ID" sz="2400" dirty="0" err="1">
                <a:latin typeface="Arial Narrow" pitchFamily="34" charset="0"/>
              </a:rPr>
              <a:t>uraian</a:t>
            </a:r>
            <a:r>
              <a:rPr lang="en-US" altLang="id-ID" sz="2400" dirty="0">
                <a:latin typeface="Arial Narrow" pitchFamily="34" charset="0"/>
              </a:rPr>
              <a:t> </a:t>
            </a:r>
            <a:r>
              <a:rPr lang="en-US" altLang="id-ID" sz="2400" dirty="0" err="1">
                <a:latin typeface="Arial Narrow" pitchFamily="34" charset="0"/>
              </a:rPr>
              <a:t>singkat</a:t>
            </a:r>
            <a:r>
              <a:rPr lang="en-US" altLang="id-ID" sz="2400" dirty="0">
                <a:latin typeface="Arial Narrow" pitchFamily="34" charset="0"/>
              </a:rPr>
              <a:t> yang </a:t>
            </a:r>
            <a:r>
              <a:rPr lang="en-US" altLang="id-ID" sz="2400" dirty="0" err="1">
                <a:latin typeface="Arial Narrow" pitchFamily="34" charset="0"/>
              </a:rPr>
              <a:t>memaparkan</a:t>
            </a:r>
            <a:r>
              <a:rPr lang="en-US" altLang="id-ID" sz="2400" dirty="0">
                <a:latin typeface="Arial Narrow" pitchFamily="34" charset="0"/>
              </a:rPr>
              <a:t> </a:t>
            </a:r>
            <a:r>
              <a:rPr lang="en-US" altLang="id-ID" sz="2400" dirty="0" err="1">
                <a:latin typeface="Arial Narrow" pitchFamily="34" charset="0"/>
              </a:rPr>
              <a:t>poin</a:t>
            </a:r>
            <a:r>
              <a:rPr lang="en-US" altLang="id-ID" sz="2400" dirty="0">
                <a:latin typeface="Arial Narrow" pitchFamily="34" charset="0"/>
              </a:rPr>
              <a:t> </a:t>
            </a:r>
            <a:r>
              <a:rPr lang="en-US" altLang="id-ID" sz="2400" dirty="0" err="1">
                <a:latin typeface="Arial Narrow" pitchFamily="34" charset="0"/>
              </a:rPr>
              <a:t>utama</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konten</a:t>
            </a:r>
            <a:r>
              <a:rPr lang="en-US" altLang="id-ID" sz="2400" dirty="0">
                <a:latin typeface="Arial Narrow" pitchFamily="34" charset="0"/>
              </a:rPr>
              <a:t> </a:t>
            </a:r>
            <a:r>
              <a:rPr lang="en-US" altLang="id-ID" sz="2400" dirty="0" err="1">
                <a:latin typeface="Arial Narrow" pitchFamily="34" charset="0"/>
              </a:rPr>
              <a:t>bahasan</a:t>
            </a:r>
            <a:r>
              <a:rPr lang="en-US" altLang="id-ID" sz="2000" dirty="0">
                <a:latin typeface="Arial Narrow" pitchFamily="34" charset="0"/>
              </a:rPr>
              <a:t>: </a:t>
            </a:r>
          </a:p>
          <a:p>
            <a:pPr eaLnBrk="1" hangingPunct="1">
              <a:spcBef>
                <a:spcPct val="0"/>
              </a:spcBef>
              <a:buFontTx/>
              <a:buNone/>
            </a:pPr>
            <a:r>
              <a:rPr lang="en-US" altLang="id-ID" sz="2400" dirty="0">
                <a:latin typeface="Arial Narrow" pitchFamily="34" charset="0"/>
              </a:rPr>
              <a:t>    </a:t>
            </a:r>
            <a:r>
              <a:rPr lang="en-US" altLang="id-ID" sz="2000" dirty="0" err="1">
                <a:solidFill>
                  <a:srgbClr val="333333"/>
                </a:solidFill>
                <a:latin typeface="Arial Narrow" pitchFamily="34" charset="0"/>
              </a:rPr>
              <a:t>fokus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utama</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tujuan</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lingkup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pembaca</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dituju</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relevansi</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fitur</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spesial</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unik</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penutup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dari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penulis</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atas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observasi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konten</a:t>
            </a:r>
            <a:r>
              <a:rPr lang="en-US" altLang="id-ID" sz="2000" dirty="0">
                <a:solidFill>
                  <a:srgbClr val="333333"/>
                </a:solidFill>
                <a:latin typeface="Arial Narrow" pitchFamily="34" charset="0"/>
              </a:rPr>
              <a:t> </a:t>
            </a:r>
            <a:endParaRPr lang="en-US" altLang="id-ID" sz="2000" dirty="0">
              <a:solidFill>
                <a:srgbClr val="333333"/>
              </a:solidFill>
            </a:endParaRPr>
          </a:p>
        </p:txBody>
      </p:sp>
      <p:pic>
        <p:nvPicPr>
          <p:cNvPr id="12"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23170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in)">
                                      <p:cBhvr>
                                        <p:cTn id="7" dur="500"/>
                                        <p:tgtEl>
                                          <p:spTgt spid="137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7228"/>
                                        </p:tgtEl>
                                        <p:attrNameLst>
                                          <p:attrName>style.visibility</p:attrName>
                                        </p:attrNameLst>
                                      </p:cBhvr>
                                      <p:to>
                                        <p:strVal val="visible"/>
                                      </p:to>
                                    </p:set>
                                    <p:animEffect transition="in" filter="box(in)">
                                      <p:cBhvr>
                                        <p:cTn id="12" dur="500"/>
                                        <p:tgtEl>
                                          <p:spTgt spid="137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7229"/>
                                        </p:tgtEl>
                                        <p:attrNameLst>
                                          <p:attrName>style.visibility</p:attrName>
                                        </p:attrNameLst>
                                      </p:cBhvr>
                                      <p:to>
                                        <p:strVal val="visible"/>
                                      </p:to>
                                    </p:set>
                                    <p:animEffect transition="in" filter="box(in)">
                                      <p:cBhvr>
                                        <p:cTn id="17" dur="500"/>
                                        <p:tgtEl>
                                          <p:spTgt spid="137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8" grpId="0"/>
      <p:bldP spid="1372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41315" name="Rectangle 3"/>
          <p:cNvSpPr>
            <a:spLocks noChangeArrowheads="1"/>
          </p:cNvSpPr>
          <p:nvPr/>
        </p:nvSpPr>
        <p:spPr bwMode="auto">
          <a:xfrm>
            <a:off x="4648200" y="838200"/>
            <a:ext cx="3810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ringkaskan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bahasan</a:t>
            </a:r>
            <a:r>
              <a:rPr lang="en-US" altLang="id-ID" sz="2400" dirty="0">
                <a:latin typeface="Arial Narrow" pitchFamily="34" charset="0"/>
              </a:rPr>
              <a:t> </a:t>
            </a:r>
            <a:r>
              <a:rPr lang="en-US" altLang="id-ID" sz="2400" dirty="0" err="1">
                <a:latin typeface="Arial Narrow" pitchFamily="34" charset="0"/>
              </a:rPr>
              <a:t>dari</a:t>
            </a:r>
            <a:r>
              <a:rPr lang="en-US" altLang="id-ID" sz="2400" dirty="0">
                <a:latin typeface="Arial Narrow" pitchFamily="34" charset="0"/>
              </a:rPr>
              <a:t> </a:t>
            </a:r>
            <a:r>
              <a:rPr lang="en-US" altLang="id-ID" sz="2400" dirty="0" err="1">
                <a:latin typeface="Arial Narrow" pitchFamily="34" charset="0"/>
              </a:rPr>
              <a:t>sumber</a:t>
            </a:r>
            <a:endParaRPr lang="en-US" altLang="id-ID" sz="2400" dirty="0"/>
          </a:p>
        </p:txBody>
      </p:sp>
      <p:sp>
        <p:nvSpPr>
          <p:cNvPr id="8196" name="Rectangle 4"/>
          <p:cNvSpPr>
            <a:spLocks noChangeArrowheads="1"/>
          </p:cNvSpPr>
          <p:nvPr/>
        </p:nvSpPr>
        <p:spPr bwMode="auto">
          <a:xfrm>
            <a:off x="914400" y="838200"/>
            <a:ext cx="35814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Descriptive annotation</a:t>
            </a:r>
            <a:endParaRPr lang="en-US" altLang="id-ID" sz="2800" b="1">
              <a:solidFill>
                <a:srgbClr val="FF0000"/>
              </a:solidFill>
            </a:endParaRPr>
          </a:p>
        </p:txBody>
      </p:sp>
      <p:grpSp>
        <p:nvGrpSpPr>
          <p:cNvPr id="2" name="Group 7"/>
          <p:cNvGrpSpPr>
            <a:grpSpLocks/>
          </p:cNvGrpSpPr>
          <p:nvPr/>
        </p:nvGrpSpPr>
        <p:grpSpPr bwMode="auto">
          <a:xfrm>
            <a:off x="914400" y="2000250"/>
            <a:ext cx="7543800" cy="3649663"/>
            <a:chOff x="576" y="1366"/>
            <a:chExt cx="4752" cy="2299"/>
          </a:xfrm>
        </p:grpSpPr>
        <p:sp>
          <p:nvSpPr>
            <p:cNvPr id="8203" name="Rectangle 5"/>
            <p:cNvSpPr>
              <a:spLocks noChangeArrowheads="1"/>
            </p:cNvSpPr>
            <p:nvPr/>
          </p:nvSpPr>
          <p:spPr bwMode="auto">
            <a:xfrm>
              <a:off x="576" y="1366"/>
              <a:ext cx="4752"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a:latin typeface="Arial Narrow" pitchFamily="34" charset="0"/>
                </a:rPr>
                <a:t>Liroff, R.A &amp; Davis, G.G. 1981. </a:t>
              </a:r>
              <a:r>
                <a:rPr lang="en-US" altLang="id-ID" sz="2400" i="1">
                  <a:latin typeface="Arial Narrow" pitchFamily="34" charset="0"/>
                </a:rPr>
                <a:t>Protecting open space: Land use control in the Adirondack Park</a:t>
              </a:r>
              <a:r>
                <a:rPr lang="en-US" altLang="id-ID" sz="2400">
                  <a:latin typeface="Arial Narrow" pitchFamily="34" charset="0"/>
                </a:rPr>
                <a:t>. Cambridge, MA: Ballinger </a:t>
              </a:r>
              <a:endParaRPr lang="en-US" altLang="id-ID" sz="2400"/>
            </a:p>
          </p:txBody>
        </p:sp>
        <p:sp>
          <p:nvSpPr>
            <p:cNvPr id="8204" name="Rectangle 6"/>
            <p:cNvSpPr>
              <a:spLocks noChangeArrowheads="1"/>
            </p:cNvSpPr>
            <p:nvPr/>
          </p:nvSpPr>
          <p:spPr bwMode="auto">
            <a:xfrm>
              <a:off x="816" y="1978"/>
              <a:ext cx="4416" cy="1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a:latin typeface="Arial Narrow" pitchFamily="34" charset="0"/>
                </a:rPr>
                <a:t>Buku ini mendeskripsikan tentang proses implementasi perencanaan kota dan regulasi pemanfaatan ruang di sekitar Taman Adirondack, New York. Penulis memaparkan program evaluasi lingkungan yang dilakukan </a:t>
              </a:r>
              <a:r>
                <a:rPr lang="en-US" altLang="id-ID" sz="2400">
                  <a:solidFill>
                    <a:srgbClr val="595959"/>
                  </a:solidFill>
                  <a:latin typeface="Arial Narrow" pitchFamily="34" charset="0"/>
                </a:rPr>
                <a:t>(hal xx) </a:t>
              </a:r>
              <a:r>
                <a:rPr lang="en-US" altLang="id-ID" sz="2400">
                  <a:latin typeface="Arial Narrow" pitchFamily="34" charset="0"/>
                </a:rPr>
                <a:t>serta solusi perencanaan ruang yang diterapkankan berkaitan dengan pemanfaatan ruang terbuka hijau untuk kegiatan semi-komersial </a:t>
              </a:r>
              <a:r>
                <a:rPr lang="en-US" altLang="id-ID" sz="2400">
                  <a:solidFill>
                    <a:srgbClr val="595959"/>
                  </a:solidFill>
                  <a:latin typeface="Arial Narrow" pitchFamily="34" charset="0"/>
                </a:rPr>
                <a:t>(hal xxx)   </a:t>
              </a:r>
              <a:endParaRPr lang="en-US" altLang="id-ID" sz="2400">
                <a:solidFill>
                  <a:srgbClr val="595959"/>
                </a:solidFill>
              </a:endParaRPr>
            </a:p>
          </p:txBody>
        </p:sp>
      </p:grpSp>
      <p:sp>
        <p:nvSpPr>
          <p:cNvPr id="141320" name="Rectangle 8"/>
          <p:cNvSpPr>
            <a:spLocks noChangeArrowheads="1"/>
          </p:cNvSpPr>
          <p:nvPr/>
        </p:nvSpPr>
        <p:spPr bwMode="auto">
          <a:xfrm>
            <a:off x="1295400" y="5638800"/>
            <a:ext cx="7010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of book’s scope and note its main points</a:t>
            </a:r>
            <a:endParaRPr lang="en-US" altLang="id-ID" sz="2400" dirty="0">
              <a:solidFill>
                <a:srgbClr val="FF0000"/>
              </a:solidFill>
            </a:endParaRPr>
          </a:p>
        </p:txBody>
      </p:sp>
      <p:pic>
        <p:nvPicPr>
          <p:cNvPr id="13"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84198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15"/>
                                        </p:tgtEl>
                                        <p:attrNameLst>
                                          <p:attrName>style.visibility</p:attrName>
                                        </p:attrNameLst>
                                      </p:cBhvr>
                                      <p:to>
                                        <p:strVal val="visible"/>
                                      </p:to>
                                    </p:set>
                                    <p:animEffect transition="in" filter="box(in)">
                                      <p:cBhvr>
                                        <p:cTn id="7" dur="500"/>
                                        <p:tgtEl>
                                          <p:spTgt spid="141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1320"/>
                                        </p:tgtEl>
                                        <p:attrNameLst>
                                          <p:attrName>style.visibility</p:attrName>
                                        </p:attrNameLst>
                                      </p:cBhvr>
                                      <p:to>
                                        <p:strVal val="visible"/>
                                      </p:to>
                                    </p:set>
                                    <p:animEffect transition="in" filter="box(in)">
                                      <p:cBhvr>
                                        <p:cTn id="17" dur="500"/>
                                        <p:tgtEl>
                                          <p:spTgt spid="141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P spid="1413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219" name="Rectangle 4"/>
          <p:cNvSpPr>
            <a:spLocks noChangeArrowheads="1"/>
          </p:cNvSpPr>
          <p:nvPr/>
        </p:nvSpPr>
        <p:spPr bwMode="auto">
          <a:xfrm>
            <a:off x="914400" y="357188"/>
            <a:ext cx="358140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Evaluative annotation</a:t>
            </a:r>
            <a:endParaRPr lang="en-US" altLang="id-ID" sz="2800" b="1">
              <a:solidFill>
                <a:srgbClr val="FF0000"/>
              </a:solidFill>
            </a:endParaRPr>
          </a:p>
        </p:txBody>
      </p:sp>
      <p:grpSp>
        <p:nvGrpSpPr>
          <p:cNvPr id="2" name="Group 8"/>
          <p:cNvGrpSpPr>
            <a:grpSpLocks/>
          </p:cNvGrpSpPr>
          <p:nvPr/>
        </p:nvGrpSpPr>
        <p:grpSpPr bwMode="auto">
          <a:xfrm>
            <a:off x="914400" y="1600200"/>
            <a:ext cx="7543800" cy="4046538"/>
            <a:chOff x="576" y="1498"/>
            <a:chExt cx="4752" cy="2549"/>
          </a:xfrm>
        </p:grpSpPr>
        <p:sp>
          <p:nvSpPr>
            <p:cNvPr id="9227" name="Rectangle 9"/>
            <p:cNvSpPr>
              <a:spLocks noChangeArrowheads="1"/>
            </p:cNvSpPr>
            <p:nvPr/>
          </p:nvSpPr>
          <p:spPr bwMode="auto">
            <a:xfrm>
              <a:off x="576" y="1498"/>
              <a:ext cx="4752"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Lubis</a:t>
              </a:r>
              <a:r>
                <a:rPr lang="en-US" altLang="id-ID" sz="2400" dirty="0">
                  <a:latin typeface="Arial Narrow" pitchFamily="34" charset="0"/>
                </a:rPr>
                <a:t>, Nina R. 1998. </a:t>
              </a:r>
              <a:r>
                <a:rPr lang="en-US" altLang="id-ID" sz="2400" i="1" dirty="0" err="1">
                  <a:latin typeface="Arial Narrow" pitchFamily="34" charset="0"/>
                </a:rPr>
                <a:t>Kehidupan</a:t>
              </a:r>
              <a:r>
                <a:rPr lang="en-US" altLang="id-ID" sz="2400" i="1" dirty="0">
                  <a:latin typeface="Arial Narrow" pitchFamily="34" charset="0"/>
                </a:rPr>
                <a:t> </a:t>
              </a:r>
              <a:r>
                <a:rPr lang="en-US" altLang="id-ID" sz="2400" i="1" dirty="0" err="1">
                  <a:latin typeface="Arial Narrow" pitchFamily="34" charset="0"/>
                </a:rPr>
                <a:t>kaum</a:t>
              </a:r>
              <a:r>
                <a:rPr lang="en-US" altLang="id-ID" sz="2400" i="1" dirty="0">
                  <a:latin typeface="Arial Narrow" pitchFamily="34" charset="0"/>
                </a:rPr>
                <a:t> </a:t>
              </a:r>
              <a:r>
                <a:rPr lang="en-US" altLang="id-ID" sz="2400" i="1" dirty="0" err="1">
                  <a:latin typeface="Arial Narrow" pitchFamily="34" charset="0"/>
                </a:rPr>
                <a:t>menak</a:t>
              </a:r>
              <a:r>
                <a:rPr lang="en-US" altLang="id-ID" sz="2400" i="1" dirty="0">
                  <a:latin typeface="Arial Narrow" pitchFamily="34" charset="0"/>
                </a:rPr>
                <a:t> </a:t>
              </a:r>
              <a:r>
                <a:rPr lang="en-US" altLang="id-ID" sz="2400" i="1" dirty="0" err="1">
                  <a:latin typeface="Arial Narrow" pitchFamily="34" charset="0"/>
                </a:rPr>
                <a:t>Priangan</a:t>
              </a:r>
              <a:r>
                <a:rPr lang="en-US" altLang="id-ID" sz="2400" i="1" dirty="0">
                  <a:latin typeface="Arial Narrow" pitchFamily="34" charset="0"/>
                </a:rPr>
                <a:t> 1800-1942</a:t>
              </a:r>
              <a:r>
                <a:rPr lang="en-US" altLang="id-ID" sz="2400" dirty="0">
                  <a:latin typeface="Arial Narrow" pitchFamily="34" charset="0"/>
                </a:rPr>
                <a:t>. Bandung: </a:t>
              </a:r>
              <a:r>
                <a:rPr lang="en-US" altLang="id-ID" sz="2400" dirty="0" err="1">
                  <a:latin typeface="Arial Narrow" pitchFamily="34" charset="0"/>
                </a:rPr>
                <a:t>Pusat</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err="1">
                  <a:latin typeface="Arial Narrow" pitchFamily="34" charset="0"/>
                </a:rPr>
                <a:t>kebudayaan</a:t>
              </a:r>
              <a:r>
                <a:rPr lang="en-US" altLang="id-ID" sz="2400" dirty="0">
                  <a:latin typeface="Arial Narrow" pitchFamily="34" charset="0"/>
                </a:rPr>
                <a:t> </a:t>
              </a:r>
              <a:r>
                <a:rPr lang="en-US" altLang="id-ID" sz="2400" dirty="0" err="1">
                  <a:latin typeface="Arial Narrow" pitchFamily="34" charset="0"/>
                </a:rPr>
                <a:t>Sunda</a:t>
              </a:r>
              <a:endParaRPr lang="en-US" altLang="id-ID" sz="2400" dirty="0"/>
            </a:p>
          </p:txBody>
        </p:sp>
        <p:sp>
          <p:nvSpPr>
            <p:cNvPr id="9228" name="Rectangle 10"/>
            <p:cNvSpPr>
              <a:spLocks noChangeArrowheads="1"/>
            </p:cNvSpPr>
            <p:nvPr/>
          </p:nvSpPr>
          <p:spPr bwMode="auto">
            <a:xfrm>
              <a:off x="816" y="2050"/>
              <a:ext cx="4416" cy="1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a:latin typeface="Arial Narrow" pitchFamily="34" charset="0"/>
                </a:rPr>
                <a:t>Buku ini memaparkan perkembangan masyarakat Sunda, khususnya status dan kehidupan sosial kaum menak di wilayah Priangan. Penulis mendeskripsikan elitisitas status (hal…), kekuasaan (hal…), pewarisan (hal…), hubungan kekerabatan (hal…), dan gaya hidup kaum menak Priangan (hal…). Penjelasan yang diberikan mendetail dan observatif, </a:t>
              </a:r>
              <a:r>
                <a:rPr lang="en-US" altLang="id-ID" sz="2000" i="1">
                  <a:solidFill>
                    <a:srgbClr val="FF0000"/>
                  </a:solidFill>
                  <a:latin typeface="Arial Narrow" pitchFamily="34" charset="0"/>
                </a:rPr>
                <a:t>walaupun beberapa argumen tidak didukung data penyerta sehingga terkesan bersifat subyektif (lihat halaman…)</a:t>
              </a:r>
              <a:r>
                <a:rPr lang="en-US" altLang="id-ID" sz="2000">
                  <a:latin typeface="Arial Narrow" pitchFamily="34" charset="0"/>
                </a:rPr>
                <a:t>. Bagian buku tentang struktur politik tradisional dan gaya hidup kaum menak Priangan dapat digunakan sebagai  sebagai latar untuk memahami keberadaan dan kehidupan sosial masyarakat Sunda secara umum.</a:t>
              </a:r>
              <a:endParaRPr lang="en-US" altLang="id-ID" sz="2000"/>
            </a:p>
          </p:txBody>
        </p:sp>
      </p:grpSp>
      <p:sp>
        <p:nvSpPr>
          <p:cNvPr id="139275" name="Rectangle 11"/>
          <p:cNvSpPr>
            <a:spLocks noChangeArrowheads="1"/>
          </p:cNvSpPr>
          <p:nvPr/>
        </p:nvSpPr>
        <p:spPr bwMode="auto">
          <a:xfrm>
            <a:off x="1295400" y="5910263"/>
            <a:ext cx="7010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critical evaluation, and reflection of its use</a:t>
            </a:r>
            <a:endParaRPr lang="en-US" altLang="id-ID" sz="2400" dirty="0">
              <a:solidFill>
                <a:srgbClr val="FF0000"/>
              </a:solidFill>
            </a:endParaRPr>
          </a:p>
        </p:txBody>
      </p:sp>
      <p:sp>
        <p:nvSpPr>
          <p:cNvPr id="9" name="Rectangle 3"/>
          <p:cNvSpPr>
            <a:spLocks noChangeArrowheads="1"/>
          </p:cNvSpPr>
          <p:nvPr/>
        </p:nvSpPr>
        <p:spPr bwMode="auto">
          <a:xfrm>
            <a:off x="4648200" y="457200"/>
            <a:ext cx="38100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dirty="0" err="1">
                <a:latin typeface="Arial Narrow" pitchFamily="34" charset="0"/>
              </a:rPr>
              <a:t>ringkaskan</a:t>
            </a:r>
            <a:r>
              <a:rPr lang="en-US" altLang="id-ID" sz="2000" dirty="0">
                <a:latin typeface="Arial Narrow" pitchFamily="34" charset="0"/>
              </a:rPr>
              <a:t> </a:t>
            </a:r>
            <a:r>
              <a:rPr lang="en-US" altLang="id-ID" sz="2000" dirty="0" err="1">
                <a:latin typeface="Arial Narrow" pitchFamily="34" charset="0"/>
              </a:rPr>
              <a:t>ruang</a:t>
            </a:r>
            <a:r>
              <a:rPr lang="en-US" altLang="id-ID" sz="2000" dirty="0">
                <a:latin typeface="Arial Narrow" pitchFamily="34" charset="0"/>
              </a:rPr>
              <a:t> </a:t>
            </a:r>
            <a:r>
              <a:rPr lang="en-US" altLang="id-ID" sz="2000" dirty="0" err="1">
                <a:latin typeface="Arial Narrow" pitchFamily="34" charset="0"/>
              </a:rPr>
              <a:t>lingkup</a:t>
            </a:r>
            <a:r>
              <a:rPr lang="en-US" altLang="id-ID" sz="2000" dirty="0">
                <a:latin typeface="Arial Narrow" pitchFamily="34" charset="0"/>
              </a:rPr>
              <a:t> </a:t>
            </a:r>
            <a:r>
              <a:rPr lang="en-US" altLang="id-ID" sz="2000" dirty="0" err="1">
                <a:latin typeface="Arial Narrow" pitchFamily="34" charset="0"/>
              </a:rPr>
              <a:t>dan</a:t>
            </a:r>
            <a:r>
              <a:rPr lang="en-US" altLang="id-ID" sz="2000" dirty="0">
                <a:latin typeface="Arial Narrow" pitchFamily="34" charset="0"/>
              </a:rPr>
              <a:t> </a:t>
            </a:r>
            <a:r>
              <a:rPr lang="en-US" altLang="id-ID" sz="2000" dirty="0" err="1">
                <a:latin typeface="Arial Narrow" pitchFamily="34" charset="0"/>
              </a:rPr>
              <a:t>bahasan</a:t>
            </a:r>
            <a:r>
              <a:rPr lang="en-US" altLang="id-ID" sz="2000" dirty="0">
                <a:latin typeface="Arial Narrow" pitchFamily="34" charset="0"/>
              </a:rPr>
              <a:t> </a:t>
            </a:r>
            <a:r>
              <a:rPr lang="en-US" altLang="id-ID" sz="2000" dirty="0" err="1">
                <a:latin typeface="Arial Narrow" pitchFamily="34" charset="0"/>
              </a:rPr>
              <a:t>dari</a:t>
            </a:r>
            <a:r>
              <a:rPr lang="en-US" altLang="id-ID" sz="2000" dirty="0">
                <a:latin typeface="Arial Narrow" pitchFamily="34" charset="0"/>
              </a:rPr>
              <a:t> </a:t>
            </a:r>
            <a:r>
              <a:rPr lang="en-US" altLang="id-ID" sz="2000" dirty="0" err="1">
                <a:latin typeface="Arial Narrow" pitchFamily="34" charset="0"/>
              </a:rPr>
              <a:t>sumber</a:t>
            </a:r>
            <a:r>
              <a:rPr lang="en-US" altLang="id-ID" sz="2000" dirty="0">
                <a:latin typeface="Arial Narrow" pitchFamily="34" charset="0"/>
              </a:rPr>
              <a:t>, </a:t>
            </a:r>
            <a:r>
              <a:rPr lang="en-US" altLang="id-ID" sz="2000" dirty="0" err="1">
                <a:latin typeface="Arial Narrow" pitchFamily="34" charset="0"/>
              </a:rPr>
              <a:t>berikan</a:t>
            </a:r>
            <a:r>
              <a:rPr lang="en-US" altLang="id-ID" sz="2000" dirty="0">
                <a:latin typeface="Arial Narrow" pitchFamily="34" charset="0"/>
              </a:rPr>
              <a:t> </a:t>
            </a:r>
            <a:r>
              <a:rPr lang="en-US" altLang="id-ID" sz="2000" dirty="0" err="1">
                <a:latin typeface="Arial Narrow" pitchFamily="34" charset="0"/>
              </a:rPr>
              <a:t>evaluasi</a:t>
            </a:r>
            <a:r>
              <a:rPr lang="en-US" altLang="id-ID" sz="2000" dirty="0">
                <a:latin typeface="Arial Narrow" pitchFamily="34" charset="0"/>
              </a:rPr>
              <a:t> </a:t>
            </a:r>
            <a:r>
              <a:rPr lang="en-US" altLang="id-ID" sz="2000" dirty="0" err="1">
                <a:latin typeface="Arial Narrow" pitchFamily="34" charset="0"/>
              </a:rPr>
              <a:t>kritis</a:t>
            </a:r>
            <a:r>
              <a:rPr lang="en-US" altLang="id-ID" sz="2000" dirty="0">
                <a:latin typeface="Arial Narrow" pitchFamily="34" charset="0"/>
              </a:rPr>
              <a:t> </a:t>
            </a:r>
            <a:r>
              <a:rPr lang="en-US" altLang="id-ID" sz="2000" dirty="0" err="1">
                <a:latin typeface="Arial Narrow" pitchFamily="34" charset="0"/>
              </a:rPr>
              <a:t>atas</a:t>
            </a:r>
            <a:r>
              <a:rPr lang="en-US" altLang="id-ID" sz="2000" dirty="0">
                <a:latin typeface="Arial Narrow" pitchFamily="34" charset="0"/>
              </a:rPr>
              <a:t> </a:t>
            </a:r>
            <a:r>
              <a:rPr lang="en-US" altLang="id-ID" sz="2000" dirty="0" err="1">
                <a:latin typeface="Arial Narrow" pitchFamily="34" charset="0"/>
              </a:rPr>
              <a:t>konten</a:t>
            </a:r>
            <a:endParaRPr lang="en-US" altLang="id-ID" sz="2000" dirty="0"/>
          </a:p>
        </p:txBody>
      </p:sp>
      <p:pic>
        <p:nvPicPr>
          <p:cNvPr id="13"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74447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9275"/>
                                        </p:tgtEl>
                                        <p:attrNameLst>
                                          <p:attrName>style.visibility</p:attrName>
                                        </p:attrNameLst>
                                      </p:cBhvr>
                                      <p:to>
                                        <p:strVal val="visible"/>
                                      </p:to>
                                    </p:set>
                                    <p:animEffect transition="in" filter="box(in)">
                                      <p:cBhvr>
                                        <p:cTn id="17" dur="500"/>
                                        <p:tgtEl>
                                          <p:spTgt spid="13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511</Words>
  <Application>Microsoft Office PowerPoint</Application>
  <PresentationFormat>On-screen Show (4:3)</PresentationFormat>
  <Paragraphs>50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Pustaka</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213</cp:revision>
  <dcterms:created xsi:type="dcterms:W3CDTF">2010-08-24T06:47:44Z</dcterms:created>
  <dcterms:modified xsi:type="dcterms:W3CDTF">2016-12-08T10:28:27Z</dcterms:modified>
</cp:coreProperties>
</file>