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335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3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92" autoAdjust="0"/>
    <p:restoredTop sz="93190" autoAdjust="0"/>
  </p:normalViewPr>
  <p:slideViewPr>
    <p:cSldViewPr>
      <p:cViewPr>
        <p:scale>
          <a:sx n="106" d="100"/>
          <a:sy n="106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ADBBEE-86F4-48BE-B416-BE541283A4A3}" type="datetimeFigureOut">
              <a:rPr lang="id-ID"/>
              <a:pPr>
                <a:defRPr/>
              </a:pPr>
              <a:t>05/10/2016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0A6F61-1179-4B62-B2D8-1C9E63E2E2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FCAE9-BE5D-48F0-AD74-6CC770A4C448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CFCB570-1CB4-4217-BB86-11B7E56A0716}" type="slidenum">
              <a:rPr lang="en-US" altLang="id-ID" smtClean="0"/>
              <a:pPr eaLnBrk="1" hangingPunct="1"/>
              <a:t>15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3492C5-FC4E-465B-BF59-8CB12CA330AF}" type="slidenum">
              <a:rPr lang="en-US" altLang="id-ID" smtClean="0"/>
              <a:pPr eaLnBrk="1" hangingPunct="1"/>
              <a:t>16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BF1968-FB69-4F02-8E5E-9CE1A265074C}" type="slidenum">
              <a:rPr lang="en-US" altLang="id-ID" smtClean="0"/>
              <a:pPr eaLnBrk="1" hangingPunct="1"/>
              <a:t>18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BF6D506-2FC5-424C-8A1B-F79D49A831B9}" type="slidenum">
              <a:rPr lang="en-US" altLang="id-ID" smtClean="0"/>
              <a:pPr eaLnBrk="1" hangingPunct="1"/>
              <a:t>20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50C98-50E6-4C7C-B020-6095488CAC99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56C9-CA2D-44AF-AD6A-C2D3D0BA4646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104-6F4D-46C8-AE0C-43A5677E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5C5-328E-4D9E-81EB-9EE21A98C4BA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4C5-CA85-4A0F-9FF4-3B18EEC5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38BA-5E7A-4AC6-AF5A-2AA9E0948443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7C1F-5093-4C5E-B88E-512A48BD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E762-6883-4495-8767-99B85B7EB5D8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AC79-1115-4203-9C37-102FC5F9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A296-73DA-4558-B4FA-EEBA17CBA90E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252-3148-4915-8CAF-4D2F69A50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AB75-8BBC-435E-A2C1-A2A5CFC8DDB9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483-9346-4578-B98D-70A577D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3F0C-799F-4149-AACA-12E3CDABCA3A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B52F-B01F-49DF-87A4-36ED1704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1D59-23D3-4AB3-9759-A05767F6ACF0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669-F446-43D0-A753-C53708C3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9134-E64D-4FE7-B21B-3997FC95629D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541D-E1E2-41CE-9F45-F55BA57D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6C18-3F33-43C8-A34F-7FF0E17FDADC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4C1-1383-4D11-9CF0-0031E67F8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9C2-447D-4EFC-86CD-ADC19DE34FC8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847-F13B-4E84-90BE-493CCDED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C19A7-6195-46D1-B51E-DD5AA5E5ECE8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439FD1-C228-426A-9EC4-B8E38FC5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6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6576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Metodologi Penelitian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Pertemuan 5</a:t>
            </a:r>
          </a:p>
          <a:p>
            <a:pPr algn="ctr"/>
            <a:r>
              <a:rPr lang="id-I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Exploring Quantitative Approach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422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 G ROCHYAT, S.Sn., MA., M.Ds.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2819400" cy="21518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93750" y="395288"/>
            <a:ext cx="7635875" cy="1381125"/>
            <a:chOff x="575733" y="1260475"/>
            <a:chExt cx="7636933" cy="1381125"/>
          </a:xfrm>
        </p:grpSpPr>
        <p:sp>
          <p:nvSpPr>
            <p:cNvPr id="21518" name="Rectangle 6"/>
            <p:cNvSpPr>
              <a:spLocks noChangeArrowheads="1"/>
            </p:cNvSpPr>
            <p:nvPr/>
          </p:nvSpPr>
          <p:spPr bwMode="auto">
            <a:xfrm>
              <a:off x="575733" y="1260475"/>
              <a:ext cx="2218267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31875" indent="-103346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800" dirty="0">
                  <a:solidFill>
                    <a:srgbClr val="FF6600"/>
                  </a:solidFill>
                  <a:latin typeface="Arial Narrow" pitchFamily="34" charset="0"/>
                </a:rPr>
                <a:t>manipulation</a:t>
              </a:r>
              <a:r>
                <a:rPr lang="en-US" altLang="ja-JP" sz="2800" dirty="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9" name="Rectangle 6"/>
            <p:cNvSpPr>
              <a:spLocks noChangeArrowheads="1"/>
            </p:cNvSpPr>
            <p:nvPr/>
          </p:nvSpPr>
          <p:spPr bwMode="auto">
            <a:xfrm>
              <a:off x="2623892" y="1311275"/>
              <a:ext cx="5588774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latin typeface="Arial Narrow" pitchFamily="34" charset="0"/>
                </a:rPr>
                <a:t>artificial condition and/or circumstances for testing </a:t>
              </a: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(researchers “do something” to the object being studied)</a:t>
              </a:r>
              <a:endParaRPr lang="en-US" altLang="ja-JP" sz="1600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93750" y="1716088"/>
            <a:ext cx="7635875" cy="1381125"/>
            <a:chOff x="575736" y="2581252"/>
            <a:chExt cx="7636933" cy="1381125"/>
          </a:xfrm>
        </p:grpSpPr>
        <p:sp>
          <p:nvSpPr>
            <p:cNvPr id="21516" name="Rectangle 6"/>
            <p:cNvSpPr>
              <a:spLocks noChangeArrowheads="1"/>
            </p:cNvSpPr>
            <p:nvPr/>
          </p:nvSpPr>
          <p:spPr bwMode="auto">
            <a:xfrm>
              <a:off x="575736" y="2581252"/>
              <a:ext cx="2218267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31875" indent="-103346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800">
                  <a:solidFill>
                    <a:srgbClr val="FF6600"/>
                  </a:solidFill>
                  <a:latin typeface="Arial Narrow" pitchFamily="34" charset="0"/>
                </a:rPr>
                <a:t>control</a:t>
              </a:r>
              <a:r>
                <a:rPr lang="en-US" altLang="ja-JP" sz="280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7" name="Rectangle 6"/>
            <p:cNvSpPr>
              <a:spLocks noChangeArrowheads="1"/>
            </p:cNvSpPr>
            <p:nvPr/>
          </p:nvSpPr>
          <p:spPr bwMode="auto">
            <a:xfrm>
              <a:off x="2624666" y="2632052"/>
              <a:ext cx="5588003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latin typeface="Arial Narrow" pitchFamily="34" charset="0"/>
                </a:rPr>
                <a:t>planned and organized action to suit the “reality” of a situation being studied </a:t>
              </a: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(researchers manage variables for the study)</a:t>
              </a:r>
              <a:endParaRPr lang="en-US" altLang="ja-JP" sz="1600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93750" y="3121025"/>
            <a:ext cx="7635875" cy="1381125"/>
            <a:chOff x="575739" y="3986694"/>
            <a:chExt cx="7636933" cy="1381125"/>
          </a:xfrm>
        </p:grpSpPr>
        <p:sp>
          <p:nvSpPr>
            <p:cNvPr id="21514" name="Rectangle 6"/>
            <p:cNvSpPr>
              <a:spLocks noChangeArrowheads="1"/>
            </p:cNvSpPr>
            <p:nvPr/>
          </p:nvSpPr>
          <p:spPr bwMode="auto">
            <a:xfrm>
              <a:off x="575739" y="3986694"/>
              <a:ext cx="2218267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31875" indent="-103346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800">
                  <a:solidFill>
                    <a:srgbClr val="FF6600"/>
                  </a:solidFill>
                  <a:latin typeface="Arial Narrow" pitchFamily="34" charset="0"/>
                </a:rPr>
                <a:t>randomization</a:t>
              </a:r>
              <a:r>
                <a:rPr lang="en-US" altLang="ja-JP" sz="280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5" name="Rectangle 6"/>
            <p:cNvSpPr>
              <a:spLocks noChangeArrowheads="1"/>
            </p:cNvSpPr>
            <p:nvPr/>
          </p:nvSpPr>
          <p:spPr bwMode="auto">
            <a:xfrm>
              <a:off x="2624669" y="4037494"/>
              <a:ext cx="5588003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latin typeface="Arial Narrow" pitchFamily="34" charset="0"/>
                </a:rPr>
                <a:t>controlled action to assign equal probability of any condition </a:t>
              </a: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(researchers manage condition for the study, e.g. assigned group, questions)   </a:t>
              </a:r>
              <a:endParaRPr lang="en-US" altLang="ja-JP" sz="1600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93750" y="4476750"/>
            <a:ext cx="7635875" cy="1381125"/>
            <a:chOff x="575742" y="5341337"/>
            <a:chExt cx="7636933" cy="1381125"/>
          </a:xfrm>
        </p:grpSpPr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575742" y="5341337"/>
              <a:ext cx="2218267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31875" indent="-103346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800">
                  <a:solidFill>
                    <a:srgbClr val="FF6600"/>
                  </a:solidFill>
                  <a:latin typeface="Arial Narrow" pitchFamily="34" charset="0"/>
                </a:rPr>
                <a:t>sampling</a:t>
              </a:r>
              <a:r>
                <a:rPr lang="en-US" altLang="ja-JP" sz="280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>
              <a:off x="2624672" y="5392137"/>
              <a:ext cx="5588003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latin typeface="Arial Narrow" pitchFamily="34" charset="0"/>
                </a:rPr>
                <a:t>method of selecting certain number of units (subjects) from total population </a:t>
              </a:r>
              <a:r>
                <a:rPr lang="en-US" altLang="ja-JP" sz="1400">
                  <a:solidFill>
                    <a:srgbClr val="7F7F7F"/>
                  </a:solidFill>
                  <a:latin typeface="Arial Narrow" pitchFamily="34" charset="0"/>
                </a:rPr>
                <a:t>(MacLeod-Hockey, 1981)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57500" y="5681663"/>
            <a:ext cx="553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031875" indent="-10334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00"/>
              </a:spcBef>
              <a:buFontTx/>
              <a:buNone/>
            </a:pPr>
            <a:r>
              <a:rPr lang="id-ID" altLang="ja-JP" sz="2400" dirty="0">
                <a:solidFill>
                  <a:srgbClr val="FF6600"/>
                </a:solidFill>
                <a:latin typeface="Arial Narrow" pitchFamily="34" charset="0"/>
              </a:rPr>
              <a:t>measurement level (scale), variable, hypothesis</a:t>
            </a:r>
            <a:endParaRPr lang="en-US" altLang="ja-JP" sz="2400" dirty="0">
              <a:solidFill>
                <a:srgbClr val="48224C"/>
              </a:solidFill>
              <a:latin typeface="Arial Narrow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05712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93204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756593" y="1212502"/>
            <a:ext cx="331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d-ID" altLang="id-ID" sz="3600" dirty="0">
                <a:latin typeface="Arial Narrow" pitchFamily="34" charset="0"/>
                <a:ea typeface="HGPｺﾞｼｯｸE"/>
                <a:cs typeface="HGPｺﾞｼｯｸE"/>
              </a:rPr>
              <a:t>Understanding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d-ID" altLang="id-ID" sz="6000" b="1" dirty="0">
                <a:latin typeface="Arial Narrow" pitchFamily="34" charset="0"/>
                <a:ea typeface="HGPｺﾞｼｯｸE"/>
                <a:cs typeface="HGPｺﾞｼｯｸE"/>
              </a:rPr>
              <a:t>Sampling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83568" y="3631852"/>
            <a:ext cx="3457575" cy="16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>
                <a:latin typeface="Arial Narrow" pitchFamily="34" charset="0"/>
              </a:rPr>
              <a:t>Creswell, J. W. 1994. Research Design: Qualitative and Quantitative Approaches. CA: Sage Publications.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 err="1">
                <a:latin typeface="Arial Narrow" pitchFamily="34" charset="0"/>
              </a:rPr>
              <a:t>Salkind</a:t>
            </a:r>
            <a:r>
              <a:rPr lang="en-US" altLang="ja-JP" sz="1400" dirty="0">
                <a:latin typeface="Arial Narrow" pitchFamily="34" charset="0"/>
              </a:rPr>
              <a:t>, Neil J. 1997. Exploring Research: Third Edition. NJ: Prentice Hall </a:t>
            </a:r>
            <a:r>
              <a:rPr lang="en-US" altLang="ja-JP" sz="1400" dirty="0" err="1">
                <a:latin typeface="Arial Narrow" pitchFamily="34" charset="0"/>
              </a:rPr>
              <a:t>Inc</a:t>
            </a:r>
            <a:endParaRPr lang="en-US" altLang="ja-JP" sz="1400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>
                <a:latin typeface="Arial Narrow" pitchFamily="34" charset="0"/>
              </a:rPr>
              <a:t>Robson, Colin. 1993.  Real World Research. Oxford, UK: Blackwell Publishers </a:t>
            </a:r>
          </a:p>
        </p:txBody>
      </p:sp>
    </p:spTree>
    <p:extLst>
      <p:ext uri="{BB962C8B-B14F-4D97-AF65-F5344CB8AC3E}">
        <p14:creationId xmlns:p14="http://schemas.microsoft.com/office/powerpoint/2010/main" xmlns="" val="4814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280988" y="785813"/>
            <a:ext cx="21177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Probability sampling</a:t>
            </a:r>
            <a:endParaRPr lang="en-US" altLang="ja-JP" sz="2800">
              <a:solidFill>
                <a:srgbClr val="48224C"/>
              </a:solidFill>
              <a:latin typeface="Arial Narrow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17788" y="836613"/>
            <a:ext cx="5503862" cy="890587"/>
            <a:chOff x="2523066" y="989549"/>
            <a:chExt cx="5503335" cy="890057"/>
          </a:xfrm>
        </p:grpSpPr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523066" y="989549"/>
              <a:ext cx="1253070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simple random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3563" name="Rectangle 6"/>
            <p:cNvSpPr>
              <a:spLocks noChangeArrowheads="1"/>
            </p:cNvSpPr>
            <p:nvPr/>
          </p:nvSpPr>
          <p:spPr bwMode="auto">
            <a:xfrm>
              <a:off x="3996125" y="989549"/>
              <a:ext cx="4030276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sampling through equal and independent chance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83113" y="1666875"/>
            <a:ext cx="37750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>
                <a:latin typeface="Arial Narrow" pitchFamily="34" charset="0"/>
              </a:rPr>
              <a:t>define population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>
                <a:latin typeface="Arial Narrow" pitchFamily="34" charset="0"/>
              </a:rPr>
              <a:t>list members of population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>
                <a:latin typeface="Arial Narrow" pitchFamily="34" charset="0"/>
              </a:rPr>
              <a:t>assign number to each member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>
                <a:latin typeface="Arial Narrow" pitchFamily="34" charset="0"/>
              </a:rPr>
              <a:t>use criterion to select sample 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>
                <a:solidFill>
                  <a:srgbClr val="FF6600"/>
                </a:solidFill>
                <a:latin typeface="Arial Narrow" pitchFamily="34" charset="0"/>
              </a:rPr>
              <a:t>       (table of random numbers)</a:t>
            </a:r>
          </a:p>
          <a:p>
            <a:pPr algn="just">
              <a:spcBef>
                <a:spcPts val="300"/>
              </a:spcBef>
              <a:buFontTx/>
              <a:buNone/>
            </a:pPr>
            <a:endParaRPr lang="en-US" altLang="ja-JP" sz="2000">
              <a:latin typeface="Arial Narrow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109788" y="3870325"/>
            <a:ext cx="6011862" cy="889000"/>
            <a:chOff x="2015067" y="3766564"/>
            <a:chExt cx="6011337" cy="890057"/>
          </a:xfrm>
        </p:grpSpPr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2015067" y="3766564"/>
              <a:ext cx="1761072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systematic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3996094" y="3766564"/>
              <a:ext cx="4030310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sampling through systematic chance</a:t>
              </a: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83113" y="4327525"/>
            <a:ext cx="3775075" cy="140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divide size of population into systematic order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choose starting point to select sample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follow the process gradually</a:t>
            </a:r>
          </a:p>
          <a:p>
            <a:pPr algn="just">
              <a:spcBef>
                <a:spcPts val="300"/>
              </a:spcBef>
              <a:buFontTx/>
              <a:buNone/>
            </a:pPr>
            <a:endParaRPr lang="en-US" altLang="ja-JP" sz="2000" dirty="0">
              <a:latin typeface="Arial Narrow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56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49288" y="989013"/>
            <a:ext cx="7518400" cy="890587"/>
            <a:chOff x="491067" y="989549"/>
            <a:chExt cx="7518400" cy="890057"/>
          </a:xfrm>
        </p:grpSpPr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491067" y="989549"/>
              <a:ext cx="1828831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stratified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4586" name="Rectangle 6"/>
            <p:cNvSpPr>
              <a:spLocks noChangeArrowheads="1"/>
            </p:cNvSpPr>
            <p:nvPr/>
          </p:nvSpPr>
          <p:spPr bwMode="auto">
            <a:xfrm>
              <a:off x="2540529" y="989549"/>
              <a:ext cx="5468938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sampling through proportion representational chance</a:t>
              </a:r>
            </a:p>
          </p:txBody>
        </p: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89288" y="1819275"/>
            <a:ext cx="4927600" cy="13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list population according to their representational proportion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assigned number for each member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select sample according to their </a:t>
            </a:r>
            <a:r>
              <a:rPr lang="en-US" altLang="ja-JP" sz="2000" dirty="0" smtClean="0">
                <a:latin typeface="Arial Narrow" pitchFamily="34" charset="0"/>
              </a:rPr>
              <a:t>representation</a:t>
            </a:r>
            <a:endParaRPr lang="en-US" altLang="ja-JP" sz="2000" dirty="0">
              <a:latin typeface="Arial Narrow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17550" y="3767138"/>
            <a:ext cx="7569200" cy="889000"/>
            <a:chOff x="558829" y="3766564"/>
            <a:chExt cx="7569171" cy="890057"/>
          </a:xfrm>
        </p:grpSpPr>
        <p:sp>
          <p:nvSpPr>
            <p:cNvPr id="24583" name="Rectangle 6"/>
            <p:cNvSpPr>
              <a:spLocks noChangeArrowheads="1"/>
            </p:cNvSpPr>
            <p:nvPr/>
          </p:nvSpPr>
          <p:spPr bwMode="auto">
            <a:xfrm>
              <a:off x="558829" y="3766564"/>
              <a:ext cx="1761072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cluster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2540021" y="3766564"/>
              <a:ext cx="5587979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sampling through group and/or membership chance 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89288" y="4579939"/>
            <a:ext cx="3776662" cy="10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identify population of selected group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000" dirty="0">
                <a:latin typeface="Arial Narrow" pitchFamily="34" charset="0"/>
              </a:rPr>
              <a:t>select sample according to equal chance on selected group</a:t>
            </a:r>
          </a:p>
          <a:p>
            <a:pPr algn="just">
              <a:spcBef>
                <a:spcPts val="300"/>
              </a:spcBef>
              <a:buFontTx/>
              <a:buNone/>
            </a:pPr>
            <a:endParaRPr lang="en-US" altLang="ja-JP" sz="2000" dirty="0">
              <a:latin typeface="Arial Narrow" pitchFamily="34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6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509588" y="1071563"/>
            <a:ext cx="23018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Non-probability sampling</a:t>
            </a:r>
            <a:endParaRPr lang="en-US" altLang="ja-JP" sz="2800">
              <a:solidFill>
                <a:srgbClr val="48224C"/>
              </a:solidFill>
              <a:latin typeface="Arial Narrow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46388" y="1122363"/>
            <a:ext cx="5654675" cy="890587"/>
            <a:chOff x="2370667" y="989549"/>
            <a:chExt cx="5655733" cy="890057"/>
          </a:xfrm>
        </p:grpSpPr>
        <p:sp>
          <p:nvSpPr>
            <p:cNvPr id="25611" name="Rectangle 6"/>
            <p:cNvSpPr>
              <a:spLocks noChangeArrowheads="1"/>
            </p:cNvSpPr>
            <p:nvPr/>
          </p:nvSpPr>
          <p:spPr bwMode="auto">
            <a:xfrm>
              <a:off x="2370667" y="989549"/>
              <a:ext cx="1828799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convenience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4368116" y="989549"/>
              <a:ext cx="3658284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sampling through captive and convenient chance</a:t>
              </a:r>
            </a:p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     e.g. students, colleagues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46388" y="2630488"/>
            <a:ext cx="5654675" cy="889000"/>
            <a:chOff x="2370667" y="989549"/>
            <a:chExt cx="5655733" cy="890057"/>
          </a:xfrm>
        </p:grpSpPr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370667" y="989549"/>
              <a:ext cx="1828799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quota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5610" name="Rectangle 6"/>
            <p:cNvSpPr>
              <a:spLocks noChangeArrowheads="1"/>
            </p:cNvSpPr>
            <p:nvPr/>
          </p:nvSpPr>
          <p:spPr bwMode="auto">
            <a:xfrm>
              <a:off x="4368116" y="989549"/>
              <a:ext cx="3658284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sampling through certain quota number.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      </a:t>
              </a: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e.g. fulfilling certain  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             numbers and/or 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             representation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846388" y="4830763"/>
            <a:ext cx="5654675" cy="890587"/>
            <a:chOff x="2370667" y="989549"/>
            <a:chExt cx="5655733" cy="890057"/>
          </a:xfrm>
        </p:grpSpPr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2370667" y="989549"/>
              <a:ext cx="1828799" cy="55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ts val="300"/>
                </a:spcBef>
                <a:buFontTx/>
                <a:buNone/>
              </a:pPr>
              <a:r>
                <a:rPr lang="en-US" altLang="ja-JP" sz="2400" b="1" dirty="0">
                  <a:latin typeface="Arial Narrow" pitchFamily="34" charset="0"/>
                </a:rPr>
                <a:t>purposive</a:t>
              </a:r>
              <a:endParaRPr lang="en-US" altLang="ja-JP" sz="1600" b="1" dirty="0">
                <a:latin typeface="Arial Narrow" pitchFamily="34" charset="0"/>
              </a:endParaRPr>
            </a:p>
          </p:txBody>
        </p:sp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4368116" y="989549"/>
              <a:ext cx="3658284" cy="89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sampling through typicality of purposes and/or interests</a:t>
              </a:r>
            </a:p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     </a:t>
              </a: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 e.g. web browser, administrator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>
                  <a:solidFill>
                    <a:srgbClr val="7F7F7F"/>
                  </a:solidFill>
                  <a:latin typeface="Arial Narrow" pitchFamily="34" charset="0"/>
                </a:rPr>
                <a:t>      </a:t>
              </a:r>
            </a:p>
          </p:txBody>
        </p:sp>
      </p:grpSp>
      <p:pic>
        <p:nvPicPr>
          <p:cNvPr id="1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22" y="308467"/>
            <a:ext cx="86820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52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678714" y="2366962"/>
            <a:ext cx="33115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400" dirty="0">
                <a:latin typeface="Arial Narrow" pitchFamily="34" charset="0"/>
                <a:ea typeface="HGPｺﾞｼｯｸE"/>
                <a:cs typeface="HGPｺﾞｼｯｸE"/>
              </a:rPr>
              <a:t>Type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400" dirty="0">
                <a:latin typeface="Arial Narrow" pitchFamily="34" charset="0"/>
                <a:ea typeface="HGPｺﾞｼｯｸE"/>
                <a:cs typeface="HGPｺﾞｼｯｸE"/>
              </a:rPr>
              <a:t>Measurement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400" dirty="0">
                <a:latin typeface="Arial Narrow" pitchFamily="34" charset="0"/>
                <a:ea typeface="HGPｺﾞｼｯｸE"/>
                <a:cs typeface="HGPｺﾞｼｯｸE"/>
              </a:rPr>
              <a:t>Level / Scale</a:t>
            </a:r>
            <a:r>
              <a:rPr lang="id-ID" altLang="id-ID" dirty="0">
                <a:latin typeface="Arial Narrow" pitchFamily="34" charset="0"/>
                <a:ea typeface="HGPｺﾞｼｯｸE"/>
                <a:cs typeface="HGPｺﾞｼｯｸ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123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493713" y="1176338"/>
            <a:ext cx="21161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31875" indent="-10334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measurement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level</a:t>
            </a:r>
            <a:r>
              <a:rPr lang="en-US" altLang="ja-JP" sz="2800">
                <a:solidFill>
                  <a:srgbClr val="48224C"/>
                </a:solidFill>
                <a:latin typeface="Arial Narrow" pitchFamily="34" charset="0"/>
              </a:rPr>
              <a:t>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905125" y="1227138"/>
            <a:ext cx="5453063" cy="1127125"/>
            <a:chOff x="2573865" y="1226611"/>
            <a:chExt cx="5452536" cy="1127118"/>
          </a:xfrm>
        </p:grpSpPr>
        <p:sp>
          <p:nvSpPr>
            <p:cNvPr id="28686" name="Rectangle 6"/>
            <p:cNvSpPr>
              <a:spLocks noChangeArrowheads="1"/>
            </p:cNvSpPr>
            <p:nvPr/>
          </p:nvSpPr>
          <p:spPr bwMode="auto">
            <a:xfrm>
              <a:off x="2573865" y="1226611"/>
              <a:ext cx="1252416" cy="550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 b="1">
                  <a:latin typeface="Arial Narrow" pitchFamily="34" charset="0"/>
                </a:rPr>
                <a:t>nominal</a:t>
              </a:r>
              <a:endParaRPr lang="en-US" altLang="ja-JP" sz="1600" b="1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  <p:sp>
          <p:nvSpPr>
            <p:cNvPr id="28687" name="Rectangle 6"/>
            <p:cNvSpPr>
              <a:spLocks noChangeArrowheads="1"/>
            </p:cNvSpPr>
            <p:nvPr/>
          </p:nvSpPr>
          <p:spPr bwMode="auto">
            <a:xfrm>
              <a:off x="3810408" y="1277411"/>
              <a:ext cx="4215993" cy="107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latin typeface="Arial Narrow" pitchFamily="34" charset="0"/>
                </a:rPr>
                <a:t>differentiated by possessing that can not measurable / mutually exclusive </a:t>
              </a:r>
            </a:p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:: agama, warna rambut, ras/etnik 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905125" y="2479675"/>
            <a:ext cx="5453063" cy="1093788"/>
            <a:chOff x="2573868" y="2445790"/>
            <a:chExt cx="5452536" cy="1093272"/>
          </a:xfrm>
        </p:grpSpPr>
        <p:sp>
          <p:nvSpPr>
            <p:cNvPr id="28684" name="Rectangle 6"/>
            <p:cNvSpPr>
              <a:spLocks noChangeArrowheads="1"/>
            </p:cNvSpPr>
            <p:nvPr/>
          </p:nvSpPr>
          <p:spPr bwMode="auto">
            <a:xfrm>
              <a:off x="2573868" y="2445790"/>
              <a:ext cx="1252416" cy="55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 b="1">
                  <a:latin typeface="Arial Narrow" pitchFamily="34" charset="0"/>
                </a:rPr>
                <a:t>ordinal</a:t>
              </a:r>
              <a:endParaRPr lang="en-US" altLang="ja-JP" sz="1600" b="1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  <p:sp>
          <p:nvSpPr>
            <p:cNvPr id="28685" name="Rectangle 6"/>
            <p:cNvSpPr>
              <a:spLocks noChangeArrowheads="1"/>
            </p:cNvSpPr>
            <p:nvPr/>
          </p:nvSpPr>
          <p:spPr bwMode="auto">
            <a:xfrm>
              <a:off x="3809980" y="2496591"/>
              <a:ext cx="4216424" cy="104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latin typeface="Arial Narrow" pitchFamily="34" charset="0"/>
                </a:rPr>
                <a:t>differentiated by ordered of continuum or rankings</a:t>
              </a:r>
            </a:p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:: pendidikan, kelas, tipe/luasan rumah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05125" y="3749675"/>
            <a:ext cx="5453063" cy="1127125"/>
            <a:chOff x="2573868" y="3664966"/>
            <a:chExt cx="5452536" cy="1127118"/>
          </a:xfrm>
        </p:grpSpPr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2573868" y="3664966"/>
              <a:ext cx="1252416" cy="55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 b="1">
                  <a:latin typeface="Arial Narrow" pitchFamily="34" charset="0"/>
                </a:rPr>
                <a:t>interval</a:t>
              </a:r>
              <a:endParaRPr lang="en-US" altLang="ja-JP" sz="1600" b="1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  <p:sp>
          <p:nvSpPr>
            <p:cNvPr id="28683" name="Rectangle 6"/>
            <p:cNvSpPr>
              <a:spLocks noChangeArrowheads="1"/>
            </p:cNvSpPr>
            <p:nvPr/>
          </p:nvSpPr>
          <p:spPr bwMode="auto">
            <a:xfrm>
              <a:off x="3810411" y="3715766"/>
              <a:ext cx="4215993" cy="107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latin typeface="Arial Narrow" pitchFamily="34" charset="0"/>
                </a:rPr>
                <a:t>differentiated by equal measurement</a:t>
              </a:r>
            </a:p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:: angka temperatur, kondisi perseptual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905125" y="4783138"/>
            <a:ext cx="5453063" cy="1092200"/>
            <a:chOff x="2573871" y="4697882"/>
            <a:chExt cx="5452536" cy="1093272"/>
          </a:xfrm>
        </p:grpSpPr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2573871" y="4697882"/>
              <a:ext cx="1252416" cy="551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id-ID" altLang="ja-JP" sz="2400" b="1" smtClean="0">
                  <a:latin typeface="Arial Narrow" pitchFamily="34" charset="0"/>
                </a:rPr>
                <a:t>ratio</a:t>
              </a:r>
              <a:endParaRPr lang="en-US" altLang="ja-JP" sz="1600" b="1">
                <a:solidFill>
                  <a:srgbClr val="7F7F7F"/>
                </a:solidFill>
                <a:latin typeface="Arial Narrow" pitchFamily="34" charset="0"/>
              </a:endParaRPr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3809983" y="4748683"/>
              <a:ext cx="4216424" cy="104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latin typeface="Arial Narrow" pitchFamily="34" charset="0"/>
                </a:rPr>
                <a:t>differentiated by precise measurement, starting from zero </a:t>
              </a:r>
            </a:p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000">
                  <a:solidFill>
                    <a:srgbClr val="7F7F7F"/>
                  </a:solidFill>
                  <a:latin typeface="Arial Narrow" pitchFamily="34" charset="0"/>
                </a:rPr>
                <a:t>:: jumlah pendapatan</a:t>
              </a:r>
            </a:p>
          </p:txBody>
        </p:sp>
      </p:grpSp>
      <p:pic>
        <p:nvPicPr>
          <p:cNvPr id="1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14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0"/>
            <a:ext cx="4849586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769031" y="2459831"/>
            <a:ext cx="3311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6000" dirty="0">
                <a:latin typeface="Arial Narrow" pitchFamily="34" charset="0"/>
                <a:ea typeface="HGPｺﾞｼｯｸE"/>
                <a:cs typeface="HGPｺﾞｼｯｸE"/>
              </a:rPr>
              <a:t>Type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6000" dirty="0">
                <a:latin typeface="Arial Narrow" pitchFamily="34" charset="0"/>
                <a:ea typeface="HGPｺﾞｼｯｸE"/>
                <a:cs typeface="HGPｺﾞｼｯｸE"/>
              </a:rPr>
              <a:t>Variables</a:t>
            </a:r>
            <a:endParaRPr lang="id-ID" altLang="id-ID" sz="4400" dirty="0">
              <a:latin typeface="Arial Narrow" pitchFamily="34" charset="0"/>
              <a:ea typeface="HGPｺﾞｼｯｸE"/>
              <a:cs typeface="HGP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7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730250" y="854075"/>
            <a:ext cx="22177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31875" indent="-10334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30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variable</a:t>
            </a:r>
            <a:r>
              <a:rPr lang="en-US" altLang="ja-JP" sz="2800">
                <a:solidFill>
                  <a:srgbClr val="48224C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3" name="Picture 12" descr="vari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50" y="785813"/>
            <a:ext cx="5451475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2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011" y="2438400"/>
            <a:ext cx="8856584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43561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522287" y="2433885"/>
            <a:ext cx="3311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6000" dirty="0">
                <a:latin typeface="Arial Narrow" pitchFamily="34" charset="0"/>
                <a:ea typeface="HGPｺﾞｼｯｸE"/>
                <a:cs typeface="HGPｺﾞｼｯｸE"/>
              </a:rPr>
              <a:t>Type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800" dirty="0">
                <a:solidFill>
                  <a:srgbClr val="FF0000"/>
                </a:solidFill>
                <a:latin typeface="Arial Narrow" pitchFamily="34" charset="0"/>
                <a:ea typeface="HGPｺﾞｼｯｸE"/>
                <a:cs typeface="HGPｺﾞｼｯｸE"/>
              </a:rPr>
              <a:t>Hypothesis</a:t>
            </a:r>
            <a:endParaRPr lang="id-ID" altLang="id-ID" sz="3600" dirty="0">
              <a:solidFill>
                <a:srgbClr val="FF0000"/>
              </a:solidFill>
              <a:latin typeface="Arial Narrow" pitchFamily="34" charset="0"/>
              <a:ea typeface="HGPｺﾞｼｯｸE"/>
              <a:cs typeface="HGP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83300"/>
            <a:ext cx="8905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42938" y="500063"/>
            <a:ext cx="16922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31875" indent="-10334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research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6600"/>
                </a:solidFill>
                <a:latin typeface="Arial Narrow" pitchFamily="34" charset="0"/>
              </a:rPr>
              <a:t>hypothesis</a:t>
            </a:r>
            <a:r>
              <a:rPr lang="en-US" altLang="ja-JP" sz="2800">
                <a:solidFill>
                  <a:srgbClr val="48224C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522538" y="550863"/>
            <a:ext cx="56213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400">
                <a:latin typeface="Arial Narrow" pitchFamily="34" charset="0"/>
              </a:rPr>
              <a:t>a definite statement of the relationship between variables to be tested</a:t>
            </a:r>
            <a:endParaRPr lang="en-US" altLang="ja-JP" sz="160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13" name="Picture 12" descr="hypothesi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624013"/>
            <a:ext cx="54578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ypothesi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624013"/>
            <a:ext cx="54578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39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9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3829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 Narrow" panose="020B0606020202030204" pitchFamily="34" charset="0"/>
              </a:rPr>
              <a:t>Tampilan</a:t>
            </a:r>
            <a:r>
              <a:rPr lang="en-US" sz="2000" dirty="0">
                <a:latin typeface="Arial Narrow" panose="020B0606020202030204" pitchFamily="34" charset="0"/>
              </a:rPr>
              <a:t> Visual </a:t>
            </a:r>
            <a:r>
              <a:rPr lang="en-US" sz="2000" dirty="0" err="1">
                <a:latin typeface="Arial Narrow" panose="020B0606020202030204" pitchFamily="34" charset="0"/>
              </a:rPr>
              <a:t>Produk</a:t>
            </a:r>
            <a:r>
              <a:rPr lang="en-US" sz="2000" dirty="0">
                <a:latin typeface="Arial Narrow" panose="020B0606020202030204" pitchFamily="34" charset="0"/>
              </a:rPr>
              <a:t> Intimate </a:t>
            </a:r>
            <a:r>
              <a:rPr lang="en-US" sz="2000" dirty="0" smtClean="0">
                <a:latin typeface="Arial Narrow" panose="020B0606020202030204" pitchFamily="34" charset="0"/>
              </a:rPr>
              <a:t>Apparel</a:t>
            </a:r>
            <a:r>
              <a:rPr lang="id-ID" sz="2000" smtClean="0">
                <a:latin typeface="Arial Narrow" panose="020B0606020202030204" pitchFamily="34" charset="0"/>
              </a:rPr>
              <a:t> Bra </a:t>
            </a:r>
            <a:r>
              <a:rPr lang="id-ID" sz="2000" dirty="0" smtClean="0">
                <a:latin typeface="Arial Narrow" panose="020B0606020202030204" pitchFamily="34" charset="0"/>
              </a:rPr>
              <a:t>dan </a:t>
            </a:r>
            <a:r>
              <a:rPr lang="en-US" sz="2000" dirty="0" err="1" smtClean="0">
                <a:latin typeface="Arial Narrow" panose="020B0606020202030204" pitchFamily="34" charset="0"/>
              </a:rPr>
              <a:t>Pengaruhnya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Terhadap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Pesepsi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Konsumen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Wanita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endParaRPr lang="id-ID" sz="20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45" y="1878513"/>
            <a:ext cx="3771429" cy="1688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763594"/>
            <a:ext cx="3888432" cy="2689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976" y="897686"/>
            <a:ext cx="2012280" cy="2675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665" y="854576"/>
            <a:ext cx="1485783" cy="2687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4008" y="710560"/>
            <a:ext cx="4104456" cy="2831989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3645024"/>
            <a:ext cx="418478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9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67544" y="332656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altLang="ja-JP" sz="2000" i="0" dirty="0" err="1">
                <a:latin typeface="Arial Narrow" pitchFamily="34" charset="0"/>
              </a:rPr>
              <a:t>Analisis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>
                <a:latin typeface="Arial Narrow" pitchFamily="34" charset="0"/>
              </a:rPr>
              <a:t>Relasi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>
                <a:latin typeface="Arial Narrow" pitchFamily="34" charset="0"/>
              </a:rPr>
              <a:t>Tampilan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>
                <a:latin typeface="Arial Narrow" pitchFamily="34" charset="0"/>
              </a:rPr>
              <a:t>Desain</a:t>
            </a:r>
            <a:r>
              <a:rPr lang="en-US" altLang="ja-JP" sz="2000" i="0" dirty="0">
                <a:latin typeface="Arial Narrow" pitchFamily="34" charset="0"/>
              </a:rPr>
              <a:t> Website </a:t>
            </a:r>
            <a:r>
              <a:rPr lang="en-US" altLang="ja-JP" sz="2000" i="0" dirty="0" err="1">
                <a:latin typeface="Arial Narrow" pitchFamily="34" charset="0"/>
              </a:rPr>
              <a:t>Komersial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>
                <a:latin typeface="Arial Narrow" pitchFamily="34" charset="0"/>
              </a:rPr>
              <a:t>dengan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>
                <a:latin typeface="Arial Narrow" pitchFamily="34" charset="0"/>
              </a:rPr>
              <a:t>Kualitas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>
                <a:latin typeface="Arial Narrow" pitchFamily="34" charset="0"/>
              </a:rPr>
              <a:t>Interaksi</a:t>
            </a:r>
            <a:r>
              <a:rPr lang="en-US" altLang="ja-JP" sz="2000" i="0" dirty="0">
                <a:latin typeface="Arial Narrow" pitchFamily="34" charset="0"/>
              </a:rPr>
              <a:t> </a:t>
            </a:r>
            <a:r>
              <a:rPr lang="en-US" altLang="ja-JP" sz="2000" i="0" dirty="0" err="1" smtClean="0">
                <a:latin typeface="Arial Narrow" pitchFamily="34" charset="0"/>
              </a:rPr>
              <a:t>Pengguna</a:t>
            </a:r>
            <a:endParaRPr lang="id-ID" altLang="ja-JP" sz="2000" i="0" dirty="0" smtClean="0">
              <a:latin typeface="Arial Narrow" pitchFamily="34" charset="0"/>
            </a:endParaRPr>
          </a:p>
          <a:p>
            <a:pPr algn="just" eaLnBrk="1" hangingPunct="1"/>
            <a:endParaRPr lang="id-ID" altLang="ja-JP" sz="1400" i="0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 algn="just" eaLnBrk="1" hangingPunct="1"/>
            <a:r>
              <a:rPr lang="en-US" altLang="ja-JP" sz="1200" i="0" dirty="0" err="1" smtClean="0">
                <a:solidFill>
                  <a:schemeClr val="accent6"/>
                </a:solidFill>
                <a:latin typeface="Arial Narrow" pitchFamily="34" charset="0"/>
              </a:rPr>
              <a:t>Asumsi</a:t>
            </a:r>
            <a:r>
              <a:rPr lang="en-US" altLang="ja-JP" sz="1200" i="0" dirty="0">
                <a:solidFill>
                  <a:schemeClr val="accent6"/>
                </a:solidFill>
                <a:latin typeface="Arial Narrow" pitchFamily="34" charset="0"/>
              </a:rPr>
              <a:t>: </a:t>
            </a:r>
            <a:r>
              <a:rPr lang="en-US" altLang="ja-JP" sz="1200" i="0" dirty="0" err="1">
                <a:solidFill>
                  <a:schemeClr val="accent6"/>
                </a:solidFill>
                <a:latin typeface="Arial Narrow" pitchFamily="34" charset="0"/>
              </a:rPr>
              <a:t>Desain</a:t>
            </a:r>
            <a:r>
              <a:rPr lang="en-US" altLang="ja-JP" sz="1200" i="0" dirty="0">
                <a:solidFill>
                  <a:schemeClr val="accent6"/>
                </a:solidFill>
                <a:latin typeface="Arial Narrow" pitchFamily="34" charset="0"/>
              </a:rPr>
              <a:t> website </a:t>
            </a:r>
            <a:r>
              <a:rPr lang="en-US" altLang="ja-JP" sz="1200" i="0" dirty="0" err="1">
                <a:solidFill>
                  <a:schemeClr val="accent6"/>
                </a:solidFill>
                <a:latin typeface="Arial Narrow" pitchFamily="34" charset="0"/>
              </a:rPr>
              <a:t>memiliki</a:t>
            </a:r>
            <a:r>
              <a:rPr lang="en-US" altLang="ja-JP" sz="1200" i="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altLang="ja-JP" sz="1200" i="0" dirty="0" err="1">
                <a:solidFill>
                  <a:schemeClr val="accent6"/>
                </a:solidFill>
                <a:latin typeface="Arial Narrow" pitchFamily="34" charset="0"/>
              </a:rPr>
              <a:t>karakteristik</a:t>
            </a:r>
            <a:r>
              <a:rPr lang="en-US" altLang="ja-JP" sz="1200" i="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US" altLang="ja-JP" sz="1200" i="0" dirty="0" err="1">
                <a:solidFill>
                  <a:schemeClr val="accent6"/>
                </a:solidFill>
                <a:latin typeface="Arial Narrow" pitchFamily="34" charset="0"/>
              </a:rPr>
              <a:t>sesuai</a:t>
            </a:r>
            <a:r>
              <a:rPr lang="en-US" altLang="ja-JP" sz="1200" i="0" dirty="0">
                <a:solidFill>
                  <a:schemeClr val="accent6"/>
                </a:solidFill>
                <a:latin typeface="Arial Narrow" pitchFamily="34" charset="0"/>
              </a:rPr>
              <a:t> domain </a:t>
            </a:r>
            <a:r>
              <a:rPr lang="en-US" altLang="ja-JP" sz="1200" i="0" dirty="0" err="1">
                <a:solidFill>
                  <a:schemeClr val="accent6"/>
                </a:solidFill>
                <a:latin typeface="Arial Narrow" pitchFamily="34" charset="0"/>
              </a:rPr>
              <a:t>komersialnya</a:t>
            </a:r>
            <a:r>
              <a:rPr lang="en-US" altLang="ja-JP" sz="1200" i="0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endParaRPr lang="ja-JP" altLang="id-ID" sz="1200" i="0" dirty="0">
              <a:solidFill>
                <a:schemeClr val="accent6"/>
              </a:solidFill>
              <a:latin typeface="Arial Narrow" pitchFamily="34" charset="0"/>
            </a:endParaRPr>
          </a:p>
          <a:p>
            <a:pPr algn="just" eaLnBrk="1" hangingPunct="1"/>
            <a:endParaRPr lang="ja-JP" altLang="id-ID" sz="1800" i="0" dirty="0">
              <a:latin typeface="Arial Narrow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63888" y="393929"/>
            <a:ext cx="4876494" cy="2952328"/>
            <a:chOff x="1577712" y="1327816"/>
            <a:chExt cx="6580218" cy="529204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577712" y="1327816"/>
              <a:ext cx="6580218" cy="3502371"/>
              <a:chOff x="964778" y="1373706"/>
              <a:chExt cx="7279018" cy="3879844"/>
            </a:xfrm>
          </p:grpSpPr>
          <p:pic>
            <p:nvPicPr>
              <p:cNvPr id="40969" name="Picture 5" descr="ind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778" y="3440830"/>
                <a:ext cx="2306090" cy="1798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0" name="Picture 6" descr="Meda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5569" y="3466811"/>
                <a:ext cx="2161868" cy="178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1" name="Picture 7" descr="PitaK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816" y="3467437"/>
                <a:ext cx="2358075" cy="178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2" name="Picture 8" descr="bc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04" y="1404796"/>
                <a:ext cx="2298142" cy="1879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3" name="Picture 9" descr="bn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6163" y="1373706"/>
                <a:ext cx="2157167" cy="190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74" name="Picture 10" descr="dana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3838" y="1373706"/>
                <a:ext cx="2369958" cy="190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66" name="Picture 5" descr="deti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713" y="4899296"/>
              <a:ext cx="2097203" cy="172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6" descr="lip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382" y="4917188"/>
              <a:ext cx="1968978" cy="170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4" descr="astag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33" y="4926404"/>
              <a:ext cx="2126555" cy="1674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C:\Documents and Settings\Doctor2\My Documents\Submitted Full Paper\HWWE2005\Figure RGB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48211"/>
            <a:ext cx="4876494" cy="25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15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imag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808038"/>
            <a:ext cx="5614987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43600" y="820738"/>
            <a:ext cx="2743200" cy="1447800"/>
            <a:chOff x="5943600" y="609600"/>
            <a:chExt cx="2743200" cy="1447800"/>
          </a:xfrm>
        </p:grpSpPr>
        <p:sp>
          <p:nvSpPr>
            <p:cNvPr id="44044" name="Rectangle 8"/>
            <p:cNvSpPr>
              <a:spLocks noChangeArrowheads="1"/>
            </p:cNvSpPr>
            <p:nvPr/>
          </p:nvSpPr>
          <p:spPr bwMode="auto">
            <a:xfrm>
              <a:off x="5943600" y="609600"/>
              <a:ext cx="2438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800" b="1" i="0">
                  <a:latin typeface="Arial Narrow" pitchFamily="34" charset="0"/>
                  <a:ea typeface="HG創英角ｺﾞｼｯｸUB" pitchFamily="49" charset="-128"/>
                </a:rPr>
                <a:t>bank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800" b="1" i="0"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  <p:sp>
          <p:nvSpPr>
            <p:cNvPr id="44045" name="Rectangle 9"/>
            <p:cNvSpPr>
              <a:spLocks noChangeArrowheads="1"/>
            </p:cNvSpPr>
            <p:nvPr/>
          </p:nvSpPr>
          <p:spPr bwMode="auto">
            <a:xfrm>
              <a:off x="6324600" y="914400"/>
              <a:ext cx="2362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factor 1: 	high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factor 2: 	medium - high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6324600" y="1447800"/>
              <a:ext cx="2362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600">
                  <a:solidFill>
                    <a:srgbClr val="FF3300"/>
                  </a:solidFill>
                  <a:latin typeface="Arial Narrow" pitchFamily="34" charset="0"/>
                  <a:ea typeface="HG創英角ｺﾞｼｯｸUB" pitchFamily="49" charset="-128"/>
                </a:rPr>
                <a:t>Reputasi/tampilan visual / densitas informasi/navigasi menjadi faktor penentu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>
                  <a:solidFill>
                    <a:srgbClr val="FF3300"/>
                  </a:solidFill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2689225"/>
            <a:ext cx="2819400" cy="1447800"/>
            <a:chOff x="5943600" y="2438400"/>
            <a:chExt cx="2819400" cy="1447800"/>
          </a:xfrm>
        </p:grpSpPr>
        <p:sp>
          <p:nvSpPr>
            <p:cNvPr id="44041" name="Rectangle 10"/>
            <p:cNvSpPr>
              <a:spLocks noChangeArrowheads="1"/>
            </p:cNvSpPr>
            <p:nvPr/>
          </p:nvSpPr>
          <p:spPr bwMode="auto">
            <a:xfrm>
              <a:off x="5943600" y="2438400"/>
              <a:ext cx="2438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800" b="1" i="0">
                  <a:latin typeface="Arial Narrow" pitchFamily="34" charset="0"/>
                  <a:ea typeface="HG創英角ｺﾞｼｯｸUB" pitchFamily="49" charset="-128"/>
                </a:rPr>
                <a:t>news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800" b="1" i="0"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  <p:sp>
          <p:nvSpPr>
            <p:cNvPr id="44042" name="Rectangle 11"/>
            <p:cNvSpPr>
              <a:spLocks noChangeArrowheads="1"/>
            </p:cNvSpPr>
            <p:nvPr/>
          </p:nvSpPr>
          <p:spPr bwMode="auto">
            <a:xfrm>
              <a:off x="6324600" y="2743200"/>
              <a:ext cx="2438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factor 1: 	low - medium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factor 2: 	medium - high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  <p:sp>
          <p:nvSpPr>
            <p:cNvPr id="44043" name="Rectangle 15"/>
            <p:cNvSpPr>
              <a:spLocks noChangeArrowheads="1"/>
            </p:cNvSpPr>
            <p:nvPr/>
          </p:nvSpPr>
          <p:spPr bwMode="auto">
            <a:xfrm>
              <a:off x="6324600" y="3276600"/>
              <a:ext cx="2438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600">
                  <a:solidFill>
                    <a:srgbClr val="FF3300"/>
                  </a:solidFill>
                  <a:latin typeface="Arial Narrow" pitchFamily="34" charset="0"/>
                  <a:ea typeface="HG創英角ｺﾞｼｯｸUB" pitchFamily="49" charset="-128"/>
                </a:rPr>
                <a:t>Densitas informasi/ navigasi visual menjadi faktor penentu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>
                  <a:solidFill>
                    <a:srgbClr val="FF3300"/>
                  </a:solidFill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943600" y="4365625"/>
            <a:ext cx="2819400" cy="1447800"/>
            <a:chOff x="5943600" y="4114800"/>
            <a:chExt cx="2819400" cy="1447800"/>
          </a:xfrm>
        </p:grpSpPr>
        <p:sp>
          <p:nvSpPr>
            <p:cNvPr id="44038" name="Rectangle 12"/>
            <p:cNvSpPr>
              <a:spLocks noChangeArrowheads="1"/>
            </p:cNvSpPr>
            <p:nvPr/>
          </p:nvSpPr>
          <p:spPr bwMode="auto">
            <a:xfrm>
              <a:off x="5943600" y="4114800"/>
              <a:ext cx="2438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800" b="1" i="0">
                  <a:latin typeface="Arial Narrow" pitchFamily="34" charset="0"/>
                  <a:ea typeface="HG創英角ｺﾞｼｯｸUB" pitchFamily="49" charset="-128"/>
                </a:rPr>
                <a:t>gift-shop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800" b="1" i="0"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  <p:sp>
          <p:nvSpPr>
            <p:cNvPr id="44039" name="Rectangle 13"/>
            <p:cNvSpPr>
              <a:spLocks noChangeArrowheads="1"/>
            </p:cNvSpPr>
            <p:nvPr/>
          </p:nvSpPr>
          <p:spPr bwMode="auto">
            <a:xfrm>
              <a:off x="6324600" y="4419600"/>
              <a:ext cx="2438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factor 1: 	medium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factor 2: 	low - medium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 i="0"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  <p:sp>
          <p:nvSpPr>
            <p:cNvPr id="44040" name="Rectangle 16"/>
            <p:cNvSpPr>
              <a:spLocks noChangeArrowheads="1"/>
            </p:cNvSpPr>
            <p:nvPr/>
          </p:nvSpPr>
          <p:spPr bwMode="auto">
            <a:xfrm>
              <a:off x="6324600" y="4953000"/>
              <a:ext cx="2057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ja-JP" sz="1600">
                  <a:solidFill>
                    <a:srgbClr val="FF3300"/>
                  </a:solidFill>
                  <a:latin typeface="Arial Narrow" pitchFamily="34" charset="0"/>
                  <a:ea typeface="HG創英角ｺﾞｼｯｸUB" pitchFamily="49" charset="-128"/>
                </a:rPr>
                <a:t>Reputasi/tampilan visual menjadi faktor penentu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ja-JP" sz="1600">
                  <a:solidFill>
                    <a:srgbClr val="FF3300"/>
                  </a:solidFill>
                  <a:latin typeface="Arial Narrow" pitchFamily="34" charset="0"/>
                  <a:ea typeface="HG創英角ｺﾞｼｯｸUB" pitchFamily="49" charset="-128"/>
                </a:rPr>
                <a:t> </a:t>
              </a:r>
            </a:p>
          </p:txBody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12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Pustaka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dirty="0" smtClean="0">
                <a:latin typeface="Arial" charset="0"/>
                <a:cs typeface="Arial" charset="0"/>
              </a:rPr>
              <a:t>Sjarif, Ahmad., MSD, PhD,  DIKTAT PERKULIAHAN  METODOLOGI DESAIN, Pasca Sarjana, Universitas Trisakti, 2015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28963" y="3319463"/>
            <a:ext cx="4859337" cy="2917849"/>
            <a:chOff x="3285070" y="3548290"/>
            <a:chExt cx="4656666" cy="3309712"/>
          </a:xfrm>
        </p:grpSpPr>
        <p:sp>
          <p:nvSpPr>
            <p:cNvPr id="31" name="Rectangle 30"/>
            <p:cNvSpPr/>
            <p:nvPr/>
          </p:nvSpPr>
          <p:spPr>
            <a:xfrm>
              <a:off x="3285070" y="3548290"/>
              <a:ext cx="4656666" cy="33097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3589875" y="3982350"/>
              <a:ext cx="4047066" cy="246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300"/>
                </a:spcBef>
                <a:buFontTx/>
                <a:buNone/>
              </a:pPr>
              <a:r>
                <a:rPr lang="en-US" altLang="ja-JP" sz="2800" dirty="0">
                  <a:latin typeface="Arial Narrow" pitchFamily="34" charset="0"/>
                </a:rPr>
                <a:t>Explore topics in more objective and breadth</a:t>
              </a:r>
            </a:p>
            <a:p>
              <a:pPr algn="ctr">
                <a:spcBef>
                  <a:spcPts val="300"/>
                </a:spcBef>
                <a:buFontTx/>
                <a:buNone/>
              </a:pPr>
              <a:endParaRPr lang="en-US" altLang="ja-JP" sz="1400" dirty="0">
                <a:latin typeface="Arial Narrow" pitchFamily="34" charset="0"/>
              </a:endParaRPr>
            </a:p>
            <a:p>
              <a:pPr algn="ctr">
                <a:spcBef>
                  <a:spcPts val="300"/>
                </a:spcBef>
                <a:buFontTx/>
                <a:buNone/>
              </a:pPr>
              <a:r>
                <a:rPr lang="en-US" altLang="ja-JP" sz="2800" dirty="0">
                  <a:latin typeface="Arial Narrow" pitchFamily="34" charset="0"/>
                </a:rPr>
                <a:t>Fixed in terms of object and timing of analysis </a:t>
              </a:r>
            </a:p>
            <a:p>
              <a:pPr algn="ctr">
                <a:spcBef>
                  <a:spcPts val="300"/>
                </a:spcBef>
                <a:buFontTx/>
                <a:buNone/>
              </a:pPr>
              <a:r>
                <a:rPr lang="en-US" altLang="ja-JP" sz="2800" dirty="0">
                  <a:latin typeface="Arial Narrow" pitchFamily="34" charset="0"/>
                </a:rPr>
                <a:t>		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95363" y="500063"/>
            <a:ext cx="7077075" cy="1262062"/>
            <a:chOff x="880513" y="1227138"/>
            <a:chExt cx="7078650" cy="1262062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880513" y="1227138"/>
              <a:ext cx="1913480" cy="63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031875" indent="-1033463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b="1">
                  <a:solidFill>
                    <a:srgbClr val="FF6600"/>
                  </a:solidFill>
                  <a:latin typeface="Arial Narrow" pitchFamily="34" charset="0"/>
                </a:rPr>
                <a:t>Quantitative</a:t>
              </a:r>
              <a:r>
                <a:rPr lang="en-US" altLang="ja-JP" sz="2400">
                  <a:solidFill>
                    <a:srgbClr val="48224C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2946531" y="1227138"/>
              <a:ext cx="5012632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just"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A formal, objective, systematic process in which numerical data are utilized to obtain information </a:t>
              </a:r>
              <a:r>
                <a:rPr lang="en-US" altLang="ja-JP" sz="1600" dirty="0">
                  <a:solidFill>
                    <a:srgbClr val="7F7F7F"/>
                  </a:solidFill>
                  <a:latin typeface="Arial Narrow" pitchFamily="34" charset="0"/>
                </a:rPr>
                <a:t>(Burns-Grove in Cormack, 1991, p 140) </a:t>
              </a:r>
            </a:p>
          </p:txBody>
        </p:sp>
      </p:grp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043238" y="1803400"/>
            <a:ext cx="4995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2400">
                <a:solidFill>
                  <a:srgbClr val="7F7F7F"/>
                </a:solidFill>
                <a:latin typeface="Arial Narrow" pitchFamily="34" charset="0"/>
              </a:rPr>
              <a:t>Proses sistematik, obyektif, dan formal dengan menggunakan data numerikal untuk mendapatkan informasi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6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44513" y="355500"/>
            <a:ext cx="29638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ts val="300"/>
              </a:spcBef>
              <a:buFontTx/>
              <a:buNone/>
            </a:pPr>
            <a:r>
              <a:rPr lang="en-US" altLang="ja-JP" sz="2400" b="1" dirty="0">
                <a:solidFill>
                  <a:srgbClr val="FF6600"/>
                </a:solidFill>
                <a:latin typeface="Arial Narrow" pitchFamily="34" charset="0"/>
              </a:rPr>
              <a:t>Quantitative Approach is used when research is…</a:t>
            </a:r>
            <a:endParaRPr lang="en-US" altLang="ja-JP" sz="1200" dirty="0">
              <a:solidFill>
                <a:srgbClr val="48224C"/>
              </a:solidFill>
              <a:latin typeface="Arial Narrow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46513" y="839688"/>
            <a:ext cx="4368800" cy="5181600"/>
            <a:chOff x="3742259" y="1676401"/>
            <a:chExt cx="4368807" cy="5181600"/>
          </a:xfrm>
        </p:grpSpPr>
        <p:sp>
          <p:nvSpPr>
            <p:cNvPr id="10" name="Rectangle 9"/>
            <p:cNvSpPr/>
            <p:nvPr/>
          </p:nvSpPr>
          <p:spPr>
            <a:xfrm>
              <a:off x="3742259" y="1676401"/>
              <a:ext cx="4368807" cy="518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3945459" y="1930401"/>
              <a:ext cx="3979868" cy="470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To identify variations </a:t>
              </a:r>
              <a:r>
                <a:rPr lang="en-US" altLang="ja-JP" sz="1600" dirty="0">
                  <a:latin typeface="Arial Narrow" pitchFamily="34" charset="0"/>
                </a:rPr>
                <a:t>(of objects, 	subjects, and/or environmental 	elements)</a:t>
              </a:r>
              <a:r>
                <a:rPr lang="en-US" altLang="ja-JP" sz="1600" dirty="0">
                  <a:solidFill>
                    <a:srgbClr val="D9D9D9"/>
                  </a:solidFill>
                  <a:latin typeface="Arial Narrow" pitchFamily="34" charset="0"/>
                </a:rPr>
                <a:t>:  </a:t>
              </a:r>
              <a:endParaRPr lang="id-ID" altLang="ja-JP" sz="1600" dirty="0">
                <a:solidFill>
                  <a:srgbClr val="D9D9D9"/>
                </a:solidFill>
                <a:latin typeface="Arial Narrow" pitchFamily="34" charset="0"/>
              </a:endParaRP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id-ID" altLang="ja-JP" sz="1600" dirty="0">
                  <a:solidFill>
                    <a:srgbClr val="D9D9D9"/>
                  </a:solidFill>
                  <a:latin typeface="Arial Narrow" pitchFamily="34" charset="0"/>
                </a:rPr>
                <a:t>	</a:t>
              </a:r>
              <a:r>
                <a:rPr lang="en-US" altLang="ja-JP" sz="2400" dirty="0">
                  <a:solidFill>
                    <a:srgbClr val="000000"/>
                  </a:solidFill>
                  <a:latin typeface="Arial Narrow" pitchFamily="34" charset="0"/>
                </a:rPr>
                <a:t>differences and/or 	similarities</a:t>
              </a:r>
              <a:endParaRPr lang="en-US" altLang="ja-JP" sz="1600" dirty="0">
                <a:solidFill>
                  <a:srgbClr val="D9D9D9"/>
                </a:solidFill>
                <a:latin typeface="Arial Narrow" pitchFamily="34" charset="0"/>
              </a:endParaRP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To identify characteristics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To evaluate and/or predict causal </a:t>
              </a:r>
              <a:r>
                <a:rPr lang="id-ID" altLang="ja-JP" sz="2400" dirty="0">
                  <a:latin typeface="Arial Narrow" pitchFamily="34" charset="0"/>
                </a:rPr>
                <a:t>	</a:t>
              </a:r>
              <a:r>
                <a:rPr lang="en-US" altLang="ja-JP" sz="2400" dirty="0">
                  <a:latin typeface="Arial Narrow" pitchFamily="34" charset="0"/>
                </a:rPr>
                <a:t>relationship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To identify objective and </a:t>
              </a:r>
              <a:r>
                <a:rPr lang="id-ID" altLang="ja-JP" sz="2400" dirty="0">
                  <a:latin typeface="Arial Narrow" pitchFamily="34" charset="0"/>
                </a:rPr>
                <a:t>	</a:t>
              </a:r>
              <a:r>
                <a:rPr lang="en-US" altLang="ja-JP" sz="2400" dirty="0">
                  <a:latin typeface="Arial Narrow" pitchFamily="34" charset="0"/>
                </a:rPr>
                <a:t>significance reasoning 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To explore knowledge from </a:t>
              </a:r>
              <a:r>
                <a:rPr lang="id-ID" altLang="ja-JP" sz="2400" dirty="0">
                  <a:latin typeface="Arial Narrow" pitchFamily="34" charset="0"/>
                </a:rPr>
                <a:t>	</a:t>
              </a:r>
              <a:r>
                <a:rPr lang="en-US" altLang="ja-JP" sz="2400" dirty="0">
                  <a:latin typeface="Arial Narrow" pitchFamily="34" charset="0"/>
                </a:rPr>
                <a:t>various information</a:t>
              </a:r>
            </a:p>
            <a:p>
              <a:pPr>
                <a:spcBef>
                  <a:spcPts val="300"/>
                </a:spcBef>
                <a:buFontTx/>
                <a:buNone/>
              </a:pPr>
              <a:r>
                <a:rPr lang="en-US" altLang="ja-JP" sz="2400" dirty="0">
                  <a:latin typeface="Arial Narrow" pitchFamily="34" charset="0"/>
                </a:rPr>
                <a:t> </a:t>
              </a:r>
              <a:endParaRPr lang="en-US" altLang="ja-JP" sz="1600" dirty="0">
                <a:latin typeface="Arial Narrow" pitchFamily="34" charset="0"/>
              </a:endParaRPr>
            </a:p>
          </p:txBody>
        </p:sp>
      </p:grp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44513" y="1558825"/>
            <a:ext cx="2963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ts val="300"/>
              </a:spcBef>
              <a:buFontTx/>
              <a:buNone/>
            </a:pPr>
            <a:r>
              <a:rPr lang="en-US" altLang="ja-JP" sz="1400">
                <a:solidFill>
                  <a:srgbClr val="7F7F7F"/>
                </a:solidFill>
                <a:latin typeface="Arial Narrow" pitchFamily="34" charset="0"/>
              </a:rPr>
              <a:t>Creswell, J. W. 1994. Research Design: Qualitative and Quantitative Approaches. CA: Sage Publications.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17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860032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706810" y="1111796"/>
            <a:ext cx="3311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800" b="1" dirty="0">
                <a:latin typeface="Arial Narrow" pitchFamily="34" charset="0"/>
                <a:ea typeface="HGPｺﾞｼｯｸE"/>
                <a:cs typeface="HGPｺﾞｼｯｸE"/>
              </a:rPr>
              <a:t>Quantitative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dirty="0">
                <a:solidFill>
                  <a:srgbClr val="FF0000"/>
                </a:solidFill>
                <a:latin typeface="Arial Narrow" pitchFamily="34" charset="0"/>
                <a:ea typeface="HGPｺﾞｼｯｸE"/>
                <a:cs typeface="HGPｺﾞｼｯｸE"/>
              </a:rPr>
              <a:t>Method of Collecting Data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11560" y="3343821"/>
            <a:ext cx="355123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>
                <a:latin typeface="Arial Narrow" pitchFamily="34" charset="0"/>
              </a:rPr>
              <a:t>Creswell, J. W. 1994. Research Design: Qualitative and Quantitative Approaches. CA: Sage Publications.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 err="1">
                <a:latin typeface="Arial Narrow" pitchFamily="34" charset="0"/>
              </a:rPr>
              <a:t>Salkind</a:t>
            </a:r>
            <a:r>
              <a:rPr lang="en-US" altLang="ja-JP" sz="1400" dirty="0">
                <a:latin typeface="Arial Narrow" pitchFamily="34" charset="0"/>
              </a:rPr>
              <a:t>, Neil J. 1997. Exploring Research: Third Edition. NJ: Prentice Hall </a:t>
            </a:r>
            <a:r>
              <a:rPr lang="en-US" altLang="ja-JP" sz="1400" dirty="0" err="1">
                <a:latin typeface="Arial Narrow" pitchFamily="34" charset="0"/>
              </a:rPr>
              <a:t>Inc</a:t>
            </a:r>
            <a:endParaRPr lang="en-US" altLang="ja-JP" sz="1400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>
                <a:latin typeface="Arial Narrow" pitchFamily="34" charset="0"/>
              </a:rPr>
              <a:t>Robson, Colin. 1993.  Real World Research. Oxford, UK: Blackwell Publishers </a:t>
            </a:r>
          </a:p>
        </p:txBody>
      </p:sp>
    </p:spTree>
    <p:extLst>
      <p:ext uri="{BB962C8B-B14F-4D97-AF65-F5344CB8AC3E}">
        <p14:creationId xmlns:p14="http://schemas.microsoft.com/office/powerpoint/2010/main" xmlns="" val="1052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type of qua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1693863"/>
            <a:ext cx="76850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ype of qua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1693863"/>
            <a:ext cx="76850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6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ype of qua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1693863"/>
            <a:ext cx="76850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ype of qua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1709738"/>
            <a:ext cx="76850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5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93204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84585" y="909290"/>
            <a:ext cx="3311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4800" b="1" dirty="0">
                <a:latin typeface="Arial Narrow" pitchFamily="34" charset="0"/>
                <a:ea typeface="HGPｺﾞｼｯｸE"/>
                <a:cs typeface="HGPｺﾞｼｯｸE"/>
              </a:rPr>
              <a:t>Concept </a:t>
            </a:r>
            <a:r>
              <a:rPr lang="id-ID" altLang="id-ID" sz="3600" dirty="0">
                <a:latin typeface="Arial Narrow" pitchFamily="34" charset="0"/>
                <a:ea typeface="HGPｺﾞｼｯｸE"/>
                <a:cs typeface="HGPｺﾞｼｯｸE"/>
              </a:rPr>
              <a:t>associated with Quantitative Mode of Research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11560" y="3631852"/>
            <a:ext cx="3457575" cy="17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588" indent="-31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>
                <a:latin typeface="Arial Narrow" pitchFamily="34" charset="0"/>
              </a:rPr>
              <a:t>Creswell, J. W. 1994. Research Design: Qualitative and Quantitative Approaches. CA: Sage Publications.</a:t>
            </a: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 err="1">
                <a:latin typeface="Arial Narrow" pitchFamily="34" charset="0"/>
              </a:rPr>
              <a:t>Salkind</a:t>
            </a:r>
            <a:r>
              <a:rPr lang="en-US" altLang="ja-JP" sz="1400" dirty="0">
                <a:latin typeface="Arial Narrow" pitchFamily="34" charset="0"/>
              </a:rPr>
              <a:t>, Neil J. 1997. Exploring Research: Third Edition. NJ: Prentice Hall </a:t>
            </a:r>
            <a:r>
              <a:rPr lang="en-US" altLang="ja-JP" sz="1400" dirty="0" err="1">
                <a:latin typeface="Arial Narrow" pitchFamily="34" charset="0"/>
              </a:rPr>
              <a:t>Inc</a:t>
            </a:r>
            <a:endParaRPr lang="en-US" altLang="ja-JP" sz="1400" dirty="0">
              <a:latin typeface="Arial Narrow" pitchFamily="34" charset="0"/>
            </a:endParaRPr>
          </a:p>
          <a:p>
            <a:pPr algn="just">
              <a:spcBef>
                <a:spcPts val="300"/>
              </a:spcBef>
              <a:buFontTx/>
              <a:buNone/>
            </a:pPr>
            <a:r>
              <a:rPr lang="en-US" altLang="ja-JP" sz="1400" dirty="0">
                <a:latin typeface="Arial Narrow" pitchFamily="34" charset="0"/>
              </a:rPr>
              <a:t>Robson, Colin. 1993.  Real World Research. Oxford, UK: Blackwell Publishers </a:t>
            </a:r>
          </a:p>
        </p:txBody>
      </p:sp>
    </p:spTree>
    <p:extLst>
      <p:ext uri="{BB962C8B-B14F-4D97-AF65-F5344CB8AC3E}">
        <p14:creationId xmlns:p14="http://schemas.microsoft.com/office/powerpoint/2010/main" xmlns="" val="690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713</Words>
  <Application>Microsoft Office PowerPoint</Application>
  <PresentationFormat>On-screen Show (4:3)</PresentationFormat>
  <Paragraphs>136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Pustaka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ahmad-fuad</cp:lastModifiedBy>
  <cp:revision>206</cp:revision>
  <dcterms:created xsi:type="dcterms:W3CDTF">2010-08-24T06:47:44Z</dcterms:created>
  <dcterms:modified xsi:type="dcterms:W3CDTF">2016-10-05T08:53:39Z</dcterms:modified>
</cp:coreProperties>
</file>