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06" r:id="rId14"/>
    <p:sldId id="407" r:id="rId15"/>
    <p:sldId id="408" r:id="rId16"/>
    <p:sldId id="404" r:id="rId17"/>
    <p:sldId id="3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79" autoAdjust="0"/>
    <p:restoredTop sz="93190" autoAdjust="0"/>
  </p:normalViewPr>
  <p:slideViewPr>
    <p:cSldViewPr>
      <p:cViewPr>
        <p:scale>
          <a:sx n="78" d="100"/>
          <a:sy n="78" d="100"/>
        </p:scale>
        <p:origin x="-18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ADBBEE-86F4-48BE-B416-BE541283A4A3}" type="datetimeFigureOut">
              <a:rPr lang="id-ID"/>
              <a:pPr>
                <a:defRPr/>
              </a:pPr>
              <a:t>08/12/2016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0A6F61-1179-4B62-B2D8-1C9E63E2E2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FCAE9-BE5D-48F0-AD74-6CC770A4C448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50C98-50E6-4C7C-B020-6095488CAC99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50C98-50E6-4C7C-B020-6095488CAC99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d-ID" altLang="id-ID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56C9-CA2D-44AF-AD6A-C2D3D0BA4646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A104-6F4D-46C8-AE0C-43A5677E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25C5-328E-4D9E-81EB-9EE21A98C4BA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04C5-CA85-4A0F-9FF4-3B18EEC57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38BA-5E7A-4AC6-AF5A-2AA9E0948443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7C1F-5093-4C5E-B88E-512A48BD5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E762-6883-4495-8767-99B85B7EB5D8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AC79-1115-4203-9C37-102FC5F9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A296-73DA-4558-B4FA-EEBA17CBA90E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3252-3148-4915-8CAF-4D2F69A50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AB75-8BBC-435E-A2C1-A2A5CFC8DDB9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B483-9346-4578-B98D-70A577DF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3F0C-799F-4149-AACA-12E3CDABCA3A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B52F-B01F-49DF-87A4-36ED1704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1D59-23D3-4AB3-9759-A05767F6ACF0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D669-F446-43D0-A753-C53708C30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9134-E64D-4FE7-B21B-3997FC95629D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541D-E1E2-41CE-9F45-F55BA57D7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6C18-3F33-43C8-A34F-7FF0E17FDADC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54C1-1383-4D11-9CF0-0031E67F8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99C2-447D-4EFC-86CD-ADC19DE34FC8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C847-F13B-4E84-90BE-493CCDED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2C19A7-6195-46D1-B51E-DD5AA5E5ECE8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439FD1-C228-426A-9EC4-B8E38FC5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19400" y="36576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Metodologi Penelitian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8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Managing information for research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24000"/>
            <a:ext cx="422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INDRA G ROCHYAT, S.Sn., MA., M.Ds.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0"/>
            <a:ext cx="2819400" cy="21518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pic>
        <p:nvPicPr>
          <p:cNvPr id="16388" name="Picture 7" descr="color scheme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143000" y="33528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d-ID" altLang="id-ID" sz="1400">
                <a:latin typeface="Arial Narrow" pitchFamily="34" charset="0"/>
              </a:rPr>
              <a:t>Wall-color</a:t>
            </a:r>
            <a:endParaRPr lang="en-US" altLang="id-ID" sz="1400">
              <a:latin typeface="Baskerville" pitchFamily="-106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143000" y="38862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d-ID" altLang="id-ID" sz="1400">
                <a:latin typeface="Arial Narrow" pitchFamily="34" charset="0"/>
              </a:rPr>
              <a:t>Roof-color</a:t>
            </a:r>
            <a:endParaRPr lang="en-US" altLang="id-ID" sz="1400">
              <a:latin typeface="Baskerville" pitchFamily="-106" charset="0"/>
            </a:endParaRP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2971800" y="33528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d-ID" altLang="id-ID" sz="1400">
                <a:latin typeface="Arial Narrow" pitchFamily="34" charset="0"/>
              </a:rPr>
              <a:t>Curtain-color</a:t>
            </a:r>
            <a:endParaRPr lang="en-US" altLang="id-ID" sz="1400">
              <a:latin typeface="Baskerville" pitchFamily="-106" charset="0"/>
            </a:endParaRPr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971800" y="38862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d-ID" altLang="id-ID" sz="1400">
                <a:latin typeface="Arial Narrow" pitchFamily="34" charset="0"/>
              </a:rPr>
              <a:t>Tile-color</a:t>
            </a:r>
            <a:endParaRPr lang="en-US" altLang="id-ID" sz="1400">
              <a:latin typeface="Baskerville" pitchFamily="-106" charset="0"/>
            </a:endParaRP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5715000" y="33528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d-ID" altLang="id-ID" sz="1400">
                <a:latin typeface="Arial Narrow" pitchFamily="34" charset="0"/>
              </a:rPr>
              <a:t>Wall-color</a:t>
            </a:r>
            <a:endParaRPr lang="en-US" altLang="id-ID" sz="1400">
              <a:latin typeface="Baskerville" pitchFamily="-106" charset="0"/>
            </a:endParaRPr>
          </a:p>
        </p:txBody>
      </p:sp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5715000" y="38862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d-ID" altLang="id-ID" sz="1400">
                <a:latin typeface="Arial Narrow" pitchFamily="34" charset="0"/>
              </a:rPr>
              <a:t>Roof-color</a:t>
            </a:r>
            <a:endParaRPr lang="en-US" altLang="id-ID" sz="1400">
              <a:latin typeface="Baskerville" pitchFamily="-106" charset="0"/>
            </a:endParaRPr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7467600" y="33528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d-ID" altLang="id-ID" sz="1400">
                <a:latin typeface="Arial Narrow" pitchFamily="34" charset="0"/>
              </a:rPr>
              <a:t>Curtain-color</a:t>
            </a:r>
            <a:endParaRPr lang="en-US" altLang="id-ID" sz="1400">
              <a:latin typeface="Baskerville" pitchFamily="-106" charset="0"/>
            </a:endParaRPr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7467600" y="38862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d-ID" altLang="id-ID" sz="1400">
                <a:latin typeface="Arial Narrow" pitchFamily="34" charset="0"/>
              </a:rPr>
              <a:t>Tile-color</a:t>
            </a:r>
            <a:endParaRPr lang="en-US" altLang="id-ID" sz="1400">
              <a:latin typeface="Baskerville" pitchFamily="-10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9788" y="3201988"/>
            <a:ext cx="0" cy="1370012"/>
          </a:xfrm>
          <a:prstGeom prst="line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1475656" y="4869160"/>
            <a:ext cx="6324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000" dirty="0">
                <a:latin typeface="Arial Narrow" pitchFamily="34" charset="0"/>
              </a:rPr>
              <a:t>Membandingkan pengaruh kombinasi warna ruang rawat terhadap perubahan mental pasien dalam menghadapi proses penyembuhan</a:t>
            </a:r>
            <a:endParaRPr lang="en-US" altLang="id-ID" sz="2000" dirty="0"/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51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pic>
        <p:nvPicPr>
          <p:cNvPr id="17412" name="Picture 7" descr="ways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6672"/>
            <a:ext cx="557212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8775" y="2568997"/>
            <a:ext cx="8285163" cy="1004887"/>
            <a:chOff x="358206" y="2653474"/>
            <a:chExt cx="8285760" cy="1003352"/>
          </a:xfrm>
        </p:grpSpPr>
        <p:sp>
          <p:nvSpPr>
            <p:cNvPr id="17422" name="Rectangle 9"/>
            <p:cNvSpPr>
              <a:spLocks noChangeArrowheads="1"/>
            </p:cNvSpPr>
            <p:nvPr/>
          </p:nvSpPr>
          <p:spPr bwMode="auto">
            <a:xfrm>
              <a:off x="358206" y="2928934"/>
              <a:ext cx="1043876" cy="72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ja-JP" sz="1400" b="1">
                  <a:solidFill>
                    <a:srgbClr val="FF3300"/>
                  </a:solidFill>
                  <a:latin typeface="Arial Narrow" pitchFamily="34" charset="0"/>
                </a:rPr>
                <a:t>Observation</a:t>
              </a:r>
            </a:p>
            <a:p>
              <a:pPr algn="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ja-JP" sz="1400" b="1">
                  <a:solidFill>
                    <a:srgbClr val="FF3300"/>
                  </a:solidFill>
                  <a:latin typeface="Arial Narrow" pitchFamily="34" charset="0"/>
                </a:rPr>
                <a:t>Intuition</a:t>
              </a:r>
            </a:p>
            <a:p>
              <a:pPr algn="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ja-JP" sz="1400" b="1">
                  <a:solidFill>
                    <a:srgbClr val="FF3300"/>
                  </a:solidFill>
                  <a:latin typeface="Arial Narrow" pitchFamily="34" charset="0"/>
                </a:rPr>
                <a:t>Inspiration</a:t>
              </a:r>
              <a:endParaRPr lang="en-US" altLang="ja-JP" sz="1400" b="1">
                <a:solidFill>
                  <a:srgbClr val="FF3300"/>
                </a:solidFill>
                <a:latin typeface="Arial Narrow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>
              <a:off x="1499701" y="3285918"/>
              <a:ext cx="3000591" cy="158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6500687" y="2786620"/>
              <a:ext cx="130501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7803671" y="2653474"/>
              <a:ext cx="840295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ja-JP" sz="1400" b="1">
                  <a:solidFill>
                    <a:srgbClr val="FF3300"/>
                  </a:solidFill>
                  <a:latin typeface="Arial Narrow" pitchFamily="34" charset="0"/>
                </a:rPr>
                <a:t>Authority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3464717" y="497309"/>
            <a:ext cx="2071688" cy="207168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415" name="Rectangle 21"/>
          <p:cNvSpPr>
            <a:spLocks noChangeArrowheads="1"/>
          </p:cNvSpPr>
          <p:nvPr/>
        </p:nvSpPr>
        <p:spPr bwMode="auto">
          <a:xfrm>
            <a:off x="2154708" y="3345284"/>
            <a:ext cx="1560042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20000"/>
              </a:spcBef>
            </a:pPr>
            <a:r>
              <a:rPr lang="id-ID" altLang="ja-JP" sz="1400" b="1" dirty="0">
                <a:latin typeface="Arial Narrow" pitchFamily="34" charset="0"/>
              </a:rPr>
              <a:t>sensory </a:t>
            </a:r>
            <a:r>
              <a:rPr lang="id-ID" altLang="ja-JP" sz="1400" b="1" dirty="0" smtClean="0">
                <a:latin typeface="Arial Narrow" pitchFamily="34" charset="0"/>
              </a:rPr>
              <a:t>experience</a:t>
            </a:r>
            <a:endParaRPr lang="en-US" altLang="ja-JP" sz="1400" b="1" dirty="0">
              <a:latin typeface="Arial Narrow" pitchFamily="34" charset="0"/>
            </a:endParaRPr>
          </a:p>
        </p:txBody>
      </p:sp>
      <p:sp>
        <p:nvSpPr>
          <p:cNvPr id="17416" name="Rectangle 22"/>
          <p:cNvSpPr>
            <a:spLocks noChangeArrowheads="1"/>
          </p:cNvSpPr>
          <p:nvPr/>
        </p:nvSpPr>
        <p:spPr bwMode="auto">
          <a:xfrm>
            <a:off x="2435342" y="3559597"/>
            <a:ext cx="1268296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20000"/>
              </a:spcBef>
            </a:pPr>
            <a:r>
              <a:rPr lang="id-ID" altLang="ja-JP" sz="1400" b="1">
                <a:latin typeface="Arial Narrow" pitchFamily="34" charset="0"/>
              </a:rPr>
              <a:t>logical thinking</a:t>
            </a:r>
            <a:endParaRPr lang="en-US" altLang="ja-JP" sz="1400" b="1">
              <a:latin typeface="Arial Narrow" pitchFamily="34" charset="0"/>
            </a:endParaRPr>
          </a:p>
        </p:txBody>
      </p:sp>
      <p:sp>
        <p:nvSpPr>
          <p:cNvPr id="17417" name="Rectangle 23"/>
          <p:cNvSpPr>
            <a:spLocks noChangeArrowheads="1"/>
          </p:cNvSpPr>
          <p:nvPr/>
        </p:nvSpPr>
        <p:spPr bwMode="auto">
          <a:xfrm>
            <a:off x="6858000" y="2926184"/>
            <a:ext cx="161935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id-ID" altLang="ja-JP" sz="1400" b="1" dirty="0">
                <a:latin typeface="Arial Narrow" pitchFamily="34" charset="0"/>
              </a:rPr>
              <a:t>agreement w/ others</a:t>
            </a:r>
            <a:endParaRPr lang="en-US" altLang="ja-JP" sz="1400" b="1" dirty="0">
              <a:latin typeface="Arial Narrow" pitchFamily="34" charset="0"/>
            </a:endParaRPr>
          </a:p>
        </p:txBody>
      </p:sp>
      <p:sp>
        <p:nvSpPr>
          <p:cNvPr id="17418" name="Rectangle 24"/>
          <p:cNvSpPr>
            <a:spLocks noChangeArrowheads="1"/>
          </p:cNvSpPr>
          <p:nvPr/>
        </p:nvSpPr>
        <p:spPr bwMode="auto">
          <a:xfrm>
            <a:off x="6858000" y="3140497"/>
            <a:ext cx="1282723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id-ID" altLang="ja-JP" sz="1400" b="1">
                <a:latin typeface="Arial Narrow" pitchFamily="34" charset="0"/>
              </a:rPr>
              <a:t>expert opinions</a:t>
            </a:r>
            <a:endParaRPr lang="en-US" altLang="ja-JP" sz="1400" b="1">
              <a:latin typeface="Arial Narrow" pitchFamily="34" charset="0"/>
            </a:endParaRPr>
          </a:p>
        </p:txBody>
      </p:sp>
      <p:sp>
        <p:nvSpPr>
          <p:cNvPr id="17419" name="Rectangle 27"/>
          <p:cNvSpPr>
            <a:spLocks noChangeArrowheads="1"/>
          </p:cNvSpPr>
          <p:nvPr/>
        </p:nvSpPr>
        <p:spPr bwMode="auto">
          <a:xfrm>
            <a:off x="3847305" y="1354560"/>
            <a:ext cx="1431802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id-ID" altLang="ja-JP" sz="1400" b="1" dirty="0">
                <a:latin typeface="Arial Narrow" pitchFamily="34" charset="0"/>
              </a:rPr>
              <a:t>scientific process</a:t>
            </a:r>
            <a:endParaRPr lang="en-US" altLang="ja-JP" sz="1400" b="1" dirty="0">
              <a:latin typeface="Arial Narrow" pitchFamily="34" charset="0"/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07904" y="1041028"/>
            <a:ext cx="1462259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20000"/>
              </a:spcBef>
            </a:pPr>
            <a:r>
              <a:rPr lang="id-ID" altLang="ja-JP" sz="1400" dirty="0">
                <a:solidFill>
                  <a:srgbClr val="FF0000"/>
                </a:solidFill>
                <a:latin typeface="Arial Narrow" pitchFamily="34" charset="0"/>
              </a:rPr>
              <a:t>sensory </a:t>
            </a:r>
            <a:r>
              <a:rPr lang="id-ID" altLang="ja-JP" sz="1400" dirty="0" smtClean="0">
                <a:solidFill>
                  <a:srgbClr val="FF0000"/>
                </a:solidFill>
                <a:latin typeface="Arial Narrow" pitchFamily="34" charset="0"/>
              </a:rPr>
              <a:t>experience</a:t>
            </a:r>
            <a:endParaRPr lang="en-US" altLang="ja-JP" sz="14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grpSp>
        <p:nvGrpSpPr>
          <p:cNvPr id="3" name="Group 2"/>
          <p:cNvGrpSpPr/>
          <p:nvPr/>
        </p:nvGrpSpPr>
        <p:grpSpPr>
          <a:xfrm>
            <a:off x="396875" y="1071563"/>
            <a:ext cx="8428038" cy="4767262"/>
            <a:chOff x="396875" y="1071563"/>
            <a:chExt cx="8428038" cy="4767262"/>
          </a:xfrm>
        </p:grpSpPr>
        <p:pic>
          <p:nvPicPr>
            <p:cNvPr id="18435" name="Picture 21" descr="ways0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5" y="1071563"/>
              <a:ext cx="8428038" cy="476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267744" y="3140968"/>
              <a:ext cx="6557169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2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28963" y="3319463"/>
            <a:ext cx="4859337" cy="2917825"/>
            <a:chOff x="3285070" y="3548290"/>
            <a:chExt cx="4656666" cy="3309712"/>
          </a:xfrm>
        </p:grpSpPr>
        <p:sp>
          <p:nvSpPr>
            <p:cNvPr id="31" name="Rectangle 30"/>
            <p:cNvSpPr/>
            <p:nvPr/>
          </p:nvSpPr>
          <p:spPr>
            <a:xfrm>
              <a:off x="3285070" y="3548290"/>
              <a:ext cx="4656666" cy="33097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3589875" y="3982350"/>
              <a:ext cx="4047066" cy="2465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</a:pPr>
              <a:r>
                <a:rPr lang="en-US" altLang="ja-JP" sz="2800">
                  <a:latin typeface="Arial Narrow" pitchFamily="34" charset="0"/>
                </a:rPr>
                <a:t>Explore topics in more objective and breadth</a:t>
              </a:r>
            </a:p>
            <a:p>
              <a:pPr algn="ctr" eaLnBrk="0" hangingPunct="0">
                <a:spcBef>
                  <a:spcPts val="300"/>
                </a:spcBef>
              </a:pPr>
              <a:endParaRPr lang="en-US" altLang="ja-JP" sz="1400">
                <a:latin typeface="Arial Narrow" pitchFamily="34" charset="0"/>
              </a:endParaRPr>
            </a:p>
            <a:p>
              <a:pPr algn="ctr" eaLnBrk="0" hangingPunct="0">
                <a:spcBef>
                  <a:spcPts val="300"/>
                </a:spcBef>
              </a:pPr>
              <a:r>
                <a:rPr lang="en-US" altLang="ja-JP" sz="2800">
                  <a:latin typeface="Arial Narrow" pitchFamily="34" charset="0"/>
                </a:rPr>
                <a:t>Fixed in terms of object and timing of analysis </a:t>
              </a:r>
            </a:p>
            <a:p>
              <a:pPr algn="ctr" eaLnBrk="0" hangingPunct="0">
                <a:spcBef>
                  <a:spcPts val="300"/>
                </a:spcBef>
              </a:pPr>
              <a:r>
                <a:rPr lang="en-US" altLang="ja-JP" sz="2800">
                  <a:latin typeface="Arial Narrow" pitchFamily="34" charset="0"/>
                </a:rPr>
                <a:t>		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95363" y="500063"/>
            <a:ext cx="7077075" cy="1262062"/>
            <a:chOff x="880513" y="1227138"/>
            <a:chExt cx="7078650" cy="1262062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880513" y="1227138"/>
              <a:ext cx="1913480" cy="635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031875" indent="-1033463" eaLnBrk="0" hangingPunct="0">
                <a:spcBef>
                  <a:spcPts val="300"/>
                </a:spcBef>
              </a:pPr>
              <a:r>
                <a:rPr lang="en-US" altLang="ja-JP" sz="2400" b="1">
                  <a:solidFill>
                    <a:srgbClr val="FF6600"/>
                  </a:solidFill>
                  <a:latin typeface="Arial Narrow" pitchFamily="34" charset="0"/>
                </a:rPr>
                <a:t>Quantitative</a:t>
              </a:r>
              <a:r>
                <a:rPr lang="en-US" altLang="ja-JP" sz="2400">
                  <a:solidFill>
                    <a:srgbClr val="48224C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946531" y="1227138"/>
              <a:ext cx="5012632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ts val="300"/>
                </a:spcBef>
              </a:pPr>
              <a:r>
                <a:rPr lang="en-US" altLang="ja-JP" sz="2400">
                  <a:latin typeface="Arial Narrow" pitchFamily="34" charset="0"/>
                </a:rPr>
                <a:t>A formal, objective, systematic process in which numerical data are utilized to obtain information </a:t>
              </a:r>
              <a:r>
                <a:rPr lang="en-US" altLang="ja-JP" sz="1600">
                  <a:solidFill>
                    <a:srgbClr val="7F7F7F"/>
                  </a:solidFill>
                  <a:latin typeface="Arial Narrow" pitchFamily="34" charset="0"/>
                </a:rPr>
                <a:t>(Burns-Grove in Cormack, 1991, p 140) </a:t>
              </a:r>
            </a:p>
          </p:txBody>
        </p:sp>
      </p:grp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043238" y="1803400"/>
            <a:ext cx="4995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3175" algn="just" eaLnBrk="0" hangingPunct="0">
              <a:spcBef>
                <a:spcPts val="300"/>
              </a:spcBef>
            </a:pPr>
            <a:r>
              <a:rPr lang="en-US" altLang="ja-JP" sz="2400">
                <a:solidFill>
                  <a:srgbClr val="7F7F7F"/>
                </a:solidFill>
                <a:latin typeface="Arial Narrow" pitchFamily="34" charset="0"/>
              </a:rPr>
              <a:t>Proses sistematik, obyektif, dan formal dengan menggunakan data numerikal untuk mendapatkan informasi </a:t>
            </a:r>
          </a:p>
        </p:txBody>
      </p:sp>
      <p:pic>
        <p:nvPicPr>
          <p:cNvPr id="410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28963" y="3319463"/>
            <a:ext cx="4859337" cy="2917825"/>
            <a:chOff x="3285070" y="3548290"/>
            <a:chExt cx="4656666" cy="3309712"/>
          </a:xfrm>
        </p:grpSpPr>
        <p:sp>
          <p:nvSpPr>
            <p:cNvPr id="31" name="Rectangle 30"/>
            <p:cNvSpPr/>
            <p:nvPr/>
          </p:nvSpPr>
          <p:spPr>
            <a:xfrm>
              <a:off x="3285070" y="3548290"/>
              <a:ext cx="4656666" cy="33097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3658334" y="4158730"/>
              <a:ext cx="3816386" cy="2208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</a:pPr>
              <a:r>
                <a:rPr lang="id-ID" altLang="ja-JP" sz="3200">
                  <a:latin typeface="Arial Narrow" pitchFamily="34" charset="0"/>
                </a:rPr>
                <a:t>Explaining phenomena</a:t>
              </a:r>
              <a:endParaRPr lang="en-US" altLang="ja-JP" sz="3200">
                <a:latin typeface="Arial Narrow" pitchFamily="34" charset="0"/>
              </a:endParaRPr>
            </a:p>
            <a:p>
              <a:pPr algn="ctr" eaLnBrk="0" hangingPunct="0">
                <a:spcBef>
                  <a:spcPts val="300"/>
                </a:spcBef>
              </a:pPr>
              <a:endParaRPr lang="en-US" altLang="ja-JP" sz="1600">
                <a:latin typeface="Arial Narrow" pitchFamily="34" charset="0"/>
              </a:endParaRPr>
            </a:p>
            <a:p>
              <a:pPr algn="ctr" eaLnBrk="0" hangingPunct="0">
                <a:spcBef>
                  <a:spcPts val="300"/>
                </a:spcBef>
              </a:pPr>
              <a:r>
                <a:rPr lang="id-ID" altLang="ja-JP" sz="3200">
                  <a:latin typeface="Arial Narrow" pitchFamily="34" charset="0"/>
                </a:rPr>
                <a:t>Mathematically based method</a:t>
              </a:r>
              <a:endParaRPr lang="en-US" altLang="ja-JP" sz="3200">
                <a:latin typeface="Arial Narrow" pitchFamily="34" charset="0"/>
              </a:endParaRPr>
            </a:p>
            <a:p>
              <a:pPr algn="ctr" eaLnBrk="0" hangingPunct="0">
                <a:spcBef>
                  <a:spcPts val="300"/>
                </a:spcBef>
              </a:pPr>
              <a:r>
                <a:rPr lang="en-US" altLang="ja-JP" sz="3200">
                  <a:latin typeface="Arial Narrow" pitchFamily="34" charset="0"/>
                </a:rPr>
                <a:t>		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95363" y="500063"/>
            <a:ext cx="7077075" cy="1262062"/>
            <a:chOff x="880513" y="1227138"/>
            <a:chExt cx="7078650" cy="1262062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880513" y="1227138"/>
              <a:ext cx="1913480" cy="635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031875" indent="-1033463" eaLnBrk="0" hangingPunct="0">
                <a:spcBef>
                  <a:spcPts val="300"/>
                </a:spcBef>
              </a:pPr>
              <a:r>
                <a:rPr lang="en-US" altLang="ja-JP" sz="2400" b="1">
                  <a:solidFill>
                    <a:srgbClr val="FF6600"/>
                  </a:solidFill>
                  <a:latin typeface="Arial Narrow" pitchFamily="34" charset="0"/>
                </a:rPr>
                <a:t>Quantitative</a:t>
              </a:r>
              <a:r>
                <a:rPr lang="en-US" altLang="ja-JP" sz="2400">
                  <a:solidFill>
                    <a:srgbClr val="48224C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2946531" y="1227138"/>
              <a:ext cx="5012632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ts val="300"/>
                </a:spcBef>
              </a:pPr>
              <a:r>
                <a:rPr lang="id-ID" altLang="ja-JP" sz="2400">
                  <a:latin typeface="Arial Narrow" pitchFamily="34" charset="0"/>
                </a:rPr>
                <a:t>Explaining phenomena by collecting numerical data that are analyzed using mathematically based method </a:t>
              </a:r>
              <a:r>
                <a:rPr lang="en-US" altLang="ja-JP" sz="1600">
                  <a:solidFill>
                    <a:srgbClr val="7F7F7F"/>
                  </a:solidFill>
                  <a:latin typeface="Arial Narrow" pitchFamily="34" charset="0"/>
                </a:rPr>
                <a:t>(</a:t>
              </a:r>
              <a:r>
                <a:rPr lang="id-ID" altLang="ja-JP" sz="1600">
                  <a:solidFill>
                    <a:srgbClr val="7F7F7F"/>
                  </a:solidFill>
                  <a:latin typeface="Arial Narrow" pitchFamily="34" charset="0"/>
                </a:rPr>
                <a:t>Creswell</a:t>
              </a:r>
              <a:r>
                <a:rPr lang="en-US" altLang="ja-JP" sz="1600">
                  <a:solidFill>
                    <a:srgbClr val="7F7F7F"/>
                  </a:solidFill>
                  <a:latin typeface="Arial Narrow" pitchFamily="34" charset="0"/>
                </a:rPr>
                <a:t>, 199</a:t>
              </a:r>
              <a:r>
                <a:rPr lang="id-ID" altLang="ja-JP" sz="1600">
                  <a:solidFill>
                    <a:srgbClr val="7F7F7F"/>
                  </a:solidFill>
                  <a:latin typeface="Arial Narrow" pitchFamily="34" charset="0"/>
                </a:rPr>
                <a:t>4)</a:t>
              </a:r>
              <a:endParaRPr lang="en-US" altLang="ja-JP" sz="1600">
                <a:solidFill>
                  <a:srgbClr val="7F7F7F"/>
                </a:solidFill>
                <a:latin typeface="Arial Narrow" pitchFamily="34" charset="0"/>
              </a:endParaRPr>
            </a:p>
          </p:txBody>
        </p:sp>
      </p:grp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043238" y="1803400"/>
            <a:ext cx="49958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  <a:defRPr/>
            </a:pPr>
            <a:r>
              <a:rPr lang="en-US" altLang="ja-JP" sz="2400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Proses</a:t>
            </a:r>
            <a:r>
              <a:rPr lang="en-US" altLang="ja-JP" sz="2400" dirty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id-ID" altLang="ja-JP" sz="24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menjelaskan fenomena melalui pengumpulan data numerik yang dianalisis  menggunakan metode berbasis matematik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544513" y="355600"/>
            <a:ext cx="296386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3175" algn="r" eaLnBrk="0" hangingPunct="0">
              <a:spcBef>
                <a:spcPts val="300"/>
              </a:spcBef>
            </a:pPr>
            <a:r>
              <a:rPr lang="en-US" altLang="ja-JP" sz="2400" b="1">
                <a:solidFill>
                  <a:srgbClr val="FF6600"/>
                </a:solidFill>
                <a:latin typeface="Arial Narrow" pitchFamily="34" charset="0"/>
              </a:rPr>
              <a:t>Quantitative Approach is used when research is…</a:t>
            </a:r>
            <a:endParaRPr lang="en-US" altLang="ja-JP" sz="1200">
              <a:solidFill>
                <a:srgbClr val="48224C"/>
              </a:solidFill>
              <a:latin typeface="Arial Narrow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46513" y="839788"/>
            <a:ext cx="4368800" cy="5181600"/>
            <a:chOff x="3742259" y="1676401"/>
            <a:chExt cx="4368807" cy="5181600"/>
          </a:xfrm>
        </p:grpSpPr>
        <p:sp>
          <p:nvSpPr>
            <p:cNvPr id="10" name="Rectangle 9"/>
            <p:cNvSpPr/>
            <p:nvPr/>
          </p:nvSpPr>
          <p:spPr>
            <a:xfrm>
              <a:off x="3742259" y="1676401"/>
              <a:ext cx="4368807" cy="518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945459" y="1930401"/>
              <a:ext cx="3979868" cy="470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300"/>
                </a:spcBef>
              </a:pPr>
              <a:r>
                <a:rPr lang="en-US" altLang="ja-JP" sz="2400">
                  <a:latin typeface="Arial Narrow" pitchFamily="34" charset="0"/>
                </a:rPr>
                <a:t>To identify variations </a:t>
              </a:r>
              <a:r>
                <a:rPr lang="en-US" altLang="ja-JP" sz="1600">
                  <a:latin typeface="Arial Narrow" pitchFamily="34" charset="0"/>
                </a:rPr>
                <a:t>(of objects, 	subjects, and/or environmental 	elements)</a:t>
              </a:r>
              <a:r>
                <a:rPr lang="en-US" altLang="ja-JP" sz="1600">
                  <a:solidFill>
                    <a:srgbClr val="D9D9D9"/>
                  </a:solidFill>
                  <a:latin typeface="Arial Narrow" pitchFamily="34" charset="0"/>
                </a:rPr>
                <a:t>:  </a:t>
              </a:r>
              <a:endParaRPr lang="id-ID" altLang="ja-JP" sz="1600">
                <a:solidFill>
                  <a:srgbClr val="D9D9D9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300"/>
                </a:spcBef>
              </a:pPr>
              <a:r>
                <a:rPr lang="id-ID" altLang="ja-JP" sz="1600">
                  <a:solidFill>
                    <a:srgbClr val="D9D9D9"/>
                  </a:solidFill>
                  <a:latin typeface="Arial Narrow" pitchFamily="34" charset="0"/>
                </a:rPr>
                <a:t>	</a:t>
              </a:r>
              <a:r>
                <a:rPr lang="en-US" altLang="ja-JP" sz="2400">
                  <a:solidFill>
                    <a:srgbClr val="000000"/>
                  </a:solidFill>
                  <a:latin typeface="Arial Narrow" pitchFamily="34" charset="0"/>
                </a:rPr>
                <a:t>differences and/or 	similarities</a:t>
              </a:r>
              <a:endParaRPr lang="en-US" altLang="ja-JP" sz="1600">
                <a:solidFill>
                  <a:srgbClr val="D9D9D9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300"/>
                </a:spcBef>
              </a:pPr>
              <a:r>
                <a:rPr lang="en-US" altLang="ja-JP" sz="2400">
                  <a:latin typeface="Arial Narrow" pitchFamily="34" charset="0"/>
                </a:rPr>
                <a:t>To identify characteristics</a:t>
              </a:r>
            </a:p>
            <a:p>
              <a:pPr eaLnBrk="0" hangingPunct="0">
                <a:spcBef>
                  <a:spcPts val="300"/>
                </a:spcBef>
              </a:pPr>
              <a:r>
                <a:rPr lang="en-US" altLang="ja-JP" sz="2400">
                  <a:latin typeface="Arial Narrow" pitchFamily="34" charset="0"/>
                </a:rPr>
                <a:t>To evaluate and/or predict causal </a:t>
              </a:r>
              <a:r>
                <a:rPr lang="id-ID" altLang="ja-JP" sz="2400">
                  <a:latin typeface="Arial Narrow" pitchFamily="34" charset="0"/>
                </a:rPr>
                <a:t>	</a:t>
              </a:r>
              <a:r>
                <a:rPr lang="en-US" altLang="ja-JP" sz="2400">
                  <a:latin typeface="Arial Narrow" pitchFamily="34" charset="0"/>
                </a:rPr>
                <a:t>relationship</a:t>
              </a:r>
            </a:p>
            <a:p>
              <a:pPr eaLnBrk="0" hangingPunct="0">
                <a:spcBef>
                  <a:spcPts val="300"/>
                </a:spcBef>
              </a:pPr>
              <a:r>
                <a:rPr lang="en-US" altLang="ja-JP" sz="2400">
                  <a:latin typeface="Arial Narrow" pitchFamily="34" charset="0"/>
                </a:rPr>
                <a:t>To identify objective and </a:t>
              </a:r>
              <a:r>
                <a:rPr lang="id-ID" altLang="ja-JP" sz="2400">
                  <a:latin typeface="Arial Narrow" pitchFamily="34" charset="0"/>
                </a:rPr>
                <a:t>	</a:t>
              </a:r>
              <a:r>
                <a:rPr lang="en-US" altLang="ja-JP" sz="2400">
                  <a:latin typeface="Arial Narrow" pitchFamily="34" charset="0"/>
                </a:rPr>
                <a:t>significance reasoning </a:t>
              </a:r>
            </a:p>
            <a:p>
              <a:pPr eaLnBrk="0" hangingPunct="0">
                <a:spcBef>
                  <a:spcPts val="300"/>
                </a:spcBef>
              </a:pPr>
              <a:r>
                <a:rPr lang="en-US" altLang="ja-JP" sz="2400">
                  <a:latin typeface="Arial Narrow" pitchFamily="34" charset="0"/>
                </a:rPr>
                <a:t>To explore knowledge from </a:t>
              </a:r>
              <a:r>
                <a:rPr lang="id-ID" altLang="ja-JP" sz="2400">
                  <a:latin typeface="Arial Narrow" pitchFamily="34" charset="0"/>
                </a:rPr>
                <a:t>	</a:t>
              </a:r>
              <a:r>
                <a:rPr lang="en-US" altLang="ja-JP" sz="2400">
                  <a:latin typeface="Arial Narrow" pitchFamily="34" charset="0"/>
                </a:rPr>
                <a:t>various information</a:t>
              </a:r>
            </a:p>
            <a:p>
              <a:pPr eaLnBrk="0" hangingPunct="0">
                <a:spcBef>
                  <a:spcPts val="300"/>
                </a:spcBef>
              </a:pPr>
              <a:r>
                <a:rPr lang="en-US" altLang="ja-JP" sz="2400">
                  <a:latin typeface="Arial Narrow" pitchFamily="34" charset="0"/>
                </a:rPr>
                <a:t> </a:t>
              </a:r>
              <a:endParaRPr lang="en-US" altLang="ja-JP" sz="1600">
                <a:latin typeface="Arial Narrow" pitchFamily="34" charset="0"/>
              </a:endParaRPr>
            </a:p>
          </p:txBody>
        </p:sp>
      </p:grp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44513" y="1558925"/>
            <a:ext cx="2963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3175" algn="r" eaLnBrk="0" hangingPunct="0">
              <a:spcBef>
                <a:spcPts val="300"/>
              </a:spcBef>
            </a:pPr>
            <a:r>
              <a:rPr lang="en-US" altLang="ja-JP" sz="1400">
                <a:solidFill>
                  <a:srgbClr val="7F7F7F"/>
                </a:solidFill>
                <a:latin typeface="Arial Narrow" pitchFamily="34" charset="0"/>
              </a:rPr>
              <a:t>Creswell, J. W. 1994. Research Design: Qualitative and Quantitative Approaches. CA: Sage Publications.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Pustaka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dirty="0" smtClean="0">
                <a:latin typeface="Arial" charset="0"/>
                <a:cs typeface="Arial" charset="0"/>
              </a:rPr>
              <a:t>Sjarif, Ahmad., MSD, PhD,  DIKTAT PERKULIAHAN  METODOLOGI DESAIN, Pasca Sarjana, Universitas Trisakti, 2015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Pustaka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dirty="0" smtClean="0">
                <a:latin typeface="Arial" charset="0"/>
                <a:cs typeface="Arial" charset="0"/>
              </a:rPr>
              <a:t>Sjarif, Ahmad., MSD, PhD,  DIKTAT PERKULIAHAN  METODOLOGI DESAIN, Pasca Sarjana, Universitas Trisakti, 2015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0"/>
            <a:ext cx="822927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3714750" y="357188"/>
            <a:ext cx="45815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800">
                <a:latin typeface="Arial Narrow" pitchFamily="34" charset="0"/>
              </a:rPr>
              <a:t>How we “know about” something</a:t>
            </a:r>
          </a:p>
          <a:p>
            <a:pPr algn="just" eaLnBrk="1" hangingPunct="1"/>
            <a:r>
              <a:rPr lang="id-ID" altLang="id-ID" sz="2800">
                <a:latin typeface="Arial Narrow" pitchFamily="34" charset="0"/>
              </a:rPr>
              <a:t>What we claim “to know”</a:t>
            </a:r>
            <a:endParaRPr lang="en-US" altLang="id-ID" sz="2800">
              <a:latin typeface="Baskerville" pitchFamily="-106" charset="0"/>
            </a:endParaRPr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3714750" y="1785938"/>
            <a:ext cx="45815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400">
                <a:solidFill>
                  <a:srgbClr val="FF0000"/>
                </a:solidFill>
                <a:latin typeface="Arial Narrow" pitchFamily="34" charset="0"/>
              </a:rPr>
              <a:t>Cara memahami informasi  sbg sebuah “pengetahuan”</a:t>
            </a:r>
            <a:endParaRPr lang="en-US" altLang="id-ID" sz="2400">
              <a:solidFill>
                <a:srgbClr val="FF0000"/>
              </a:solidFill>
              <a:latin typeface="Baskerville" pitchFamily="-106" charset="0"/>
            </a:endParaRP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714750" y="1285875"/>
            <a:ext cx="2547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d-ID" altLang="id-ID" sz="1200">
                <a:latin typeface="Arial Narrow" pitchFamily="34" charset="0"/>
              </a:rPr>
              <a:t>John Ehman (Oct 2000, Revised 02/2005)</a:t>
            </a:r>
            <a:endParaRPr lang="id-ID" altLang="id-ID" sz="1200"/>
          </a:p>
        </p:txBody>
      </p:sp>
      <p:pic>
        <p:nvPicPr>
          <p:cNvPr id="12" name="Picture 11" descr="ways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786063"/>
            <a:ext cx="37306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718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8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pic>
        <p:nvPicPr>
          <p:cNvPr id="5124" name="Picture 17" descr="ways of know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" y="571500"/>
            <a:ext cx="7874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562600" y="5857875"/>
            <a:ext cx="3295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id-ID" altLang="id-ID" sz="1000">
                <a:latin typeface="Arial Narrow" pitchFamily="34" charset="0"/>
              </a:rPr>
              <a:t>Sumber: Fraenkel, J, and Wallen, N. 2006. How to design and evaluate research in education. NY: McGraw-Hill</a:t>
            </a:r>
            <a:endParaRPr lang="en-US" altLang="id-ID" sz="1000">
              <a:latin typeface="Baskerville" pitchFamily="-106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36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 txBox="1">
            <a:spLocks noChangeArrowheads="1"/>
          </p:cNvSpPr>
          <p:nvPr/>
        </p:nvSpPr>
        <p:spPr bwMode="auto">
          <a:xfrm>
            <a:off x="3203848" y="476672"/>
            <a:ext cx="5184576" cy="159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400" dirty="0">
                <a:latin typeface="Arial Narrow" pitchFamily="34" charset="0"/>
              </a:rPr>
              <a:t>Informasi yang didapatkan melalui pengalaman yang “dirasakan” oleh indera tubuh kita </a:t>
            </a:r>
            <a:r>
              <a:rPr lang="id-ID" altLang="id-ID" sz="2400" dirty="0">
                <a:solidFill>
                  <a:srgbClr val="FF0000"/>
                </a:solidFill>
                <a:latin typeface="Arial Narrow" pitchFamily="34" charset="0"/>
              </a:rPr>
              <a:t>(sensasi perseptual) </a:t>
            </a:r>
            <a:r>
              <a:rPr lang="id-ID" altLang="id-ID" sz="2400" dirty="0">
                <a:latin typeface="Arial Narrow" pitchFamily="34" charset="0"/>
              </a:rPr>
              <a:t>secara langsung</a:t>
            </a:r>
            <a:endParaRPr lang="en-US" altLang="id-ID" sz="2400" dirty="0">
              <a:latin typeface="Baskerville" pitchFamily="-106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740" y="368820"/>
            <a:ext cx="1908052" cy="190805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203848" y="2420888"/>
            <a:ext cx="5184576" cy="3888432"/>
            <a:chOff x="3203848" y="2276872"/>
            <a:chExt cx="5184576" cy="3888432"/>
          </a:xfrm>
        </p:grpSpPr>
        <p:pic>
          <p:nvPicPr>
            <p:cNvPr id="13" name="Picture 9" descr="apple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92353"/>
              <a:ext cx="2238423" cy="22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203848" y="2276872"/>
              <a:ext cx="5184576" cy="2664296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5658295" y="2789500"/>
              <a:ext cx="2544045" cy="16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id-ID" altLang="id-ID" sz="2000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bulat, </a:t>
              </a:r>
              <a:r>
                <a:rPr lang="id-ID" altLang="id-ID" sz="2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merah (visual)</a:t>
              </a:r>
              <a:endParaRPr lang="id-ID" altLang="id-ID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  <a:p>
              <a:pPr eaLnBrk="1" hangingPunct="1"/>
              <a:r>
                <a:rPr lang="id-ID" altLang="id-ID" sz="2000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licin, halus, </a:t>
              </a:r>
              <a:r>
                <a:rPr lang="id-ID" altLang="id-ID" sz="2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lunak (tactile)</a:t>
              </a:r>
              <a:endParaRPr lang="id-ID" altLang="id-ID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  <a:p>
              <a:pPr eaLnBrk="1" hangingPunct="1"/>
              <a:r>
                <a:rPr lang="id-ID" altLang="id-ID" sz="2000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w</a:t>
              </a:r>
              <a:r>
                <a:rPr lang="id-ID" altLang="id-ID" sz="2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angi (olfactory)</a:t>
              </a:r>
              <a:endParaRPr lang="id-ID" altLang="id-ID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  <a:p>
              <a:pPr eaLnBrk="1" hangingPunct="1"/>
              <a:r>
                <a:rPr lang="id-ID" altLang="id-ID" sz="2000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manis, </a:t>
              </a:r>
              <a:r>
                <a:rPr lang="id-ID" altLang="id-ID" sz="200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renyah (taste)</a:t>
              </a:r>
              <a:endParaRPr lang="id-ID" altLang="id-ID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  <a:p>
              <a:pPr eaLnBrk="1" hangingPunct="1"/>
              <a:r>
                <a:rPr lang="id-ID" altLang="id-ID" sz="20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segar </a:t>
              </a:r>
              <a:endParaRPr lang="id-ID" altLang="id-ID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  <a:p>
              <a:pPr eaLnBrk="1" hangingPunct="1"/>
              <a:endParaRPr lang="en-US" altLang="id-ID" sz="2000" dirty="0">
                <a:solidFill>
                  <a:schemeClr val="accent6">
                    <a:lumMod val="75000"/>
                  </a:schemeClr>
                </a:solidFill>
                <a:latin typeface="Baskerville" pitchFamily="-106" charset="0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3203848" y="5181153"/>
              <a:ext cx="5184576" cy="98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/>
              <a:r>
                <a:rPr lang="id-ID" altLang="id-ID" sz="2000" dirty="0">
                  <a:latin typeface="Arial Narrow" pitchFamily="34" charset="0"/>
                </a:rPr>
                <a:t>Informasi yang didapatkan merupakan hasil “</a:t>
              </a:r>
              <a:r>
                <a:rPr lang="id-ID" altLang="id-ID" sz="2000" dirty="0">
                  <a:solidFill>
                    <a:srgbClr val="FF0000"/>
                  </a:solidFill>
                  <a:latin typeface="Arial Narrow" pitchFamily="34" charset="0"/>
                </a:rPr>
                <a:t>interaksi</a:t>
              </a:r>
              <a:r>
                <a:rPr lang="id-ID" altLang="id-ID" sz="2000" dirty="0">
                  <a:latin typeface="Arial Narrow" pitchFamily="34" charset="0"/>
                </a:rPr>
                <a:t>” langsung dengan obyek yang diamati</a:t>
              </a:r>
              <a:endParaRPr lang="id-ID" altLang="id-ID" sz="2000" dirty="0">
                <a:solidFill>
                  <a:srgbClr val="7F7F7F"/>
                </a:solidFill>
                <a:latin typeface="Arial Narrow" pitchFamily="34" charset="0"/>
              </a:endParaRPr>
            </a:p>
            <a:p>
              <a:pPr algn="just" eaLnBrk="1" hangingPunct="1"/>
              <a:endParaRPr lang="en-US" altLang="id-ID" sz="2400" dirty="0">
                <a:latin typeface="Baskerville" pitchFamily="-10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803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8198" name="Rectangle 3"/>
          <p:cNvSpPr txBox="1">
            <a:spLocks noChangeArrowheads="1"/>
          </p:cNvSpPr>
          <p:nvPr/>
        </p:nvSpPr>
        <p:spPr bwMode="auto">
          <a:xfrm>
            <a:off x="3348228" y="520092"/>
            <a:ext cx="49681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400" dirty="0">
                <a:latin typeface="Arial Narrow" pitchFamily="34" charset="0"/>
              </a:rPr>
              <a:t>Informasi yang didapatkan merupakan hasil </a:t>
            </a:r>
            <a:r>
              <a:rPr lang="id-ID" altLang="id-ID" sz="2400" dirty="0" smtClean="0">
                <a:latin typeface="Arial Narrow" pitchFamily="34" charset="0"/>
              </a:rPr>
              <a:t>kesepakatan </a:t>
            </a:r>
            <a:r>
              <a:rPr lang="id-ID" altLang="id-ID" sz="2400" dirty="0">
                <a:latin typeface="Arial Narrow" pitchFamily="34" charset="0"/>
              </a:rPr>
              <a:t>dengan pihak lain, yang </a:t>
            </a:r>
            <a:r>
              <a:rPr lang="id-ID" altLang="id-ID" sz="2400" dirty="0" smtClean="0">
                <a:latin typeface="Arial Narrow" pitchFamily="34" charset="0"/>
              </a:rPr>
              <a:t>berlaku </a:t>
            </a:r>
            <a:r>
              <a:rPr lang="id-ID" altLang="id-ID" sz="2400" dirty="0">
                <a:latin typeface="Arial Narrow" pitchFamily="34" charset="0"/>
              </a:rPr>
              <a:t>sebagai “</a:t>
            </a:r>
            <a:r>
              <a:rPr lang="id-ID" altLang="id-ID" sz="2400" dirty="0" smtClean="0">
                <a:latin typeface="Arial Narrow" pitchFamily="34" charset="0"/>
              </a:rPr>
              <a:t>pengetahuan baku / standard”</a:t>
            </a:r>
            <a:endParaRPr lang="en-US" altLang="id-ID" sz="2400" dirty="0">
              <a:latin typeface="Baskerville" pitchFamily="-106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4664"/>
            <a:ext cx="2088232" cy="2088232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>
            <a:off x="3348228" y="2348880"/>
            <a:ext cx="3154678" cy="2692000"/>
            <a:chOff x="3348228" y="2348880"/>
            <a:chExt cx="3154678" cy="2692000"/>
          </a:xfrm>
        </p:grpSpPr>
        <p:pic>
          <p:nvPicPr>
            <p:cNvPr id="18" name="Picture 10" descr="on-off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228" y="2348880"/>
              <a:ext cx="2191872" cy="143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60031" y="3882638"/>
              <a:ext cx="1642875" cy="1158242"/>
            </a:xfrm>
            <a:prstGeom prst="rect">
              <a:avLst/>
            </a:prstGeom>
          </p:spPr>
        </p:pic>
      </p:grpSp>
      <p:grpSp>
        <p:nvGrpSpPr>
          <p:cNvPr id="6" name="Group 9"/>
          <p:cNvGrpSpPr/>
          <p:nvPr/>
        </p:nvGrpSpPr>
        <p:grpSpPr>
          <a:xfrm>
            <a:off x="6219920" y="2371534"/>
            <a:ext cx="2168504" cy="2209594"/>
            <a:chOff x="6219920" y="2371534"/>
            <a:chExt cx="2168504" cy="2209594"/>
          </a:xfrm>
        </p:grpSpPr>
        <p:pic>
          <p:nvPicPr>
            <p:cNvPr id="15" name="Picture 11" descr="on-off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920" y="2371534"/>
              <a:ext cx="2168504" cy="138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01779" y="3898375"/>
              <a:ext cx="627889" cy="682753"/>
            </a:xfrm>
            <a:prstGeom prst="rect">
              <a:avLst/>
            </a:prstGeom>
          </p:spPr>
        </p:pic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348228" y="5301208"/>
            <a:ext cx="5040196" cy="108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000" dirty="0">
                <a:latin typeface="Arial Narrow" pitchFamily="34" charset="0"/>
              </a:rPr>
              <a:t>Informasi yang didapatkan merupakan pengetahuan hasil “</a:t>
            </a:r>
            <a:r>
              <a:rPr lang="id-ID" altLang="id-ID" sz="2000" dirty="0">
                <a:solidFill>
                  <a:srgbClr val="FF0000"/>
                </a:solidFill>
                <a:latin typeface="Arial Narrow" pitchFamily="34" charset="0"/>
              </a:rPr>
              <a:t>konvensi</a:t>
            </a:r>
            <a:r>
              <a:rPr lang="id-ID" altLang="id-ID" sz="2000" dirty="0">
                <a:latin typeface="Arial Narrow" pitchFamily="34" charset="0"/>
              </a:rPr>
              <a:t>” yang disepakati dan menjadi “standard/rujukan/hukum”</a:t>
            </a:r>
            <a:endParaRPr lang="id-ID" altLang="id-ID" sz="2000" dirty="0">
              <a:solidFill>
                <a:srgbClr val="7F7F7F"/>
              </a:solidFill>
              <a:latin typeface="Arial Narrow" pitchFamily="34" charset="0"/>
            </a:endParaRPr>
          </a:p>
          <a:p>
            <a:pPr algn="just" eaLnBrk="1" hangingPunct="1"/>
            <a:endParaRPr lang="en-US" altLang="id-ID" sz="2400" dirty="0">
              <a:latin typeface="Baskerville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3275856" y="836712"/>
            <a:ext cx="5112568" cy="16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400" dirty="0">
                <a:latin typeface="Arial Narrow" pitchFamily="34" charset="0"/>
              </a:rPr>
              <a:t>Informasi yang didapatkan sebagai hasil pendapat, pernyataan dan/atau pemikiran orang yang dianggap pakar</a:t>
            </a:r>
            <a:endParaRPr lang="en-US" altLang="id-ID" sz="2400" dirty="0">
              <a:latin typeface="Baskerville" pitchFamily="-106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83465"/>
            <a:ext cx="2232248" cy="223224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14030" y="2737236"/>
            <a:ext cx="4974394" cy="1915900"/>
            <a:chOff x="0" y="0"/>
            <a:chExt cx="9120188" cy="3500438"/>
          </a:xfrm>
        </p:grpSpPr>
        <p:pic>
          <p:nvPicPr>
            <p:cNvPr id="13" name="Picture 4" descr="keri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3438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keris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0"/>
              <a:ext cx="4476750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14031" y="4941167"/>
            <a:ext cx="4974394" cy="13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000" dirty="0">
                <a:latin typeface="Arial Narrow" pitchFamily="34" charset="0"/>
              </a:rPr>
              <a:t>Informasi </a:t>
            </a:r>
            <a:r>
              <a:rPr lang="id-ID" altLang="id-ID" sz="2000" dirty="0" smtClean="0">
                <a:latin typeface="Arial Narrow" pitchFamily="34" charset="0"/>
              </a:rPr>
              <a:t>merupakan </a:t>
            </a:r>
            <a:r>
              <a:rPr lang="id-ID" altLang="id-ID" sz="2000" dirty="0">
                <a:latin typeface="Arial Narrow" pitchFamily="34" charset="0"/>
              </a:rPr>
              <a:t>pengetahuan</a:t>
            </a:r>
            <a:r>
              <a:rPr lang="id-ID" altLang="id-ID" sz="20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altLang="id-ID" sz="2000" dirty="0">
                <a:latin typeface="Arial Narrow" pitchFamily="34" charset="0"/>
              </a:rPr>
              <a:t>yang didasarkan </a:t>
            </a:r>
            <a:r>
              <a:rPr lang="id-ID" altLang="id-ID" sz="2000" dirty="0">
                <a:solidFill>
                  <a:srgbClr val="FF0000"/>
                </a:solidFill>
                <a:latin typeface="Arial Narrow" pitchFamily="34" charset="0"/>
              </a:rPr>
              <a:t>interpretasi </a:t>
            </a:r>
            <a:r>
              <a:rPr lang="id-ID" altLang="id-ID" sz="2000" dirty="0">
                <a:latin typeface="Arial Narrow" pitchFamily="34" charset="0"/>
              </a:rPr>
              <a:t>atas pendapat/ argumen</a:t>
            </a:r>
            <a:r>
              <a:rPr lang="id-ID" altLang="id-ID" sz="2000" dirty="0" smtClean="0">
                <a:latin typeface="Arial Narrow" pitchFamily="34" charset="0"/>
              </a:rPr>
              <a:t>/ opini </a:t>
            </a:r>
            <a:r>
              <a:rPr lang="id-ID" altLang="id-ID" sz="2000" dirty="0">
                <a:latin typeface="Arial Narrow" pitchFamily="34" charset="0"/>
              </a:rPr>
              <a:t>orang yang dianggap “pakar”</a:t>
            </a:r>
            <a:endParaRPr lang="id-ID" altLang="id-ID" sz="2000" dirty="0">
              <a:solidFill>
                <a:srgbClr val="7F7F7F"/>
              </a:solidFill>
              <a:latin typeface="Arial Narrow" pitchFamily="34" charset="0"/>
            </a:endParaRPr>
          </a:p>
          <a:p>
            <a:pPr algn="just" eaLnBrk="1" hangingPunct="1"/>
            <a:endParaRPr lang="en-US" altLang="id-ID" sz="2400" dirty="0">
              <a:latin typeface="Baskerville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9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3203848" y="790362"/>
            <a:ext cx="504056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400" dirty="0">
                <a:latin typeface="Arial Narrow" pitchFamily="34" charset="0"/>
              </a:rPr>
              <a:t>Informasi yang didapatkan sebagai hasil deduksi dan/atau logika berpikir </a:t>
            </a:r>
            <a:r>
              <a:rPr lang="id-ID" altLang="id-ID" sz="2400" dirty="0" smtClean="0">
                <a:latin typeface="Arial Narrow" pitchFamily="34" charset="0"/>
              </a:rPr>
              <a:t>argumentatif dan obyektif </a:t>
            </a:r>
            <a:r>
              <a:rPr lang="id-ID" altLang="id-ID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[:: memper-timbangkan seluruh aspek terkait] </a:t>
            </a:r>
            <a:endParaRPr lang="en-US" altLang="id-ID" sz="2400" dirty="0">
              <a:solidFill>
                <a:schemeClr val="bg1">
                  <a:lumMod val="50000"/>
                </a:schemeClr>
              </a:solidFill>
              <a:latin typeface="Baskerville" pitchFamily="-106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66922"/>
            <a:ext cx="2160240" cy="216024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3203848" y="2766144"/>
            <a:ext cx="5040560" cy="2533352"/>
            <a:chOff x="3203848" y="2766144"/>
            <a:chExt cx="5040560" cy="2533352"/>
          </a:xfrm>
        </p:grpSpPr>
        <p:grpSp>
          <p:nvGrpSpPr>
            <p:cNvPr id="4" name="Group 2"/>
            <p:cNvGrpSpPr/>
            <p:nvPr/>
          </p:nvGrpSpPr>
          <p:grpSpPr>
            <a:xfrm>
              <a:off x="3203848" y="2766144"/>
              <a:ext cx="5040560" cy="2103016"/>
              <a:chOff x="3203848" y="2693385"/>
              <a:chExt cx="5378832" cy="2262567"/>
            </a:xfrm>
          </p:grpSpPr>
          <p:pic>
            <p:nvPicPr>
              <p:cNvPr id="13" name="Picture 3" descr="314261908_b1b7dc8e77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2693385"/>
                <a:ext cx="1984982" cy="2262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 descr="pamacekan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8830" y="2693385"/>
                <a:ext cx="3393850" cy="2262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Rounded Rectangle 15"/>
            <p:cNvSpPr/>
            <p:nvPr/>
          </p:nvSpPr>
          <p:spPr>
            <a:xfrm>
              <a:off x="6179344" y="3210433"/>
              <a:ext cx="1500187" cy="1214437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17" name="Straight Connector 16"/>
            <p:cNvCxnSpPr>
              <a:stCxn id="16" idx="1"/>
            </p:cNvCxnSpPr>
            <p:nvPr/>
          </p:nvCxnSpPr>
          <p:spPr>
            <a:xfrm flipH="1" flipV="1">
              <a:off x="3995936" y="3816858"/>
              <a:ext cx="2183408" cy="79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3275856" y="4870871"/>
              <a:ext cx="16478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id-ID" altLang="id-ID" sz="1000" dirty="0">
                  <a:latin typeface="Arial Narrow" pitchFamily="34" charset="0"/>
                </a:rPr>
                <a:t>Bentuk Menara Masjid Kudus</a:t>
              </a:r>
              <a:endParaRPr lang="en-US" altLang="id-ID" sz="1000" dirty="0">
                <a:latin typeface="Baskerville" pitchFamily="-106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5868144" y="4863944"/>
              <a:ext cx="173942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d-ID" altLang="id-ID" sz="1000" dirty="0">
                  <a:latin typeface="Arial Narrow" pitchFamily="34" charset="0"/>
                </a:rPr>
                <a:t>Bentuk Menara Pura Hindu</a:t>
              </a:r>
              <a:endParaRPr lang="en-US" altLang="id-ID" sz="1000" dirty="0">
                <a:latin typeface="Baskerville" pitchFamily="-106" charset="0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203849" y="5222272"/>
            <a:ext cx="5040560" cy="10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000" dirty="0">
                <a:latin typeface="Arial Narrow" pitchFamily="34" charset="0"/>
              </a:rPr>
              <a:t>Informasi yang didapatkan merupakan pengetahuan yang didasarkan hasil </a:t>
            </a:r>
            <a:r>
              <a:rPr lang="id-ID" altLang="id-ID" sz="2000" dirty="0" smtClean="0">
                <a:latin typeface="Arial Narrow" pitchFamily="34" charset="0"/>
              </a:rPr>
              <a:t>berpikir </a:t>
            </a:r>
            <a:r>
              <a:rPr lang="id-ID" altLang="id-ID" sz="2000" dirty="0" smtClean="0">
                <a:solidFill>
                  <a:srgbClr val="FF0000"/>
                </a:solidFill>
                <a:latin typeface="Arial Narrow" pitchFamily="34" charset="0"/>
              </a:rPr>
              <a:t>deduktif</a:t>
            </a:r>
            <a:r>
              <a:rPr lang="id-ID" altLang="id-ID" sz="2000" dirty="0" smtClean="0">
                <a:latin typeface="Arial Narrow" pitchFamily="34" charset="0"/>
              </a:rPr>
              <a:t>: asosiatif</a:t>
            </a:r>
            <a:r>
              <a:rPr lang="id-ID" altLang="id-ID" sz="2000" dirty="0">
                <a:latin typeface="Arial Narrow" pitchFamily="34" charset="0"/>
              </a:rPr>
              <a:t>, </a:t>
            </a:r>
            <a:r>
              <a:rPr lang="id-ID" altLang="id-ID" sz="2000" dirty="0" smtClean="0">
                <a:latin typeface="Arial Narrow" pitchFamily="34" charset="0"/>
              </a:rPr>
              <a:t>asumtif</a:t>
            </a:r>
            <a:endParaRPr lang="id-ID" altLang="id-ID" sz="2000" dirty="0">
              <a:solidFill>
                <a:srgbClr val="7F7F7F"/>
              </a:solidFill>
              <a:latin typeface="Arial Narrow" pitchFamily="34" charset="0"/>
            </a:endParaRPr>
          </a:p>
          <a:p>
            <a:pPr algn="just" eaLnBrk="1" hangingPunct="1"/>
            <a:endParaRPr lang="en-US" altLang="id-ID" sz="2400" dirty="0">
              <a:latin typeface="Baskerville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5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3326589" y="686754"/>
            <a:ext cx="513384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400" dirty="0">
                <a:latin typeface="Arial Narrow" pitchFamily="34" charset="0"/>
              </a:rPr>
              <a:t>Informasi yang didapatkan sebagai hasil kesimpulan sebuah proses analisis yang sistematik, metodologis, serta </a:t>
            </a:r>
            <a:r>
              <a:rPr lang="id-ID" altLang="id-ID" sz="2400" dirty="0" smtClean="0">
                <a:latin typeface="Arial Narrow" pitchFamily="34" charset="0"/>
              </a:rPr>
              <a:t>rasional</a:t>
            </a:r>
            <a:endParaRPr lang="en-US" altLang="id-ID" sz="2400" dirty="0">
              <a:latin typeface="Baskerville" pitchFamily="-106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77948"/>
            <a:ext cx="2474988" cy="24749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26589" y="2424311"/>
            <a:ext cx="5133843" cy="2372841"/>
            <a:chOff x="3326589" y="2424311"/>
            <a:chExt cx="5133843" cy="2372841"/>
          </a:xfrm>
        </p:grpSpPr>
        <p:grpSp>
          <p:nvGrpSpPr>
            <p:cNvPr id="4" name="Group 2"/>
            <p:cNvGrpSpPr/>
            <p:nvPr/>
          </p:nvGrpSpPr>
          <p:grpSpPr>
            <a:xfrm>
              <a:off x="3326589" y="2852936"/>
              <a:ext cx="5133843" cy="1944216"/>
              <a:chOff x="3326589" y="2852936"/>
              <a:chExt cx="5133843" cy="1944216"/>
            </a:xfrm>
          </p:grpSpPr>
          <p:pic>
            <p:nvPicPr>
              <p:cNvPr id="14" name="Picture 3" descr="room_standar_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1598" y="2874888"/>
                <a:ext cx="2868834" cy="1922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 descr="ez07020711708191550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6589" y="2852936"/>
                <a:ext cx="2916324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5521969" y="2424311"/>
              <a:ext cx="29384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id-ID" altLang="id-ID" sz="1000" dirty="0">
                  <a:latin typeface="Arial Narrow" pitchFamily="34" charset="0"/>
                </a:rPr>
                <a:t>Penggunaan warna dominan tertentu yang didasarkan pada studi efek warna ruang rawat terhadap pasien</a:t>
              </a:r>
              <a:endParaRPr lang="en-US" altLang="id-ID" sz="1000" dirty="0">
                <a:latin typeface="Baskerville" pitchFamily="-106" charset="0"/>
              </a:endParaRP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326590" y="5013176"/>
            <a:ext cx="5133842" cy="12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d-ID" altLang="id-ID" sz="2000" dirty="0">
                <a:latin typeface="Arial Narrow" pitchFamily="34" charset="0"/>
              </a:rPr>
              <a:t>Informasi yang didapatkan merupakan pengetahuan yang didasarkan hasil </a:t>
            </a:r>
            <a:r>
              <a:rPr lang="id-ID" altLang="id-ID" sz="2000" dirty="0" smtClean="0">
                <a:solidFill>
                  <a:srgbClr val="FF0000"/>
                </a:solidFill>
                <a:latin typeface="Arial Narrow" pitchFamily="34" charset="0"/>
              </a:rPr>
              <a:t>deduktif analitis</a:t>
            </a:r>
            <a:r>
              <a:rPr lang="id-ID" altLang="id-ID" sz="2000" dirty="0">
                <a:latin typeface="Arial Narrow" pitchFamily="34" charset="0"/>
              </a:rPr>
              <a:t>: </a:t>
            </a:r>
            <a:r>
              <a:rPr lang="id-ID" altLang="id-ID" sz="2000" dirty="0" smtClean="0">
                <a:latin typeface="Arial Narrow" pitchFamily="34" charset="0"/>
              </a:rPr>
              <a:t>sistematik</a:t>
            </a:r>
            <a:r>
              <a:rPr lang="id-ID" altLang="id-ID" sz="2000" dirty="0">
                <a:latin typeface="Arial Narrow" pitchFamily="34" charset="0"/>
              </a:rPr>
              <a:t>, metodologis</a:t>
            </a:r>
            <a:endParaRPr lang="id-ID" altLang="id-ID" sz="2000" dirty="0">
              <a:solidFill>
                <a:srgbClr val="7F7F7F"/>
              </a:solidFill>
              <a:latin typeface="Arial Narrow" pitchFamily="34" charset="0"/>
            </a:endParaRPr>
          </a:p>
          <a:p>
            <a:pPr algn="just" eaLnBrk="1" hangingPunct="1"/>
            <a:endParaRPr lang="en-US" altLang="id-ID" sz="2400" dirty="0">
              <a:latin typeface="Baskerville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2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498</Words>
  <Application>Microsoft Office PowerPoint</Application>
  <PresentationFormat>On-screen Show (4:3)</PresentationFormat>
  <Paragraphs>76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Pustaka</vt:lpstr>
      <vt:lpstr>Pustaka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ahmad-fuad</cp:lastModifiedBy>
  <cp:revision>207</cp:revision>
  <dcterms:created xsi:type="dcterms:W3CDTF">2010-08-24T06:47:44Z</dcterms:created>
  <dcterms:modified xsi:type="dcterms:W3CDTF">2016-12-08T09:42:15Z</dcterms:modified>
</cp:coreProperties>
</file>