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335" r:id="rId3"/>
    <p:sldId id="406" r:id="rId4"/>
    <p:sldId id="407" r:id="rId5"/>
    <p:sldId id="408" r:id="rId6"/>
    <p:sldId id="409" r:id="rId7"/>
    <p:sldId id="410"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0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3190" autoAdjust="0"/>
  </p:normalViewPr>
  <p:slideViewPr>
    <p:cSldViewPr>
      <p:cViewPr>
        <p:scale>
          <a:sx n="106" d="100"/>
          <a:sy n="106" d="100"/>
        </p:scale>
        <p:origin x="-870" y="4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ADBBEE-86F4-48BE-B416-BE541283A4A3}" type="datetimeFigureOut">
              <a:rPr lang="id-ID"/>
              <a:pPr>
                <a:defRPr/>
              </a:pPr>
              <a:t>08/12/2016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70A6F61-1179-4B62-B2D8-1C9E63E2E291}"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DFCAE9-BE5D-48F0-AD74-6CC770A4C448}"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p:spPr>
        <p:txBody>
          <a:bodyPr/>
          <a:lstStyle/>
          <a:p>
            <a:endParaRPr lang="id-ID" altLang="id-ID"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endParaRPr lang="id-ID" altLang="id-ID"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3C050C98-50E6-4C7C-B020-6095488CAC99}" type="slidenum">
              <a:rPr lang="id-ID" smtClean="0"/>
              <a:pPr>
                <a:defRPr/>
              </a:pPr>
              <a:t>29</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altLang="id-ID"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A656C9-CA2D-44AF-AD6A-C2D3D0BA4646}" type="datetime1">
              <a:rPr lang="en-US"/>
              <a:pPr>
                <a:defRPr/>
              </a:pPr>
              <a:t>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D1A104-6F4D-46C8-AE0C-43A5677E39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0225C5-328E-4D9E-81EB-9EE21A98C4BA}" type="datetime1">
              <a:rPr lang="en-US"/>
              <a:pPr>
                <a:defRPr/>
              </a:pPr>
              <a:t>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6004C5-CA85-4A0F-9FF4-3B18EEC576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1738BA-5E7A-4AC6-AF5A-2AA9E0948443}" type="datetime1">
              <a:rPr lang="en-US"/>
              <a:pPr>
                <a:defRPr/>
              </a:pPr>
              <a:t>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FB7C1F-5093-4C5E-B88E-512A48BD5C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0BE762-6883-4495-8767-99B85B7EB5D8}" type="datetime1">
              <a:rPr lang="en-US"/>
              <a:pPr>
                <a:defRPr/>
              </a:pPr>
              <a:t>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1BAC79-1115-4203-9C37-102FC5F936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01A296-73DA-4558-B4FA-EEBA17CBA90E}" type="datetime1">
              <a:rPr lang="en-US"/>
              <a:pPr>
                <a:defRPr/>
              </a:pPr>
              <a:t>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83252-3148-4915-8CAF-4D2F69A50D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C7AB75-8BBC-435E-A2C1-A2A5CFC8DDB9}" type="datetime1">
              <a:rPr lang="en-US"/>
              <a:pPr>
                <a:defRPr/>
              </a:pPr>
              <a:t>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CEB483-9346-4578-B98D-70A577DFE3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C43F0C-799F-4149-AACA-12E3CDABCA3A}" type="datetime1">
              <a:rPr lang="en-US"/>
              <a:pPr>
                <a:defRPr/>
              </a:pPr>
              <a:t>12/8/2016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06B52F-B01F-49DF-87A4-36ED170440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8D1D59-23D3-4AB3-9759-A05767F6ACF0}" type="datetime1">
              <a:rPr lang="en-US"/>
              <a:pPr>
                <a:defRPr/>
              </a:pPr>
              <a:t>12/8/2016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EDD669-F446-43D0-A753-C53708C307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09134-E64D-4FE7-B21B-3997FC95629D}" type="datetime1">
              <a:rPr lang="en-US"/>
              <a:pPr>
                <a:defRPr/>
              </a:pPr>
              <a:t>12/8/2016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73541D-E1E2-41CE-9F45-F55BA57D78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1F6C18-3F33-43C8-A34F-7FF0E17FDADC}" type="datetime1">
              <a:rPr lang="en-US"/>
              <a:pPr>
                <a:defRPr/>
              </a:pPr>
              <a:t>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E754C1-1383-4D11-9CF0-0031E67F85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99C2-447D-4EFC-86CD-ADC19DE34FC8}" type="datetime1">
              <a:rPr lang="en-US"/>
              <a:pPr>
                <a:defRPr/>
              </a:pPr>
              <a:t>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58C847-F13B-4E84-90BE-493CCDED06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F2C19A7-6195-46D1-B51E-DD5AA5E5ECE8}" type="datetime1">
              <a:rPr lang="en-US"/>
              <a:pPr>
                <a:defRPr/>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D1439FD1-C228-426A-9EC4-B8E38FC532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unc.edu/depts/wcweb1998-2007" TargetMode="External"/><Relationship Id="rId4" Type="http://schemas.openxmlformats.org/officeDocument/2006/relationships/hyperlink" Target="http://www.library.cornel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2819400" y="3657600"/>
            <a:ext cx="6477000" cy="1077218"/>
          </a:xfrm>
          <a:prstGeom prst="rect">
            <a:avLst/>
          </a:prstGeom>
          <a:noFill/>
          <a:ln w="9525">
            <a:noFill/>
            <a:miter lim="800000"/>
            <a:headEnd/>
            <a:tailEnd/>
          </a:ln>
        </p:spPr>
        <p:txBody>
          <a:bodyPr wrap="square">
            <a:spAutoFit/>
          </a:bodyPr>
          <a:lstStyle/>
          <a:p>
            <a:pPr algn="ctr"/>
            <a:r>
              <a:rPr lang="id-ID" sz="2400" b="1" dirty="0" smtClean="0">
                <a:solidFill>
                  <a:schemeClr val="bg1"/>
                </a:solidFill>
              </a:rPr>
              <a:t>Metodologi Penelitian</a:t>
            </a:r>
          </a:p>
          <a:p>
            <a:pPr algn="ctr"/>
            <a:r>
              <a:rPr lang="id-ID" sz="2000" b="1" dirty="0" smtClean="0">
                <a:solidFill>
                  <a:schemeClr val="bg1"/>
                </a:solidFill>
              </a:rPr>
              <a:t>Pertemuan </a:t>
            </a:r>
            <a:r>
              <a:rPr lang="id-ID" sz="2000" b="1" dirty="0" smtClean="0">
                <a:solidFill>
                  <a:schemeClr val="bg1"/>
                </a:solidFill>
              </a:rPr>
              <a:t>9</a:t>
            </a:r>
            <a:endParaRPr lang="id-ID" sz="2000" b="1" dirty="0" smtClean="0">
              <a:solidFill>
                <a:schemeClr val="bg1"/>
              </a:solidFill>
            </a:endParaRPr>
          </a:p>
          <a:p>
            <a:pPr algn="ctr"/>
            <a:r>
              <a:rPr lang="id-ID" sz="2000" dirty="0" smtClean="0">
                <a:ln w="18415" cmpd="sng">
                  <a:solidFill>
                    <a:srgbClr val="FFFFFF"/>
                  </a:solidFill>
                  <a:prstDash val="solid"/>
                </a:ln>
                <a:solidFill>
                  <a:srgbClr val="FFFFFF"/>
                </a:solidFill>
                <a:latin typeface="Arial" pitchFamily="34" charset="0"/>
                <a:cs typeface="Arial" pitchFamily="34" charset="0"/>
              </a:rPr>
              <a:t>References</a:t>
            </a:r>
            <a:endParaRPr lang="en-US" sz="2000" b="1" dirty="0">
              <a:solidFill>
                <a:schemeClr val="bg1"/>
              </a:solidFill>
            </a:endParaRPr>
          </a:p>
        </p:txBody>
      </p:sp>
      <p:sp>
        <p:nvSpPr>
          <p:cNvPr id="4" name="TextBox 3"/>
          <p:cNvSpPr txBox="1"/>
          <p:nvPr/>
        </p:nvSpPr>
        <p:spPr>
          <a:xfrm>
            <a:off x="2971800" y="1524000"/>
            <a:ext cx="4228593" cy="369332"/>
          </a:xfrm>
          <a:prstGeom prst="rect">
            <a:avLst/>
          </a:prstGeom>
          <a:noFill/>
        </p:spPr>
        <p:txBody>
          <a:bodyPr wrap="none" rtlCol="0">
            <a:spAutoFit/>
          </a:bodyPr>
          <a:lstStyle/>
          <a:p>
            <a:r>
              <a:rPr lang="id-ID" dirty="0" smtClean="0">
                <a:solidFill>
                  <a:schemeClr val="bg1"/>
                </a:solidFill>
                <a:effectLst>
                  <a:outerShdw blurRad="38100" dist="38100" dir="2700000" algn="tl">
                    <a:srgbClr val="000000">
                      <a:alpha val="43137"/>
                    </a:srgbClr>
                  </a:outerShdw>
                </a:effectLst>
              </a:rPr>
              <a:t>INDRA G ROCHYAT, S.Sn., MA., M.Ds.</a:t>
            </a:r>
            <a:endParaRPr lang="id-ID" dirty="0">
              <a:solidFill>
                <a:schemeClr val="bg1"/>
              </a:solidFill>
              <a:effectLst>
                <a:outerShdw blurRad="38100" dist="38100" dir="2700000" algn="tl">
                  <a:srgbClr val="000000">
                    <a:alpha val="43137"/>
                  </a:srgbClr>
                </a:outerShdw>
              </a:effectLst>
            </a:endParaRPr>
          </a:p>
        </p:txBody>
      </p:sp>
      <p:pic>
        <p:nvPicPr>
          <p:cNvPr id="5" name="Picture 4" descr="429.JPG"/>
          <p:cNvPicPr>
            <a:picLocks noChangeAspect="1"/>
          </p:cNvPicPr>
          <p:nvPr/>
        </p:nvPicPr>
        <p:blipFill>
          <a:blip r:embed="rId3" cstate="print"/>
          <a:stretch>
            <a:fillRect/>
          </a:stretch>
        </p:blipFill>
        <p:spPr>
          <a:xfrm>
            <a:off x="76200" y="1524000"/>
            <a:ext cx="2819400" cy="2151894"/>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4340" name="Picture 6" descr="sistem.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85775" y="1000125"/>
            <a:ext cx="8172450" cy="485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87922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5364" name="Rectangle 7"/>
          <p:cNvSpPr>
            <a:spLocks noChangeArrowheads="1"/>
          </p:cNvSpPr>
          <p:nvPr/>
        </p:nvSpPr>
        <p:spPr bwMode="auto">
          <a:xfrm>
            <a:off x="857250" y="1423988"/>
            <a:ext cx="7786688" cy="495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id-ID" altLang="id-ID" sz="2400" dirty="0">
                <a:solidFill>
                  <a:srgbClr val="FF0000"/>
                </a:solidFill>
                <a:latin typeface="Arial Narrow" pitchFamily="34" charset="0"/>
              </a:rPr>
              <a:t>Artikel Jurnal oleh Satu Penulis</a:t>
            </a:r>
          </a:p>
          <a:p>
            <a:pPr>
              <a:spcBef>
                <a:spcPct val="0"/>
              </a:spcBef>
              <a:buFontTx/>
              <a:buNone/>
            </a:pPr>
            <a:r>
              <a:rPr lang="id-ID" altLang="id-ID" sz="2000" dirty="0">
                <a:latin typeface="Arial Narrow" pitchFamily="34" charset="0"/>
              </a:rPr>
              <a:t>Williams, J.H. (2008). Employee Engagement: Improving participation in safety. </a:t>
            </a:r>
            <a:r>
              <a:rPr lang="id-ID" altLang="id-ID" sz="2000" i="1" dirty="0">
                <a:latin typeface="Arial Narrow" pitchFamily="34" charset="0"/>
              </a:rPr>
              <a:t>Profesional Safety</a:t>
            </a:r>
            <a:r>
              <a:rPr lang="id-ID" altLang="id-ID" sz="2000" dirty="0">
                <a:latin typeface="Arial Narrow" pitchFamily="34" charset="0"/>
              </a:rPr>
              <a:t>, 53 (12), 40-45. </a:t>
            </a:r>
          </a:p>
          <a:p>
            <a:pPr>
              <a:spcBef>
                <a:spcPct val="0"/>
              </a:spcBef>
              <a:buFontTx/>
              <a:buNone/>
            </a:pPr>
            <a:endParaRPr lang="id-ID" altLang="id-ID" sz="2000" dirty="0">
              <a:latin typeface="Arial Narrow" pitchFamily="34" charset="0"/>
            </a:endParaRPr>
          </a:p>
          <a:p>
            <a:pPr>
              <a:spcBef>
                <a:spcPct val="0"/>
              </a:spcBef>
              <a:buFontTx/>
              <a:buNone/>
            </a:pPr>
            <a:r>
              <a:rPr lang="id-ID" altLang="id-ID" sz="2400" dirty="0">
                <a:solidFill>
                  <a:srgbClr val="FF0000"/>
                </a:solidFill>
                <a:latin typeface="Arial Narrow" pitchFamily="34" charset="0"/>
              </a:rPr>
              <a:t>Artikel Jurnal oleh Dua Penulis atau Lebih</a:t>
            </a:r>
          </a:p>
          <a:p>
            <a:pPr>
              <a:spcBef>
                <a:spcPct val="0"/>
              </a:spcBef>
              <a:buFontTx/>
              <a:buNone/>
            </a:pPr>
            <a:r>
              <a:rPr lang="id-ID" altLang="id-ID" sz="2000" dirty="0">
                <a:latin typeface="Arial Narrow" pitchFamily="34" charset="0"/>
              </a:rPr>
              <a:t>Keller, E., Cusick, G., &amp; Courtney, M. (2007). Approaching Transition to Adulthood: Distinctive profile of adolescents. </a:t>
            </a:r>
            <a:r>
              <a:rPr lang="id-ID" altLang="id-ID" sz="2000" i="1" dirty="0">
                <a:latin typeface="Arial Narrow" pitchFamily="34" charset="0"/>
              </a:rPr>
              <a:t>Social Service Reviews</a:t>
            </a:r>
            <a:r>
              <a:rPr lang="id-ID" altLang="id-ID" sz="2000" dirty="0">
                <a:latin typeface="Arial Narrow" pitchFamily="34" charset="0"/>
              </a:rPr>
              <a:t>, 81, 453-856.</a:t>
            </a:r>
          </a:p>
          <a:p>
            <a:pPr>
              <a:spcBef>
                <a:spcPct val="0"/>
              </a:spcBef>
              <a:buFontTx/>
              <a:buNone/>
            </a:pPr>
            <a:endParaRPr lang="id-ID" altLang="id-ID" sz="2000" dirty="0">
              <a:latin typeface="Arial Narrow" pitchFamily="34" charset="0"/>
            </a:endParaRPr>
          </a:p>
          <a:p>
            <a:pPr>
              <a:spcBef>
                <a:spcPct val="0"/>
              </a:spcBef>
              <a:buFontTx/>
              <a:buNone/>
            </a:pPr>
            <a:r>
              <a:rPr lang="id-ID" altLang="id-ID" sz="2400" dirty="0">
                <a:solidFill>
                  <a:srgbClr val="FF0000"/>
                </a:solidFill>
                <a:latin typeface="Arial Narrow" pitchFamily="34" charset="0"/>
              </a:rPr>
              <a:t>Artikel Majalah</a:t>
            </a:r>
          </a:p>
          <a:p>
            <a:pPr>
              <a:spcBef>
                <a:spcPct val="0"/>
              </a:spcBef>
              <a:buFontTx/>
              <a:buNone/>
            </a:pPr>
            <a:r>
              <a:rPr lang="id-ID" altLang="id-ID" sz="2000" dirty="0">
                <a:latin typeface="Arial Narrow" pitchFamily="34" charset="0"/>
              </a:rPr>
              <a:t>Mathews, J. &amp; Brillman, D. (2005, May 16). Winning Equation. </a:t>
            </a:r>
            <a:r>
              <a:rPr lang="id-ID" altLang="id-ID" sz="2000" i="1" dirty="0">
                <a:latin typeface="Arial Narrow" pitchFamily="34" charset="0"/>
              </a:rPr>
              <a:t>Newsweek Magazine</a:t>
            </a:r>
            <a:r>
              <a:rPr lang="id-ID" altLang="id-ID" sz="2000" dirty="0">
                <a:latin typeface="Arial Narrow" pitchFamily="34" charset="0"/>
              </a:rPr>
              <a:t>, 145(20), 58-59</a:t>
            </a:r>
          </a:p>
          <a:p>
            <a:pPr>
              <a:spcBef>
                <a:spcPct val="0"/>
              </a:spcBef>
              <a:buFontTx/>
              <a:buNone/>
            </a:pPr>
            <a:endParaRPr lang="id-ID" altLang="id-ID" sz="2000" dirty="0">
              <a:latin typeface="Arial Narrow" pitchFamily="34" charset="0"/>
            </a:endParaRPr>
          </a:p>
          <a:p>
            <a:pPr>
              <a:spcBef>
                <a:spcPct val="0"/>
              </a:spcBef>
              <a:buFontTx/>
              <a:buNone/>
            </a:pPr>
            <a:r>
              <a:rPr lang="id-ID" altLang="id-ID" sz="2400" dirty="0">
                <a:solidFill>
                  <a:srgbClr val="FF0000"/>
                </a:solidFill>
                <a:latin typeface="Arial Narrow" pitchFamily="34" charset="0"/>
              </a:rPr>
              <a:t>Artikel Surat Kabar </a:t>
            </a:r>
            <a:r>
              <a:rPr lang="id-ID" altLang="id-ID" sz="2000" dirty="0">
                <a:latin typeface="Arial Narrow" pitchFamily="34" charset="0"/>
              </a:rPr>
              <a:t>(tanpa penulis dan dalam halaman yang tidak bersambung)</a:t>
            </a:r>
          </a:p>
          <a:p>
            <a:pPr>
              <a:spcBef>
                <a:spcPct val="0"/>
              </a:spcBef>
              <a:buFontTx/>
              <a:buNone/>
            </a:pPr>
            <a:r>
              <a:rPr lang="id-ID" altLang="id-ID" sz="2000" dirty="0">
                <a:latin typeface="Arial Narrow" pitchFamily="34" charset="0"/>
              </a:rPr>
              <a:t>Generic Prozac Debuts. (2001, August 03). </a:t>
            </a:r>
            <a:r>
              <a:rPr lang="id-ID" altLang="id-ID" sz="2000" i="1" dirty="0">
                <a:latin typeface="Arial Narrow" pitchFamily="34" charset="0"/>
              </a:rPr>
              <a:t>The Washington Post,</a:t>
            </a:r>
            <a:r>
              <a:rPr lang="id-ID" altLang="id-ID" sz="2000" dirty="0">
                <a:latin typeface="Arial Narrow" pitchFamily="34" charset="0"/>
              </a:rPr>
              <a:t> pp. E1, E4. </a:t>
            </a:r>
          </a:p>
        </p:txBody>
      </p:sp>
      <p:pic>
        <p:nvPicPr>
          <p:cNvPr id="15365" name="Picture 7" descr="sistem1.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625" y="357188"/>
            <a:ext cx="8072438"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7831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6388" name="Picture 6" descr="sistem2.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3" y="285750"/>
            <a:ext cx="8434387" cy="928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928688" y="1357313"/>
            <a:ext cx="771525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id-ID" altLang="id-ID" sz="2000" dirty="0">
                <a:solidFill>
                  <a:srgbClr val="FF0000"/>
                </a:solidFill>
                <a:latin typeface="Arial Narrow" pitchFamily="34" charset="0"/>
              </a:rPr>
              <a:t>Buku yang ditulis oleh Satu Penulis.</a:t>
            </a:r>
          </a:p>
          <a:p>
            <a:pPr>
              <a:spcBef>
                <a:spcPct val="0"/>
              </a:spcBef>
              <a:buFontTx/>
              <a:buNone/>
            </a:pPr>
            <a:r>
              <a:rPr lang="id-ID" altLang="id-ID" sz="2000" dirty="0">
                <a:latin typeface="Arial Narrow" pitchFamily="34" charset="0"/>
              </a:rPr>
              <a:t>Alexie, S. (2010). </a:t>
            </a:r>
            <a:r>
              <a:rPr lang="id-ID" altLang="id-ID" sz="2000" i="1" dirty="0">
                <a:latin typeface="Arial Narrow" pitchFamily="34" charset="0"/>
              </a:rPr>
              <a:t>The Business of Design: Concept and application</a:t>
            </a:r>
            <a:r>
              <a:rPr lang="id-ID" altLang="id-ID" sz="2000" dirty="0">
                <a:latin typeface="Arial Narrow" pitchFamily="34" charset="0"/>
              </a:rPr>
              <a:t>. Brooklyn, NY: Hang Loose Press. </a:t>
            </a:r>
          </a:p>
          <a:p>
            <a:pPr>
              <a:spcBef>
                <a:spcPct val="0"/>
              </a:spcBef>
              <a:buFontTx/>
              <a:buNone/>
            </a:pPr>
            <a:endParaRPr lang="id-ID" altLang="id-ID" sz="2000" dirty="0">
              <a:latin typeface="Arial Narrow" pitchFamily="34" charset="0"/>
            </a:endParaRPr>
          </a:p>
          <a:p>
            <a:pPr>
              <a:spcBef>
                <a:spcPct val="0"/>
              </a:spcBef>
              <a:buFontTx/>
              <a:buNone/>
            </a:pPr>
            <a:r>
              <a:rPr lang="id-ID" altLang="id-ID" sz="2000" dirty="0">
                <a:solidFill>
                  <a:srgbClr val="FF0000"/>
                </a:solidFill>
                <a:latin typeface="Arial Narrow" pitchFamily="34" charset="0"/>
              </a:rPr>
              <a:t>Buku yang ditulis oleh dua penulis atau lebih </a:t>
            </a:r>
            <a:r>
              <a:rPr lang="id-ID" altLang="id-ID" sz="2000" dirty="0">
                <a:latin typeface="Arial Narrow" pitchFamily="34" charset="0"/>
              </a:rPr>
              <a:t>(korporasi) dengan menggunakan nomor edisi.</a:t>
            </a:r>
          </a:p>
          <a:p>
            <a:pPr>
              <a:spcBef>
                <a:spcPct val="0"/>
              </a:spcBef>
              <a:buFontTx/>
              <a:buNone/>
            </a:pPr>
            <a:r>
              <a:rPr lang="id-ID" altLang="id-ID" sz="2000" dirty="0">
                <a:latin typeface="Arial Narrow" pitchFamily="34" charset="0"/>
              </a:rPr>
              <a:t>Booth, M., Dorland, P, &amp; Kerns, T. (2009). </a:t>
            </a:r>
            <a:r>
              <a:rPr lang="id-ID" altLang="id-ID" sz="2000" i="1" dirty="0">
                <a:latin typeface="Arial Narrow" pitchFamily="34" charset="0"/>
              </a:rPr>
              <a:t>Diagnostic and Reviews of Spatial Engagement</a:t>
            </a:r>
            <a:r>
              <a:rPr lang="id-ID" altLang="id-ID" sz="2000" dirty="0">
                <a:latin typeface="Arial Narrow" pitchFamily="34" charset="0"/>
              </a:rPr>
              <a:t> (2nd Edition). Washington DC: Trutone Publishings. </a:t>
            </a:r>
          </a:p>
          <a:p>
            <a:pPr>
              <a:spcBef>
                <a:spcPct val="0"/>
              </a:spcBef>
              <a:buFontTx/>
              <a:buNone/>
            </a:pPr>
            <a:endParaRPr lang="id-ID" altLang="id-ID" sz="2000" dirty="0">
              <a:latin typeface="Arial Narrow" pitchFamily="34" charset="0"/>
            </a:endParaRPr>
          </a:p>
          <a:p>
            <a:pPr>
              <a:spcBef>
                <a:spcPct val="0"/>
              </a:spcBef>
              <a:buFontTx/>
              <a:buNone/>
            </a:pPr>
            <a:r>
              <a:rPr lang="id-ID" altLang="id-ID" sz="2000" dirty="0">
                <a:solidFill>
                  <a:srgbClr val="FF0000"/>
                </a:solidFill>
                <a:latin typeface="Arial Narrow" pitchFamily="34" charset="0"/>
              </a:rPr>
              <a:t>Buku tanpa keterangan Penulis</a:t>
            </a:r>
          </a:p>
          <a:p>
            <a:pPr>
              <a:spcBef>
                <a:spcPct val="0"/>
              </a:spcBef>
              <a:buFontTx/>
              <a:buNone/>
            </a:pPr>
            <a:r>
              <a:rPr lang="id-ID" altLang="id-ID" sz="2000" i="1" dirty="0">
                <a:latin typeface="Arial Narrow" pitchFamily="34" charset="0"/>
              </a:rPr>
              <a:t>Dorland’s Illustrated Dictionary</a:t>
            </a:r>
            <a:r>
              <a:rPr lang="id-ID" altLang="id-ID" sz="2000" dirty="0">
                <a:latin typeface="Arial Narrow" pitchFamily="34" charset="0"/>
              </a:rPr>
              <a:t> (31st Edition). (2007). Philadelphia, PA: Saunders. </a:t>
            </a:r>
          </a:p>
          <a:p>
            <a:pPr>
              <a:spcBef>
                <a:spcPct val="0"/>
              </a:spcBef>
              <a:buFontTx/>
              <a:buNone/>
            </a:pPr>
            <a:endParaRPr lang="id-ID" altLang="id-ID" sz="2000" dirty="0">
              <a:latin typeface="Arial Narrow" pitchFamily="34" charset="0"/>
            </a:endParaRPr>
          </a:p>
          <a:p>
            <a:pPr>
              <a:spcBef>
                <a:spcPct val="0"/>
              </a:spcBef>
              <a:buFontTx/>
              <a:buNone/>
            </a:pPr>
            <a:r>
              <a:rPr lang="id-ID" altLang="id-ID" sz="2000" dirty="0">
                <a:solidFill>
                  <a:srgbClr val="FF0000"/>
                </a:solidFill>
                <a:latin typeface="Arial Narrow" pitchFamily="34" charset="0"/>
              </a:rPr>
              <a:t>Sub-bab Buku</a:t>
            </a:r>
          </a:p>
          <a:p>
            <a:pPr>
              <a:spcBef>
                <a:spcPct val="0"/>
              </a:spcBef>
              <a:buFontTx/>
              <a:buNone/>
            </a:pPr>
            <a:r>
              <a:rPr lang="id-ID" altLang="id-ID" sz="2000" dirty="0">
                <a:latin typeface="Arial Narrow" pitchFamily="34" charset="0"/>
              </a:rPr>
              <a:t>Corsair, U., Thurlow, M, &amp; Liu, R. (2005). </a:t>
            </a:r>
            <a:r>
              <a:rPr lang="id-ID" altLang="id-ID" sz="2000" i="1" dirty="0">
                <a:latin typeface="Arial Narrow" pitchFamily="34" charset="0"/>
              </a:rPr>
              <a:t>Students’ Perceptions of Instructional Design on Library Booth</a:t>
            </a:r>
            <a:r>
              <a:rPr lang="id-ID" altLang="id-ID" sz="2000" dirty="0">
                <a:latin typeface="Arial Narrow" pitchFamily="34" charset="0"/>
              </a:rPr>
              <a:t>. In K.H. Rubin, W.M. Bukowski, &amp; B. Laursen (Ed), Handbook of Peer Interaction (pp. 490-507). New York: Guilford Press. </a:t>
            </a:r>
          </a:p>
        </p:txBody>
      </p:sp>
      <p:pic>
        <p:nvPicPr>
          <p:cNvPr id="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507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7412" name="Picture 7" descr="sistem3.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63563" y="428625"/>
            <a:ext cx="7896225" cy="107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3" name="Rectangle 1"/>
          <p:cNvSpPr>
            <a:spLocks noChangeArrowheads="1"/>
          </p:cNvSpPr>
          <p:nvPr/>
        </p:nvSpPr>
        <p:spPr bwMode="auto">
          <a:xfrm>
            <a:off x="1000125" y="1714500"/>
            <a:ext cx="7643813" cy="421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id-ID" altLang="id-ID" sz="2400" dirty="0">
                <a:solidFill>
                  <a:srgbClr val="FF0000"/>
                </a:solidFill>
                <a:latin typeface="Arial Narrow" pitchFamily="34" charset="0"/>
              </a:rPr>
              <a:t>Artikel jurnal yang diambil dari database online/elektronik</a:t>
            </a:r>
          </a:p>
          <a:p>
            <a:pPr>
              <a:spcBef>
                <a:spcPct val="0"/>
              </a:spcBef>
              <a:buFontTx/>
              <a:buNone/>
            </a:pPr>
            <a:r>
              <a:rPr lang="id-ID" altLang="id-ID" sz="2000" dirty="0">
                <a:latin typeface="Arial Narrow" pitchFamily="34" charset="0"/>
              </a:rPr>
              <a:t>Senior, B., &amp; Swailes, S. (2007). Inside Creative Management Teams: Developing a creative teamwork system. </a:t>
            </a:r>
            <a:r>
              <a:rPr lang="id-ID" altLang="id-ID" sz="2000" i="1" dirty="0">
                <a:latin typeface="Arial Narrow" pitchFamily="34" charset="0"/>
              </a:rPr>
              <a:t>British Journal of Creativity</a:t>
            </a:r>
            <a:r>
              <a:rPr lang="id-ID" altLang="id-ID" sz="2000" dirty="0">
                <a:latin typeface="Arial Narrow" pitchFamily="34" charset="0"/>
              </a:rPr>
              <a:t>, 18, 138-153. doi: 10.1111/j.1467-8551.2006.00507.x </a:t>
            </a:r>
          </a:p>
          <a:p>
            <a:pPr>
              <a:spcBef>
                <a:spcPct val="0"/>
              </a:spcBef>
              <a:buFontTx/>
              <a:buNone/>
            </a:pPr>
            <a:endParaRPr lang="id-ID" altLang="id-ID" sz="2000" dirty="0">
              <a:latin typeface="Arial Narrow" pitchFamily="34" charset="0"/>
            </a:endParaRPr>
          </a:p>
          <a:p>
            <a:pPr>
              <a:spcBef>
                <a:spcPct val="0"/>
              </a:spcBef>
              <a:buFontTx/>
              <a:buNone/>
            </a:pPr>
            <a:r>
              <a:rPr lang="id-ID" altLang="id-ID" sz="2000" dirty="0">
                <a:latin typeface="Arial Narrow" pitchFamily="34" charset="0"/>
              </a:rPr>
              <a:t>Kobe, B., &amp; Koo, D. (2008). Visual Illusion and the Routine Activities of Active Imagination. </a:t>
            </a:r>
            <a:r>
              <a:rPr lang="id-ID" altLang="id-ID" sz="2000" i="1" dirty="0">
                <a:latin typeface="Arial Narrow" pitchFamily="34" charset="0"/>
              </a:rPr>
              <a:t>Journal of Illusions</a:t>
            </a:r>
            <a:r>
              <a:rPr lang="id-ID" altLang="id-ID" sz="2000" dirty="0">
                <a:latin typeface="Arial Narrow" pitchFamily="34" charset="0"/>
              </a:rPr>
              <a:t>, 38, 1105-1137. Diambil dari http://www2.psych.ftdu.edu/~jdi/</a:t>
            </a:r>
          </a:p>
          <a:p>
            <a:pPr>
              <a:spcBef>
                <a:spcPct val="0"/>
              </a:spcBef>
              <a:buFontTx/>
              <a:buNone/>
            </a:pPr>
            <a:endParaRPr lang="id-ID" altLang="id-ID" sz="2000" dirty="0">
              <a:latin typeface="Arial Narrow" pitchFamily="34" charset="0"/>
            </a:endParaRPr>
          </a:p>
          <a:p>
            <a:pPr>
              <a:spcBef>
                <a:spcPct val="0"/>
              </a:spcBef>
              <a:buFontTx/>
              <a:buNone/>
            </a:pPr>
            <a:r>
              <a:rPr lang="id-ID" altLang="id-ID" sz="2400" dirty="0">
                <a:solidFill>
                  <a:srgbClr val="FF0000"/>
                </a:solidFill>
                <a:latin typeface="Arial Narrow" pitchFamily="34" charset="0"/>
              </a:rPr>
              <a:t>Artikel majalah online</a:t>
            </a:r>
          </a:p>
          <a:p>
            <a:pPr>
              <a:spcBef>
                <a:spcPct val="0"/>
              </a:spcBef>
              <a:buFontTx/>
              <a:buNone/>
            </a:pPr>
            <a:r>
              <a:rPr lang="id-ID" altLang="id-ID" sz="2000" dirty="0">
                <a:latin typeface="Arial Narrow" pitchFamily="34" charset="0"/>
              </a:rPr>
              <a:t>Loudewijk, F. (2008, March 8). Individual versus Group Creative Process: Competition-based-creative activities. </a:t>
            </a:r>
            <a:r>
              <a:rPr lang="id-ID" altLang="id-ID" sz="2000" i="1" dirty="0">
                <a:latin typeface="Arial Narrow" pitchFamily="34" charset="0"/>
              </a:rPr>
              <a:t>Journal of Experimental Psychology</a:t>
            </a:r>
            <a:r>
              <a:rPr lang="id-ID" altLang="id-ID" sz="2000" dirty="0">
                <a:latin typeface="Arial Narrow" pitchFamily="34" charset="0"/>
              </a:rPr>
              <a:t>, 6(12), 106-187. Diambil dari http://www.uiona.edu/ ~exppsychproc/crisp.6.12.htm</a:t>
            </a:r>
          </a:p>
        </p:txBody>
      </p:sp>
      <p:pic>
        <p:nvPicPr>
          <p:cNvPr id="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6938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8436" name="Picture 7" descr="sistem4.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 y="500063"/>
            <a:ext cx="8434388" cy="92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Rectangle 1"/>
          <p:cNvSpPr>
            <a:spLocks noChangeArrowheads="1"/>
          </p:cNvSpPr>
          <p:nvPr/>
        </p:nvSpPr>
        <p:spPr bwMode="auto">
          <a:xfrm>
            <a:off x="1000125" y="1571625"/>
            <a:ext cx="7500938" cy="471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0"/>
              </a:spcBef>
              <a:buFontTx/>
              <a:buNone/>
            </a:pPr>
            <a:r>
              <a:rPr lang="id-ID" altLang="id-ID" sz="2400" dirty="0">
                <a:solidFill>
                  <a:srgbClr val="FF0000"/>
                </a:solidFill>
                <a:latin typeface="Arial Narrow" pitchFamily="34" charset="0"/>
              </a:rPr>
              <a:t>Contoh laporan online dari NGO</a:t>
            </a:r>
          </a:p>
          <a:p>
            <a:pPr algn="just">
              <a:spcBef>
                <a:spcPct val="0"/>
              </a:spcBef>
              <a:buFontTx/>
              <a:buNone/>
            </a:pPr>
            <a:r>
              <a:rPr lang="id-ID" altLang="id-ID" sz="2000" dirty="0">
                <a:latin typeface="Arial Narrow" pitchFamily="34" charset="0"/>
              </a:rPr>
              <a:t>Kenny, G., &amp; Pellet, J. (2009). </a:t>
            </a:r>
            <a:r>
              <a:rPr lang="id-ID" altLang="id-ID" sz="2000" i="1" dirty="0">
                <a:latin typeface="Arial Narrow" pitchFamily="34" charset="0"/>
              </a:rPr>
              <a:t>Prospects of Using Wood-waste Materials for Food Packaging</a:t>
            </a:r>
            <a:r>
              <a:rPr lang="id-ID" altLang="id-ID" sz="2000" dirty="0">
                <a:latin typeface="Arial Narrow" pitchFamily="34" charset="0"/>
              </a:rPr>
              <a:t>. </a:t>
            </a:r>
            <a:r>
              <a:rPr lang="id-ID" altLang="id-ID" sz="2000" dirty="0">
                <a:solidFill>
                  <a:srgbClr val="FF0000"/>
                </a:solidFill>
                <a:latin typeface="Arial Narrow" pitchFamily="34" charset="0"/>
              </a:rPr>
              <a:t>Retrieved from</a:t>
            </a:r>
            <a:r>
              <a:rPr lang="id-ID" altLang="id-ID" sz="2000" dirty="0">
                <a:latin typeface="Arial Narrow" pitchFamily="34" charset="0"/>
              </a:rPr>
              <a:t> (Diambil dari) Urban Institute website: http://www.urbaninst.net/url.cfm?ID=500021 </a:t>
            </a:r>
          </a:p>
          <a:p>
            <a:pPr algn="just">
              <a:spcBef>
                <a:spcPct val="0"/>
              </a:spcBef>
              <a:buFontTx/>
              <a:buNone/>
            </a:pPr>
            <a:endParaRPr lang="id-ID" altLang="id-ID" sz="2000" dirty="0">
              <a:latin typeface="Arial Narrow" pitchFamily="34" charset="0"/>
            </a:endParaRPr>
          </a:p>
          <a:p>
            <a:pPr algn="just">
              <a:spcBef>
                <a:spcPct val="0"/>
              </a:spcBef>
              <a:buFontTx/>
              <a:buNone/>
            </a:pPr>
            <a:r>
              <a:rPr lang="id-ID" altLang="id-ID" sz="2400" dirty="0">
                <a:solidFill>
                  <a:srgbClr val="FF0000"/>
                </a:solidFill>
                <a:latin typeface="Arial Narrow" pitchFamily="34" charset="0"/>
              </a:rPr>
              <a:t>Contoh laporan online tanpa identitas penulis dan tanpa rujukan waktu publikasi</a:t>
            </a:r>
          </a:p>
          <a:p>
            <a:pPr algn="just">
              <a:spcBef>
                <a:spcPct val="0"/>
              </a:spcBef>
              <a:buFontTx/>
              <a:buNone/>
            </a:pPr>
            <a:r>
              <a:rPr lang="id-ID" altLang="id-ID" sz="2000" i="1" dirty="0">
                <a:latin typeface="Arial Narrow" pitchFamily="34" charset="0"/>
              </a:rPr>
              <a:t>GVU’s 20th Facebook User Survey</a:t>
            </a:r>
            <a:r>
              <a:rPr lang="id-ID" altLang="id-ID" sz="2000" dirty="0">
                <a:latin typeface="Arial Narrow" pitchFamily="34" charset="0"/>
              </a:rPr>
              <a:t>. (n.d.). Retrieved from (Diambil dari) http://www.cc.gagatechno.com/user_surveys/survey-20th-2010/</a:t>
            </a:r>
          </a:p>
          <a:p>
            <a:pPr algn="just">
              <a:spcBef>
                <a:spcPct val="0"/>
              </a:spcBef>
              <a:buFontTx/>
              <a:buNone/>
            </a:pPr>
            <a:endParaRPr lang="id-ID" altLang="id-ID" sz="2000" dirty="0">
              <a:latin typeface="Arial Narrow" pitchFamily="34" charset="0"/>
            </a:endParaRPr>
          </a:p>
          <a:p>
            <a:pPr algn="just">
              <a:spcBef>
                <a:spcPct val="0"/>
              </a:spcBef>
              <a:buFontTx/>
              <a:buNone/>
            </a:pPr>
            <a:r>
              <a:rPr lang="id-ID" altLang="id-ID" sz="2400" dirty="0">
                <a:solidFill>
                  <a:srgbClr val="FF0000"/>
                </a:solidFill>
                <a:latin typeface="Arial Narrow" pitchFamily="34" charset="0"/>
              </a:rPr>
              <a:t>Contoh artikel non-spesifik yang didapatkan dari website</a:t>
            </a:r>
            <a:r>
              <a:rPr lang="id-ID" altLang="id-ID" sz="2000" dirty="0">
                <a:latin typeface="Arial Narrow" pitchFamily="34" charset="0"/>
              </a:rPr>
              <a:t>. </a:t>
            </a:r>
          </a:p>
          <a:p>
            <a:pPr algn="just">
              <a:spcBef>
                <a:spcPct val="0"/>
              </a:spcBef>
              <a:buFontTx/>
              <a:buNone/>
            </a:pPr>
            <a:r>
              <a:rPr lang="id-ID" altLang="id-ID" sz="2000" dirty="0">
                <a:latin typeface="Arial Narrow" pitchFamily="34" charset="0"/>
              </a:rPr>
              <a:t>Alamat website dicantumkan secara lengkap.</a:t>
            </a:r>
          </a:p>
          <a:p>
            <a:pPr algn="just">
              <a:spcBef>
                <a:spcPct val="0"/>
              </a:spcBef>
              <a:buFontTx/>
              <a:buNone/>
            </a:pPr>
            <a:r>
              <a:rPr lang="id-ID" altLang="id-ID" sz="2000" dirty="0">
                <a:latin typeface="Arial Narrow" pitchFamily="34" charset="0"/>
              </a:rPr>
              <a:t>Kispsych is an excellent website for creative young children (http:// www.kidpsych.org)</a:t>
            </a:r>
          </a:p>
        </p:txBody>
      </p:sp>
      <p:pic>
        <p:nvPicPr>
          <p:cNvPr id="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8994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9460" name="Picture 8" descr="sistem5.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 y="285750"/>
            <a:ext cx="8434388" cy="928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1" name="Rectangle 1"/>
          <p:cNvSpPr>
            <a:spLocks noChangeArrowheads="1"/>
          </p:cNvSpPr>
          <p:nvPr/>
        </p:nvSpPr>
        <p:spPr bwMode="auto">
          <a:xfrm>
            <a:off x="928688" y="642938"/>
            <a:ext cx="7572375" cy="584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0"/>
              </a:spcBef>
              <a:buFontTx/>
              <a:buNone/>
            </a:pPr>
            <a:r>
              <a:rPr lang="id-ID" altLang="id-ID" sz="2000" dirty="0">
                <a:solidFill>
                  <a:srgbClr val="FF0000"/>
                </a:solidFill>
                <a:latin typeface="Arial Narrow" pitchFamily="34" charset="0"/>
              </a:rPr>
              <a:t>Kutipan tidak langsung menggunakan sitasi parentesis</a:t>
            </a:r>
          </a:p>
          <a:p>
            <a:pPr algn="just">
              <a:spcBef>
                <a:spcPct val="0"/>
              </a:spcBef>
              <a:buFontTx/>
              <a:buNone/>
            </a:pPr>
            <a:r>
              <a:rPr lang="id-ID" altLang="id-ID" sz="2000" dirty="0">
                <a:latin typeface="Arial Narrow" pitchFamily="34" charset="0"/>
              </a:rPr>
              <a:t>Perpustakaan secara historis merupakan ruang interaksi yang memberikan kebebasan intelektual dan patron kerahasiaan (Larue, 2007)</a:t>
            </a:r>
          </a:p>
          <a:p>
            <a:pPr algn="just">
              <a:spcBef>
                <a:spcPct val="0"/>
              </a:spcBef>
              <a:buFontTx/>
              <a:buNone/>
            </a:pPr>
            <a:endParaRPr lang="id-ID" altLang="id-ID" sz="2000" dirty="0">
              <a:solidFill>
                <a:srgbClr val="FF0000"/>
              </a:solidFill>
              <a:latin typeface="Arial Narrow" pitchFamily="34" charset="0"/>
            </a:endParaRPr>
          </a:p>
          <a:p>
            <a:pPr algn="just">
              <a:spcBef>
                <a:spcPct val="0"/>
              </a:spcBef>
              <a:buFontTx/>
              <a:buNone/>
            </a:pPr>
            <a:r>
              <a:rPr lang="id-ID" altLang="id-ID" sz="2000" dirty="0">
                <a:solidFill>
                  <a:srgbClr val="FF0000"/>
                </a:solidFill>
                <a:latin typeface="Arial Narrow" pitchFamily="34" charset="0"/>
              </a:rPr>
              <a:t>Kutipan tidak langsung dengan nama penulis sebagai bagian dari narasi</a:t>
            </a:r>
          </a:p>
          <a:p>
            <a:pPr algn="just">
              <a:spcBef>
                <a:spcPct val="0"/>
              </a:spcBef>
              <a:buFontTx/>
              <a:buNone/>
            </a:pPr>
            <a:r>
              <a:rPr lang="id-ID" altLang="id-ID" sz="2000" dirty="0">
                <a:latin typeface="Arial Narrow" pitchFamily="34" charset="0"/>
              </a:rPr>
              <a:t>Larue (2007) menyatakan bahwa kebebasan intelektual dan patron kerahasiaan merupakan dua nilai utama yang merupakan kekhasan perpustakaan secara historis. </a:t>
            </a:r>
          </a:p>
          <a:p>
            <a:pPr algn="just">
              <a:spcBef>
                <a:spcPct val="0"/>
              </a:spcBef>
              <a:buFontTx/>
              <a:buNone/>
            </a:pPr>
            <a:endParaRPr lang="id-ID" altLang="id-ID" sz="2000" dirty="0">
              <a:latin typeface="Arial Narrow" pitchFamily="34" charset="0"/>
            </a:endParaRPr>
          </a:p>
          <a:p>
            <a:pPr algn="just">
              <a:spcBef>
                <a:spcPct val="0"/>
              </a:spcBef>
              <a:buFontTx/>
              <a:buNone/>
            </a:pPr>
            <a:r>
              <a:rPr lang="id-ID" altLang="id-ID" sz="2000" dirty="0">
                <a:solidFill>
                  <a:srgbClr val="FF0000"/>
                </a:solidFill>
                <a:latin typeface="Arial Narrow" pitchFamily="34" charset="0"/>
              </a:rPr>
              <a:t>Kutipan langsung menggunakan sitasi parentesis</a:t>
            </a:r>
          </a:p>
          <a:p>
            <a:pPr algn="just">
              <a:spcBef>
                <a:spcPct val="0"/>
              </a:spcBef>
              <a:buFontTx/>
              <a:buNone/>
            </a:pPr>
            <a:r>
              <a:rPr lang="id-ID" altLang="id-ID" sz="2000" dirty="0">
                <a:latin typeface="Arial Narrow" pitchFamily="34" charset="0"/>
              </a:rPr>
              <a:t>Darwin menggunakan metafor pohon hayat sebagai contoh yang dapat “mengekspresikan bentuk lain dari keterhubungan genealogis antara mahluk hidup” (Gould &amp; Brown, 1991, h. 14). </a:t>
            </a:r>
          </a:p>
          <a:p>
            <a:pPr algn="just">
              <a:spcBef>
                <a:spcPct val="0"/>
              </a:spcBef>
              <a:buFontTx/>
              <a:buNone/>
            </a:pPr>
            <a:endParaRPr lang="id-ID" altLang="id-ID" sz="2000" dirty="0">
              <a:latin typeface="Arial Narrow" pitchFamily="34" charset="0"/>
            </a:endParaRPr>
          </a:p>
          <a:p>
            <a:pPr algn="just">
              <a:spcBef>
                <a:spcPct val="0"/>
              </a:spcBef>
              <a:buFontTx/>
              <a:buNone/>
            </a:pPr>
            <a:r>
              <a:rPr lang="id-ID" altLang="id-ID" sz="2000" dirty="0">
                <a:solidFill>
                  <a:srgbClr val="FF0000"/>
                </a:solidFill>
                <a:latin typeface="Arial Narrow" pitchFamily="34" charset="0"/>
              </a:rPr>
              <a:t>Kutipan langsung dengan nama penulis sebagai bagian dari narasi. </a:t>
            </a:r>
          </a:p>
          <a:p>
            <a:pPr algn="just">
              <a:spcBef>
                <a:spcPct val="0"/>
              </a:spcBef>
              <a:buFontTx/>
              <a:buNone/>
            </a:pPr>
            <a:r>
              <a:rPr lang="id-ID" altLang="id-ID" sz="2000" dirty="0">
                <a:latin typeface="Arial Narrow" pitchFamily="34" charset="0"/>
              </a:rPr>
              <a:t>Menurut Gould dan Brown (1991), Darwin menggunakan metafor pohon hayat untuk “mengekspresikan bentuk lain dari keterhubungan genealogis antara mahluk hidup” (h.4).  </a:t>
            </a:r>
          </a:p>
        </p:txBody>
      </p:sp>
      <p:pic>
        <p:nvPicPr>
          <p:cNvPr id="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08262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20484" name="Picture 8" descr="sistem5.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 y="285750"/>
            <a:ext cx="8434388" cy="928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Rectangle 1"/>
          <p:cNvSpPr>
            <a:spLocks noChangeArrowheads="1"/>
          </p:cNvSpPr>
          <p:nvPr/>
        </p:nvSpPr>
        <p:spPr bwMode="auto">
          <a:xfrm>
            <a:off x="928688" y="928688"/>
            <a:ext cx="7643812" cy="53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id-ID" altLang="id-ID" sz="2400" dirty="0">
                <a:solidFill>
                  <a:srgbClr val="FF0000"/>
                </a:solidFill>
                <a:latin typeface="Arial Narrow" pitchFamily="34" charset="0"/>
              </a:rPr>
              <a:t>Sitasi sumber sekunder, yaitu penyebutan sumber yang didapatkan dari artikel lain yang telah menjelaskan/mengupasnya terlebih dahulu.</a:t>
            </a:r>
          </a:p>
          <a:p>
            <a:pPr>
              <a:spcBef>
                <a:spcPct val="0"/>
              </a:spcBef>
              <a:buFontTx/>
              <a:buNone/>
            </a:pPr>
            <a:endParaRPr lang="id-ID" altLang="id-ID" sz="2400" dirty="0">
              <a:latin typeface="Arial Narrow" pitchFamily="34" charset="0"/>
            </a:endParaRPr>
          </a:p>
          <a:p>
            <a:pPr>
              <a:spcBef>
                <a:spcPct val="0"/>
              </a:spcBef>
              <a:buFontTx/>
              <a:buNone/>
            </a:pPr>
            <a:r>
              <a:rPr lang="id-ID" altLang="id-ID" sz="2400" dirty="0">
                <a:latin typeface="Arial Narrow" pitchFamily="34" charset="0"/>
              </a:rPr>
              <a:t>Studi yang dilakukan Seidenberg dan McClelland (dalam Coltheart, Curtis, Atkins, &amp; Haller, 1993) memberikan gambaran terhadap proses analisis yang dilakukan.</a:t>
            </a:r>
          </a:p>
          <a:p>
            <a:pPr>
              <a:spcBef>
                <a:spcPct val="0"/>
              </a:spcBef>
              <a:buFontTx/>
              <a:buNone/>
            </a:pPr>
            <a:endParaRPr lang="id-ID" altLang="id-ID" sz="2400" dirty="0">
              <a:latin typeface="Arial Narrow" pitchFamily="34" charset="0"/>
            </a:endParaRPr>
          </a:p>
          <a:p>
            <a:pPr>
              <a:spcBef>
                <a:spcPct val="0"/>
              </a:spcBef>
              <a:buFontTx/>
              <a:buNone/>
            </a:pPr>
            <a:r>
              <a:rPr lang="id-ID" altLang="id-ID" sz="2400" dirty="0">
                <a:latin typeface="Arial Narrow" pitchFamily="34" charset="0"/>
              </a:rPr>
              <a:t>Dalam daftar pustaka/referensi, </a:t>
            </a:r>
            <a:r>
              <a:rPr lang="id-ID" altLang="id-ID" sz="2400" dirty="0">
                <a:solidFill>
                  <a:srgbClr val="FF0000"/>
                </a:solidFill>
                <a:latin typeface="Arial Narrow" pitchFamily="34" charset="0"/>
              </a:rPr>
              <a:t>sumber yang dituliskan adalah sumber utama bukan sumber sekunder</a:t>
            </a:r>
            <a:r>
              <a:rPr lang="id-ID" altLang="id-ID" sz="2400" dirty="0">
                <a:latin typeface="Arial Narrow" pitchFamily="34" charset="0"/>
              </a:rPr>
              <a:t>. </a:t>
            </a:r>
          </a:p>
          <a:p>
            <a:pPr>
              <a:spcBef>
                <a:spcPct val="0"/>
              </a:spcBef>
              <a:buFontTx/>
              <a:buNone/>
            </a:pPr>
            <a:endParaRPr lang="id-ID" altLang="id-ID" sz="2400" dirty="0">
              <a:latin typeface="Arial Narrow" pitchFamily="34" charset="0"/>
            </a:endParaRPr>
          </a:p>
          <a:p>
            <a:pPr>
              <a:spcBef>
                <a:spcPct val="0"/>
              </a:spcBef>
              <a:buFontTx/>
              <a:buNone/>
            </a:pPr>
            <a:r>
              <a:rPr lang="id-ID" altLang="id-ID" sz="2400" dirty="0">
                <a:latin typeface="Arial Narrow" pitchFamily="34" charset="0"/>
              </a:rPr>
              <a:t>Coltheart, M., Curtis, B., Atkins, P, &amp; Haller, M. (1993). Models of reading aloud: Dual route and parrallel-distributed process. </a:t>
            </a:r>
            <a:r>
              <a:rPr lang="id-ID" altLang="id-ID" sz="2400" i="1" dirty="0">
                <a:latin typeface="Arial Narrow" pitchFamily="34" charset="0"/>
              </a:rPr>
              <a:t>Psychological Review</a:t>
            </a:r>
            <a:r>
              <a:rPr lang="id-ID" altLang="id-ID" sz="2400" dirty="0">
                <a:latin typeface="Arial Narrow" pitchFamily="34" charset="0"/>
              </a:rPr>
              <a:t>, 100, h. 589-608.   </a:t>
            </a:r>
          </a:p>
        </p:txBody>
      </p:sp>
      <p:pic>
        <p:nvPicPr>
          <p:cNvPr id="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17441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essay writing.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17"/>
          <p:cNvSpPr>
            <a:spLocks noChangeArrowheads="1"/>
          </p:cNvSpPr>
          <p:nvPr/>
        </p:nvSpPr>
        <p:spPr bwMode="auto">
          <a:xfrm>
            <a:off x="4929188" y="0"/>
            <a:ext cx="4214812" cy="6858000"/>
          </a:xfrm>
          <a:prstGeom prst="rect">
            <a:avLst/>
          </a:prstGeom>
          <a:solidFill>
            <a:schemeClr val="tx1">
              <a:alpha val="7686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9" name="Rectangle 14"/>
          <p:cNvSpPr>
            <a:spLocks noChangeArrowheads="1"/>
          </p:cNvSpPr>
          <p:nvPr/>
        </p:nvSpPr>
        <p:spPr bwMode="auto">
          <a:xfrm>
            <a:off x="5486400" y="857250"/>
            <a:ext cx="3157538" cy="1938338"/>
          </a:xfrm>
          <a:prstGeom prst="rect">
            <a:avLst/>
          </a:prstGeom>
          <a:noFill/>
          <a:ln w="9525">
            <a:noFill/>
            <a:miter lim="800000"/>
            <a:headEnd/>
            <a:tailEnd/>
          </a:ln>
        </p:spPr>
        <p:txBody>
          <a:bodyPr>
            <a:spAutoFit/>
          </a:bodyPr>
          <a:lstStyle/>
          <a:p>
            <a:pPr algn="ctr">
              <a:defRPr/>
            </a:pPr>
            <a:r>
              <a:rPr lang="id-ID" sz="6000" dirty="0">
                <a:solidFill>
                  <a:schemeClr val="bg1">
                    <a:lumMod val="75000"/>
                  </a:schemeClr>
                </a:solidFill>
                <a:latin typeface="Arial Narrow" pitchFamily="34" charset="0"/>
              </a:rPr>
              <a:t>Literature </a:t>
            </a:r>
            <a:r>
              <a:rPr lang="id-ID" sz="6000" dirty="0">
                <a:solidFill>
                  <a:srgbClr val="FFC000"/>
                </a:solidFill>
                <a:latin typeface="Arial Narrow" pitchFamily="34" charset="0"/>
              </a:rPr>
              <a:t>Reviews</a:t>
            </a:r>
          </a:p>
        </p:txBody>
      </p:sp>
      <p:sp>
        <p:nvSpPr>
          <p:cNvPr id="5" name="Rectangle 3"/>
          <p:cNvSpPr txBox="1">
            <a:spLocks noChangeArrowheads="1"/>
          </p:cNvSpPr>
          <p:nvPr/>
        </p:nvSpPr>
        <p:spPr bwMode="auto">
          <a:xfrm>
            <a:off x="5667375" y="2928938"/>
            <a:ext cx="2976563" cy="714375"/>
          </a:xfrm>
          <a:prstGeom prst="rect">
            <a:avLst/>
          </a:prstGeom>
          <a:noFill/>
          <a:ln w="9525">
            <a:noFill/>
            <a:miter lim="800000"/>
            <a:headEnd/>
            <a:tailEnd/>
          </a:ln>
        </p:spPr>
        <p:txBody>
          <a:bodyPr/>
          <a:lstStyle/>
          <a:p>
            <a:pPr algn="ctr">
              <a:spcBef>
                <a:spcPct val="20000"/>
              </a:spcBef>
              <a:defRPr/>
            </a:pPr>
            <a:r>
              <a:rPr lang="id-ID" sz="2400" dirty="0">
                <a:solidFill>
                  <a:schemeClr val="bg1">
                    <a:lumMod val="50000"/>
                  </a:schemeClr>
                </a:solidFill>
                <a:latin typeface="Arial Narrow" pitchFamily="34" charset="0"/>
              </a:rPr>
              <a:t>Purpose and Application</a:t>
            </a:r>
            <a:endParaRPr lang="en-US" sz="2400" dirty="0">
              <a:solidFill>
                <a:schemeClr val="bg1">
                  <a:lumMod val="50000"/>
                </a:schemeClr>
              </a:solidFill>
              <a:latin typeface="Arial Narrow" pitchFamily="34" charset="0"/>
            </a:endParaRPr>
          </a:p>
        </p:txBody>
      </p:sp>
      <p:sp>
        <p:nvSpPr>
          <p:cNvPr id="9222" name="Rectangle 3"/>
          <p:cNvSpPr txBox="1">
            <a:spLocks noChangeArrowheads="1"/>
          </p:cNvSpPr>
          <p:nvPr/>
        </p:nvSpPr>
        <p:spPr bwMode="auto">
          <a:xfrm>
            <a:off x="5643563" y="5429250"/>
            <a:ext cx="3000375"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buFontTx/>
              <a:buNone/>
            </a:pPr>
            <a:r>
              <a:rPr lang="id-ID" altLang="id-ID" sz="1100" dirty="0">
                <a:solidFill>
                  <a:srgbClr val="FFFF00"/>
                </a:solidFill>
                <a:latin typeface="Arial Narrow" pitchFamily="34" charset="0"/>
              </a:rPr>
              <a:t>Adapted from</a:t>
            </a:r>
          </a:p>
          <a:p>
            <a:pPr algn="ctr" eaLnBrk="1" hangingPunct="1">
              <a:buFontTx/>
              <a:buNone/>
            </a:pPr>
            <a:r>
              <a:rPr lang="id-ID" altLang="id-ID" sz="1100" i="1" dirty="0">
                <a:solidFill>
                  <a:srgbClr val="FFFF00"/>
                </a:solidFill>
                <a:latin typeface="Arial Narrow" pitchFamily="34" charset="0"/>
              </a:rPr>
              <a:t>The Literature Review: A few tips on conducting it</a:t>
            </a:r>
          </a:p>
          <a:p>
            <a:pPr algn="ctr" eaLnBrk="1" hangingPunct="1">
              <a:buFontTx/>
              <a:buNone/>
            </a:pPr>
            <a:r>
              <a:rPr lang="id-ID" altLang="id-ID" sz="1100" dirty="0">
                <a:solidFill>
                  <a:srgbClr val="FFFF00"/>
                </a:solidFill>
                <a:latin typeface="Arial Narrow" pitchFamily="34" charset="0"/>
              </a:rPr>
              <a:t>(Dena Taylor, University of Toronto, www.utoronto.ca/writing</a:t>
            </a:r>
          </a:p>
          <a:p>
            <a:pPr algn="ctr" eaLnBrk="1" hangingPunct="1">
              <a:buFontTx/>
              <a:buNone/>
            </a:pPr>
            <a:r>
              <a:rPr lang="id-ID" altLang="id-ID" sz="1100" dirty="0">
                <a:solidFill>
                  <a:srgbClr val="FFFF00"/>
                </a:solidFill>
                <a:latin typeface="Arial Narrow" pitchFamily="34" charset="0"/>
              </a:rPr>
              <a:t>accressed January 2012)</a:t>
            </a:r>
            <a:endParaRPr lang="en-US" altLang="id-ID" sz="1100" dirty="0">
              <a:solidFill>
                <a:srgbClr val="FFFF00"/>
              </a:solidFill>
              <a:latin typeface="Arial Narrow" pitchFamily="34" charset="0"/>
            </a:endParaRPr>
          </a:p>
        </p:txBody>
      </p:sp>
    </p:spTree>
    <p:extLst>
      <p:ext uri="{BB962C8B-B14F-4D97-AF65-F5344CB8AC3E}">
        <p14:creationId xmlns="" xmlns:p14="http://schemas.microsoft.com/office/powerpoint/2010/main" val="79005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0244" name="Rectangle 3"/>
          <p:cNvSpPr txBox="1">
            <a:spLocks noChangeArrowheads="1"/>
          </p:cNvSpPr>
          <p:nvPr/>
        </p:nvSpPr>
        <p:spPr bwMode="auto">
          <a:xfrm>
            <a:off x="1143000" y="857250"/>
            <a:ext cx="7215188"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id-ID" altLang="id-ID" sz="2800" dirty="0">
                <a:latin typeface="Arial Narrow" pitchFamily="34" charset="0"/>
              </a:rPr>
              <a:t>An account of what has been published on a topic by accredited scholars and researchers</a:t>
            </a:r>
            <a:endParaRPr lang="en-US" altLang="id-ID" sz="2800" dirty="0">
              <a:latin typeface="Arial Narrow" pitchFamily="34" charset="0"/>
            </a:endParaRPr>
          </a:p>
        </p:txBody>
      </p:sp>
      <p:sp>
        <p:nvSpPr>
          <p:cNvPr id="8" name="Rectangle 3"/>
          <p:cNvSpPr txBox="1">
            <a:spLocks noChangeArrowheads="1"/>
          </p:cNvSpPr>
          <p:nvPr/>
        </p:nvSpPr>
        <p:spPr bwMode="auto">
          <a:xfrm>
            <a:off x="1143000" y="1857375"/>
            <a:ext cx="7215188" cy="714375"/>
          </a:xfrm>
          <a:prstGeom prst="rect">
            <a:avLst/>
          </a:prstGeom>
          <a:noFill/>
          <a:ln w="9525">
            <a:noFill/>
            <a:miter lim="800000"/>
            <a:headEnd/>
            <a:tailEnd/>
          </a:ln>
        </p:spPr>
        <p:txBody>
          <a:bodyPr/>
          <a:lstStyle/>
          <a:p>
            <a:pPr>
              <a:spcBef>
                <a:spcPct val="20000"/>
              </a:spcBef>
              <a:defRPr/>
            </a:pPr>
            <a:r>
              <a:rPr lang="id-ID" sz="2400" dirty="0">
                <a:solidFill>
                  <a:schemeClr val="tx1">
                    <a:lumMod val="50000"/>
                    <a:lumOff val="50000"/>
                  </a:schemeClr>
                </a:solidFill>
                <a:latin typeface="Arial Narrow" pitchFamily="34" charset="0"/>
              </a:rPr>
              <a:t>Catatan, deskripsi, atau narasi dari hasil publikasi yang dibuat oleh cendekiawan dan peneliti terkait sebuah topik tertentu</a:t>
            </a:r>
            <a:endParaRPr lang="en-US" sz="2400" dirty="0">
              <a:solidFill>
                <a:schemeClr val="tx1">
                  <a:lumMod val="50000"/>
                  <a:lumOff val="50000"/>
                </a:schemeClr>
              </a:solidFill>
              <a:latin typeface="Arial Narrow" pitchFamily="34" charset="0"/>
            </a:endParaRPr>
          </a:p>
        </p:txBody>
      </p:sp>
      <p:pic>
        <p:nvPicPr>
          <p:cNvPr id="9" name="Picture 8" descr="lit review.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785938" y="3071813"/>
            <a:ext cx="44450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572250" y="3500438"/>
            <a:ext cx="1260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id-ID" altLang="id-ID" sz="2000">
                <a:solidFill>
                  <a:srgbClr val="FF0000"/>
                </a:solidFill>
                <a:latin typeface="Arial Narrow" pitchFamily="34" charset="0"/>
              </a:rPr>
              <a:t>explanation</a:t>
            </a:r>
            <a:endParaRPr lang="id-ID" altLang="id-ID" sz="2000">
              <a:solidFill>
                <a:srgbClr val="FF0000"/>
              </a:solidFill>
            </a:endParaRPr>
          </a:p>
        </p:txBody>
      </p:sp>
      <p:sp>
        <p:nvSpPr>
          <p:cNvPr id="11" name="Rectangle 10"/>
          <p:cNvSpPr>
            <a:spLocks noChangeArrowheads="1"/>
          </p:cNvSpPr>
          <p:nvPr/>
        </p:nvSpPr>
        <p:spPr bwMode="auto">
          <a:xfrm>
            <a:off x="6572250" y="4786313"/>
            <a:ext cx="15160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id-ID" altLang="id-ID" sz="2000">
                <a:solidFill>
                  <a:srgbClr val="FF0000"/>
                </a:solidFill>
                <a:latin typeface="Arial Narrow" pitchFamily="34" charset="0"/>
              </a:rPr>
              <a:t>argumentative</a:t>
            </a:r>
            <a:endParaRPr lang="id-ID" altLang="id-ID" sz="2000">
              <a:solidFill>
                <a:srgbClr val="FF0000"/>
              </a:solidFill>
            </a:endParaRPr>
          </a:p>
        </p:txBody>
      </p:sp>
      <p:pic>
        <p:nvPicPr>
          <p:cNvPr id="12"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3906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1268" name="Picture 6" descr="ability lit review.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 y="571500"/>
            <a:ext cx="8050213"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Rectangle 3"/>
          <p:cNvSpPr txBox="1">
            <a:spLocks noChangeArrowheads="1"/>
          </p:cNvSpPr>
          <p:nvPr/>
        </p:nvSpPr>
        <p:spPr bwMode="auto">
          <a:xfrm>
            <a:off x="2500313" y="4941888"/>
            <a:ext cx="6215062"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buFontTx/>
              <a:buNone/>
            </a:pPr>
            <a:r>
              <a:rPr lang="id-ID" altLang="id-ID" sz="2000" b="1" dirty="0">
                <a:latin typeface="Arial Narrow" pitchFamily="34" charset="0"/>
              </a:rPr>
              <a:t>Kaji Pustaka </a:t>
            </a:r>
            <a:r>
              <a:rPr lang="id-ID" altLang="id-ID" sz="2000" dirty="0">
                <a:latin typeface="Arial Narrow" pitchFamily="34" charset="0"/>
              </a:rPr>
              <a:t>adalah uraian diskursif (berisikan pernyataan-pernyataan hasil elaborasi referensial), oleh karena itu penulisannya harus / wajib disampaikan dalam bentuk </a:t>
            </a:r>
            <a:r>
              <a:rPr lang="id-ID" altLang="id-ID" sz="2000" b="1" dirty="0">
                <a:latin typeface="Arial Narrow" pitchFamily="34" charset="0"/>
              </a:rPr>
              <a:t>uraian sintesis</a:t>
            </a:r>
            <a:r>
              <a:rPr lang="id-ID" altLang="id-ID" sz="2000" dirty="0">
                <a:latin typeface="Arial Narrow" pitchFamily="34" charset="0"/>
              </a:rPr>
              <a:t> yang relevan dengan topik penelitian. </a:t>
            </a:r>
            <a:endParaRPr lang="en-US" altLang="id-ID" sz="2000" dirty="0">
              <a:latin typeface="Arial Narrow" pitchFamily="34" charset="0"/>
            </a:endParaRPr>
          </a:p>
        </p:txBody>
      </p:sp>
      <p:pic>
        <p:nvPicPr>
          <p:cNvPr id="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9840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Content Placeholder 3"/>
          <p:cNvSpPr>
            <a:spLocks noGrp="1"/>
          </p:cNvSpPr>
          <p:nvPr>
            <p:ph idx="1"/>
          </p:nvPr>
        </p:nvSpPr>
        <p:spPr>
          <a:xfrm>
            <a:off x="533400" y="2895600"/>
            <a:ext cx="8229600" cy="1524000"/>
          </a:xfrm>
        </p:spPr>
        <p:txBody>
          <a:bodyPr/>
          <a:lstStyle/>
          <a:p>
            <a:r>
              <a:rPr lang="id-ID" dirty="0" smtClean="0"/>
              <a:t>Bagaimana penulis dan peneliti dapat mempertanggungjawabkan hasil karya tulis dan penelitian?</a:t>
            </a:r>
            <a:endParaRPr lang="id-ID"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2292" name="Picture 6" descr="content lit review B.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3" y="1428750"/>
            <a:ext cx="8215312" cy="388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content lit review.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00063" y="1428750"/>
            <a:ext cx="8215312" cy="388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4" name="Rectangle 8"/>
          <p:cNvSpPr>
            <a:spLocks noChangeArrowheads="1"/>
          </p:cNvSpPr>
          <p:nvPr/>
        </p:nvSpPr>
        <p:spPr bwMode="auto">
          <a:xfrm>
            <a:off x="3000375" y="571500"/>
            <a:ext cx="31670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id-ID" altLang="id-ID" sz="2400">
                <a:solidFill>
                  <a:srgbClr val="FF0000"/>
                </a:solidFill>
                <a:latin typeface="Arial Narrow" pitchFamily="34" charset="0"/>
              </a:rPr>
              <a:t>A literature review must.....</a:t>
            </a:r>
            <a:endParaRPr lang="id-ID" altLang="id-ID" sz="2400">
              <a:solidFill>
                <a:srgbClr val="FF0000"/>
              </a:solidFill>
            </a:endParaRPr>
          </a:p>
        </p:txBody>
      </p:sp>
      <p:pic>
        <p:nvPicPr>
          <p:cNvPr id="10" name="Picture 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88785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3316" name="Picture 6" descr="analysis lit review B.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 y="714375"/>
            <a:ext cx="8094663" cy="5072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analysis lit review.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71500" y="714375"/>
            <a:ext cx="8094663" cy="5072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73720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essay writing.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17"/>
          <p:cNvSpPr>
            <a:spLocks noChangeArrowheads="1"/>
          </p:cNvSpPr>
          <p:nvPr/>
        </p:nvSpPr>
        <p:spPr bwMode="auto">
          <a:xfrm>
            <a:off x="4929188" y="0"/>
            <a:ext cx="4214812" cy="6858000"/>
          </a:xfrm>
          <a:prstGeom prst="rect">
            <a:avLst/>
          </a:prstGeom>
          <a:solidFill>
            <a:schemeClr val="tx1">
              <a:alpha val="7686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4340" name="Rectangle 14"/>
          <p:cNvSpPr>
            <a:spLocks noChangeArrowheads="1"/>
          </p:cNvSpPr>
          <p:nvPr/>
        </p:nvSpPr>
        <p:spPr bwMode="auto">
          <a:xfrm>
            <a:off x="5357813" y="857250"/>
            <a:ext cx="3500437"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id-ID" altLang="id-ID" sz="3600" dirty="0">
                <a:solidFill>
                  <a:schemeClr val="bg1"/>
                </a:solidFill>
                <a:latin typeface="Arial Narrow" pitchFamily="34" charset="0"/>
              </a:rPr>
              <a:t>Structuring Contents of Literature Reviews</a:t>
            </a:r>
          </a:p>
        </p:txBody>
      </p:sp>
      <p:sp>
        <p:nvSpPr>
          <p:cNvPr id="14341" name="Rectangle 3"/>
          <p:cNvSpPr txBox="1">
            <a:spLocks noChangeArrowheads="1"/>
          </p:cNvSpPr>
          <p:nvPr/>
        </p:nvSpPr>
        <p:spPr bwMode="auto">
          <a:xfrm>
            <a:off x="5643563" y="5429250"/>
            <a:ext cx="3000375"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buFontTx/>
              <a:buNone/>
            </a:pPr>
            <a:r>
              <a:rPr lang="id-ID" altLang="id-ID" sz="1100" dirty="0">
                <a:solidFill>
                  <a:srgbClr val="FFC000"/>
                </a:solidFill>
                <a:latin typeface="Arial Narrow" pitchFamily="34" charset="0"/>
              </a:rPr>
              <a:t>Adapted from</a:t>
            </a:r>
          </a:p>
          <a:p>
            <a:pPr algn="r" eaLnBrk="1" hangingPunct="1">
              <a:buFontTx/>
              <a:buNone/>
            </a:pPr>
            <a:r>
              <a:rPr lang="id-ID" altLang="id-ID" sz="1100" i="1" dirty="0">
                <a:solidFill>
                  <a:srgbClr val="FFC000"/>
                </a:solidFill>
                <a:latin typeface="Arial Narrow" pitchFamily="34" charset="0"/>
              </a:rPr>
              <a:t>The Literature Review: A few tips on conducting it</a:t>
            </a:r>
          </a:p>
          <a:p>
            <a:pPr algn="r" eaLnBrk="1" hangingPunct="1">
              <a:buFontTx/>
              <a:buNone/>
            </a:pPr>
            <a:r>
              <a:rPr lang="id-ID" altLang="id-ID" sz="1100" dirty="0">
                <a:solidFill>
                  <a:srgbClr val="FFC000"/>
                </a:solidFill>
                <a:latin typeface="Arial Narrow" pitchFamily="34" charset="0"/>
              </a:rPr>
              <a:t>(Dena Taylor, University of Toronto, www.utoronto.ca/writing</a:t>
            </a:r>
          </a:p>
          <a:p>
            <a:pPr algn="r" eaLnBrk="1" hangingPunct="1">
              <a:buFontTx/>
              <a:buNone/>
            </a:pPr>
            <a:r>
              <a:rPr lang="id-ID" altLang="id-ID" sz="1100" dirty="0">
                <a:solidFill>
                  <a:srgbClr val="FFC000"/>
                </a:solidFill>
                <a:latin typeface="Arial Narrow" pitchFamily="34" charset="0"/>
              </a:rPr>
              <a:t>accressed January 2012)</a:t>
            </a:r>
            <a:endParaRPr lang="en-US" altLang="id-ID" sz="1100" dirty="0">
              <a:solidFill>
                <a:srgbClr val="FFC000"/>
              </a:solidFill>
              <a:latin typeface="Arial Narrow" pitchFamily="34" charset="0"/>
            </a:endParaRPr>
          </a:p>
        </p:txBody>
      </p:sp>
      <p:sp>
        <p:nvSpPr>
          <p:cNvPr id="14342" name="Rectangle 5"/>
          <p:cNvSpPr>
            <a:spLocks noChangeArrowheads="1"/>
          </p:cNvSpPr>
          <p:nvPr/>
        </p:nvSpPr>
        <p:spPr bwMode="auto">
          <a:xfrm>
            <a:off x="5715000" y="2643188"/>
            <a:ext cx="2819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id-ID" sz="2000">
                <a:solidFill>
                  <a:srgbClr val="FFFF00"/>
                </a:solidFill>
                <a:latin typeface="Arial Narrow" pitchFamily="34" charset="0"/>
              </a:rPr>
              <a:t>Referential Frameworks</a:t>
            </a:r>
            <a:endParaRPr lang="en-US" altLang="id-ID" sz="2000">
              <a:solidFill>
                <a:srgbClr val="FFFF00"/>
              </a:solidFill>
            </a:endParaRPr>
          </a:p>
        </p:txBody>
      </p:sp>
    </p:spTree>
    <p:extLst>
      <p:ext uri="{BB962C8B-B14F-4D97-AF65-F5344CB8AC3E}">
        <p14:creationId xmlns="" xmlns:p14="http://schemas.microsoft.com/office/powerpoint/2010/main" val="35882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5364" name="Rectangle 4"/>
          <p:cNvSpPr>
            <a:spLocks noChangeArrowheads="1"/>
          </p:cNvSpPr>
          <p:nvPr/>
        </p:nvSpPr>
        <p:spPr bwMode="auto">
          <a:xfrm>
            <a:off x="381000" y="0"/>
            <a:ext cx="3505200" cy="1524000"/>
          </a:xfrm>
          <a:prstGeom prst="rect">
            <a:avLst/>
          </a:prstGeom>
          <a:solidFill>
            <a:srgbClr val="FF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id-ID" altLang="id-ID" sz="1800"/>
          </a:p>
        </p:txBody>
      </p:sp>
      <p:sp>
        <p:nvSpPr>
          <p:cNvPr id="15365" name="Rectangle 5"/>
          <p:cNvSpPr>
            <a:spLocks noChangeArrowheads="1"/>
          </p:cNvSpPr>
          <p:nvPr/>
        </p:nvSpPr>
        <p:spPr bwMode="auto">
          <a:xfrm>
            <a:off x="609600" y="152400"/>
            <a:ext cx="3124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id-ID" sz="2400">
                <a:latin typeface="Arial Narrow" pitchFamily="34" charset="0"/>
              </a:rPr>
              <a:t>Membuat Kerangka Referensial</a:t>
            </a:r>
            <a:endParaRPr lang="en-US" altLang="id-ID" sz="2400"/>
          </a:p>
        </p:txBody>
      </p:sp>
      <p:sp>
        <p:nvSpPr>
          <p:cNvPr id="15366" name="Rectangle 5"/>
          <p:cNvSpPr>
            <a:spLocks noChangeArrowheads="1"/>
          </p:cNvSpPr>
          <p:nvPr/>
        </p:nvSpPr>
        <p:spPr bwMode="auto">
          <a:xfrm>
            <a:off x="762000" y="895350"/>
            <a:ext cx="2819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id-ID" sz="2000">
                <a:latin typeface="Arial Narrow" pitchFamily="34" charset="0"/>
              </a:rPr>
              <a:t>Referential Frameworks</a:t>
            </a:r>
            <a:endParaRPr lang="en-US" altLang="id-ID" sz="2000"/>
          </a:p>
        </p:txBody>
      </p:sp>
      <p:sp>
        <p:nvSpPr>
          <p:cNvPr id="15367" name="Rectangle 12"/>
          <p:cNvSpPr>
            <a:spLocks noChangeArrowheads="1"/>
          </p:cNvSpPr>
          <p:nvPr/>
        </p:nvSpPr>
        <p:spPr bwMode="auto">
          <a:xfrm>
            <a:off x="4191000" y="1111250"/>
            <a:ext cx="441960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pPr>
            <a:r>
              <a:rPr lang="en-US" altLang="id-ID" sz="2400" dirty="0">
                <a:latin typeface="Arial Narrow" pitchFamily="34" charset="0"/>
              </a:rPr>
              <a:t>an essential supporting structure of an object </a:t>
            </a:r>
          </a:p>
          <a:p>
            <a:pPr algn="just" eaLnBrk="1" hangingPunct="1">
              <a:spcBef>
                <a:spcPct val="0"/>
              </a:spcBef>
            </a:pPr>
            <a:r>
              <a:rPr lang="en-US" altLang="id-ID" sz="2400" dirty="0">
                <a:solidFill>
                  <a:srgbClr val="000000"/>
                </a:solidFill>
                <a:latin typeface="Arial Narrow" pitchFamily="34" charset="0"/>
              </a:rPr>
              <a:t>a basic structure underlying a system, concept, or text </a:t>
            </a:r>
          </a:p>
        </p:txBody>
      </p:sp>
      <p:sp>
        <p:nvSpPr>
          <p:cNvPr id="15368" name="Rectangle 5"/>
          <p:cNvSpPr>
            <a:spLocks noChangeArrowheads="1"/>
          </p:cNvSpPr>
          <p:nvPr/>
        </p:nvSpPr>
        <p:spPr bwMode="auto">
          <a:xfrm>
            <a:off x="4495800" y="2743200"/>
            <a:ext cx="4038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en-US" altLang="id-ID" sz="1600">
                <a:solidFill>
                  <a:srgbClr val="FF6600"/>
                </a:solidFill>
                <a:latin typeface="Arial Narrow" pitchFamily="34" charset="0"/>
              </a:rPr>
              <a:t>New Oxford Dictionary, 2006 (Electronic edition)</a:t>
            </a:r>
            <a:endParaRPr lang="en-US" altLang="id-ID" sz="1600">
              <a:solidFill>
                <a:srgbClr val="FF6600"/>
              </a:solidFill>
            </a:endParaRPr>
          </a:p>
        </p:txBody>
      </p:sp>
      <p:sp>
        <p:nvSpPr>
          <p:cNvPr id="15369" name="Rectangle 12"/>
          <p:cNvSpPr>
            <a:spLocks noChangeArrowheads="1"/>
          </p:cNvSpPr>
          <p:nvPr/>
        </p:nvSpPr>
        <p:spPr bwMode="auto">
          <a:xfrm>
            <a:off x="4191000" y="3870325"/>
            <a:ext cx="4343400"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lnSpc>
                <a:spcPct val="114000"/>
              </a:lnSpc>
              <a:spcBef>
                <a:spcPct val="0"/>
              </a:spcBef>
            </a:pPr>
            <a:r>
              <a:rPr lang="en-US" altLang="id-ID" sz="2400" dirty="0" err="1">
                <a:solidFill>
                  <a:srgbClr val="000000"/>
                </a:solidFill>
                <a:latin typeface="Arial Narrow" pitchFamily="34" charset="0"/>
              </a:rPr>
              <a:t>Struktur</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pendukung</a:t>
            </a:r>
            <a:r>
              <a:rPr lang="en-US" altLang="id-ID" sz="2400" dirty="0">
                <a:solidFill>
                  <a:srgbClr val="000000"/>
                </a:solidFill>
                <a:latin typeface="Arial Narrow" pitchFamily="34" charset="0"/>
              </a:rPr>
              <a:t> yang </a:t>
            </a:r>
            <a:r>
              <a:rPr lang="en-US" altLang="id-ID" sz="2400" dirty="0" err="1">
                <a:solidFill>
                  <a:srgbClr val="000000"/>
                </a:solidFill>
                <a:latin typeface="Arial Narrow" pitchFamily="34" charset="0"/>
              </a:rPr>
              <a:t>bersifat</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esensial</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dalam</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sebuah</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obyek</a:t>
            </a:r>
            <a:endParaRPr lang="en-US" altLang="id-ID" sz="2400" dirty="0">
              <a:solidFill>
                <a:srgbClr val="000000"/>
              </a:solidFill>
              <a:latin typeface="Arial Narrow" pitchFamily="34" charset="0"/>
            </a:endParaRPr>
          </a:p>
          <a:p>
            <a:pPr algn="just" eaLnBrk="1" hangingPunct="1">
              <a:lnSpc>
                <a:spcPct val="114000"/>
              </a:lnSpc>
              <a:spcBef>
                <a:spcPct val="0"/>
              </a:spcBef>
            </a:pPr>
            <a:r>
              <a:rPr lang="en-US" altLang="id-ID" sz="2400" dirty="0" err="1">
                <a:solidFill>
                  <a:srgbClr val="000000"/>
                </a:solidFill>
                <a:latin typeface="Arial Narrow" pitchFamily="34" charset="0"/>
              </a:rPr>
              <a:t>Struktur</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dasar</a:t>
            </a:r>
            <a:r>
              <a:rPr lang="en-US" altLang="id-ID" sz="2400" dirty="0">
                <a:solidFill>
                  <a:srgbClr val="000000"/>
                </a:solidFill>
                <a:latin typeface="Arial Narrow" pitchFamily="34" charset="0"/>
              </a:rPr>
              <a:t> yang </a:t>
            </a:r>
            <a:r>
              <a:rPr lang="en-US" altLang="id-ID" sz="2400" dirty="0" err="1">
                <a:solidFill>
                  <a:srgbClr val="000000"/>
                </a:solidFill>
                <a:latin typeface="Arial Narrow" pitchFamily="34" charset="0"/>
              </a:rPr>
              <a:t>melatari</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sebuah</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sistem</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konsep</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atau</a:t>
            </a:r>
            <a:r>
              <a:rPr lang="en-US" altLang="id-ID" sz="2400" dirty="0">
                <a:solidFill>
                  <a:srgbClr val="000000"/>
                </a:solidFill>
                <a:latin typeface="Arial Narrow" pitchFamily="34" charset="0"/>
              </a:rPr>
              <a:t> </a:t>
            </a:r>
            <a:r>
              <a:rPr lang="en-US" altLang="id-ID" sz="2400" dirty="0" err="1">
                <a:solidFill>
                  <a:srgbClr val="000000"/>
                </a:solidFill>
                <a:latin typeface="Arial Narrow" pitchFamily="34" charset="0"/>
              </a:rPr>
              <a:t>teks</a:t>
            </a:r>
            <a:endParaRPr lang="en-US" altLang="id-ID" sz="2400" dirty="0">
              <a:solidFill>
                <a:srgbClr val="000000"/>
              </a:solidFill>
            </a:endParaRPr>
          </a:p>
        </p:txBody>
      </p:sp>
      <p:grpSp>
        <p:nvGrpSpPr>
          <p:cNvPr id="2" name="Group 28"/>
          <p:cNvGrpSpPr>
            <a:grpSpLocks/>
          </p:cNvGrpSpPr>
          <p:nvPr/>
        </p:nvGrpSpPr>
        <p:grpSpPr bwMode="auto">
          <a:xfrm>
            <a:off x="609600" y="3657600"/>
            <a:ext cx="3124200" cy="2133600"/>
            <a:chOff x="609600" y="3657600"/>
            <a:chExt cx="3124200" cy="2133600"/>
          </a:xfrm>
        </p:grpSpPr>
        <p:sp>
          <p:nvSpPr>
            <p:cNvPr id="27" name="Rounded Rectangle 26"/>
            <p:cNvSpPr/>
            <p:nvPr/>
          </p:nvSpPr>
          <p:spPr>
            <a:xfrm>
              <a:off x="609600" y="3657600"/>
              <a:ext cx="3124200" cy="2133600"/>
            </a:xfrm>
            <a:prstGeom prst="roundRect">
              <a:avLst/>
            </a:prstGeom>
            <a:noFill/>
            <a:ln w="762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d-ID">
                <a:solidFill>
                  <a:srgbClr val="FFFFFF"/>
                </a:solidFill>
                <a:ea typeface="ＭＳ Ｐゴシック" pitchFamily="34" charset="-128"/>
              </a:endParaRPr>
            </a:p>
          </p:txBody>
        </p:sp>
        <p:sp>
          <p:nvSpPr>
            <p:cNvPr id="15372" name="Rectangle 5"/>
            <p:cNvSpPr>
              <a:spLocks noChangeArrowheads="1"/>
            </p:cNvSpPr>
            <p:nvPr/>
          </p:nvSpPr>
          <p:spPr bwMode="auto">
            <a:xfrm>
              <a:off x="609600" y="3886200"/>
              <a:ext cx="3124200" cy="1629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20000"/>
                </a:lnSpc>
                <a:spcBef>
                  <a:spcPct val="0"/>
                </a:spcBef>
                <a:buFontTx/>
                <a:buNone/>
              </a:pPr>
              <a:r>
                <a:rPr lang="en-US" altLang="id-ID" sz="2800" b="1">
                  <a:solidFill>
                    <a:srgbClr val="7F7F7F"/>
                  </a:solidFill>
                  <a:latin typeface="Arial Narrow" pitchFamily="34" charset="0"/>
                </a:rPr>
                <a:t>Basic Structures</a:t>
              </a:r>
            </a:p>
            <a:p>
              <a:pPr algn="ctr" eaLnBrk="1" hangingPunct="1">
                <a:lnSpc>
                  <a:spcPct val="120000"/>
                </a:lnSpc>
                <a:spcBef>
                  <a:spcPct val="0"/>
                </a:spcBef>
                <a:buFontTx/>
                <a:buNone/>
              </a:pPr>
              <a:r>
                <a:rPr lang="en-US" altLang="id-ID" sz="2800" b="1">
                  <a:solidFill>
                    <a:srgbClr val="7F7F7F"/>
                  </a:solidFill>
                  <a:latin typeface="Arial Narrow" pitchFamily="34" charset="0"/>
                </a:rPr>
                <a:t>Keypoints</a:t>
              </a:r>
            </a:p>
            <a:p>
              <a:pPr algn="ctr" eaLnBrk="1" hangingPunct="1">
                <a:lnSpc>
                  <a:spcPct val="120000"/>
                </a:lnSpc>
                <a:spcBef>
                  <a:spcPct val="0"/>
                </a:spcBef>
                <a:buFontTx/>
                <a:buNone/>
              </a:pPr>
              <a:r>
                <a:rPr lang="en-US" altLang="id-ID" sz="2800" b="1">
                  <a:solidFill>
                    <a:srgbClr val="7F7F7F"/>
                  </a:solidFill>
                  <a:latin typeface="Arial Narrow" pitchFamily="34" charset="0"/>
                </a:rPr>
                <a:t>Essential</a:t>
              </a:r>
            </a:p>
            <a:p>
              <a:pPr algn="ctr" eaLnBrk="1" hangingPunct="1">
                <a:lnSpc>
                  <a:spcPct val="120000"/>
                </a:lnSpc>
                <a:spcBef>
                  <a:spcPct val="0"/>
                </a:spcBef>
                <a:buFontTx/>
                <a:buNone/>
              </a:pPr>
              <a:endParaRPr lang="en-US" altLang="id-ID" sz="2800" b="1">
                <a:solidFill>
                  <a:srgbClr val="7F7F7F"/>
                </a:solidFill>
                <a:latin typeface="Arial Narrow" pitchFamily="34" charset="0"/>
              </a:endParaRPr>
            </a:p>
          </p:txBody>
        </p:sp>
      </p:grpSp>
      <p:pic>
        <p:nvPicPr>
          <p:cNvPr id="18"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67642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6388" name="Picture 10" descr="outlining2.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285875" y="609600"/>
            <a:ext cx="6867525"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54512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7411" name="Picture 10" descr="MIP-00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28800" y="1663700"/>
            <a:ext cx="5638800" cy="343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9035" name="Picture 11" descr="MIP-00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28800" y="1663700"/>
            <a:ext cx="5638800" cy="343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036" name="Rectangle 12"/>
          <p:cNvSpPr>
            <a:spLocks noChangeArrowheads="1"/>
          </p:cNvSpPr>
          <p:nvPr/>
        </p:nvSpPr>
        <p:spPr bwMode="auto">
          <a:xfrm>
            <a:off x="4876800" y="533400"/>
            <a:ext cx="35052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000" dirty="0" err="1">
                <a:latin typeface="Arial Narrow" pitchFamily="34" charset="0"/>
              </a:rPr>
              <a:t>Apa</a:t>
            </a:r>
            <a:r>
              <a:rPr lang="en-US" altLang="id-ID" sz="2000" dirty="0">
                <a:latin typeface="Arial Narrow" pitchFamily="34" charset="0"/>
              </a:rPr>
              <a:t> </a:t>
            </a:r>
            <a:r>
              <a:rPr lang="en-US" altLang="id-ID" sz="2000" dirty="0" err="1">
                <a:latin typeface="Arial Narrow" pitchFamily="34" charset="0"/>
              </a:rPr>
              <a:t>itu</a:t>
            </a:r>
            <a:r>
              <a:rPr lang="en-US" altLang="id-ID" sz="2000" dirty="0">
                <a:latin typeface="Arial Narrow" pitchFamily="34" charset="0"/>
              </a:rPr>
              <a:t> </a:t>
            </a:r>
            <a:r>
              <a:rPr lang="en-US" altLang="id-ID" sz="2000" dirty="0" err="1">
                <a:latin typeface="Arial Narrow" pitchFamily="34" charset="0"/>
              </a:rPr>
              <a:t>sketsa</a:t>
            </a:r>
            <a:r>
              <a:rPr lang="en-US" altLang="id-ID" sz="2000" dirty="0">
                <a:latin typeface="Arial Narrow" pitchFamily="34" charset="0"/>
              </a:rPr>
              <a:t> </a:t>
            </a:r>
            <a:r>
              <a:rPr lang="en-US" altLang="id-ID" sz="2000" dirty="0" err="1">
                <a:latin typeface="Arial Narrow" pitchFamily="34" charset="0"/>
              </a:rPr>
              <a:t>desain</a:t>
            </a:r>
            <a:r>
              <a:rPr lang="en-US" altLang="id-ID" sz="2000" dirty="0">
                <a:latin typeface="Arial Narrow" pitchFamily="34" charset="0"/>
              </a:rPr>
              <a:t>?</a:t>
            </a:r>
          </a:p>
          <a:p>
            <a:pPr algn="just" eaLnBrk="1" hangingPunct="1">
              <a:spcBef>
                <a:spcPct val="0"/>
              </a:spcBef>
              <a:buFontTx/>
              <a:buNone/>
            </a:pPr>
            <a:r>
              <a:rPr lang="en-US" altLang="id-ID" sz="2000" dirty="0" err="1">
                <a:latin typeface="Arial Narrow" pitchFamily="34" charset="0"/>
              </a:rPr>
              <a:t>Apa</a:t>
            </a:r>
            <a:r>
              <a:rPr lang="en-US" altLang="id-ID" sz="2000" dirty="0">
                <a:latin typeface="Arial Narrow" pitchFamily="34" charset="0"/>
              </a:rPr>
              <a:t> </a:t>
            </a:r>
            <a:r>
              <a:rPr lang="en-US" altLang="id-ID" sz="2000" dirty="0" err="1">
                <a:latin typeface="Arial Narrow" pitchFamily="34" charset="0"/>
              </a:rPr>
              <a:t>maksud</a:t>
            </a:r>
            <a:r>
              <a:rPr lang="en-US" altLang="id-ID" sz="2000" dirty="0">
                <a:latin typeface="Arial Narrow" pitchFamily="34" charset="0"/>
              </a:rPr>
              <a:t> </a:t>
            </a:r>
            <a:r>
              <a:rPr lang="en-US" altLang="id-ID" sz="2000" dirty="0" err="1">
                <a:latin typeface="Arial Narrow" pitchFamily="34" charset="0"/>
              </a:rPr>
              <a:t>pembuatannya</a:t>
            </a:r>
            <a:r>
              <a:rPr lang="en-US" altLang="id-ID" sz="2000" dirty="0">
                <a:latin typeface="Arial Narrow" pitchFamily="34" charset="0"/>
              </a:rPr>
              <a:t>? </a:t>
            </a:r>
            <a:r>
              <a:rPr lang="en-US" altLang="id-ID" sz="2000" dirty="0" err="1">
                <a:latin typeface="Arial Narrow" pitchFamily="34" charset="0"/>
              </a:rPr>
              <a:t>Bagaimana</a:t>
            </a:r>
            <a:r>
              <a:rPr lang="en-US" altLang="id-ID" sz="2000" dirty="0">
                <a:latin typeface="Arial Narrow" pitchFamily="34" charset="0"/>
              </a:rPr>
              <a:t> </a:t>
            </a:r>
            <a:r>
              <a:rPr lang="en-US" altLang="id-ID" sz="2000" dirty="0" err="1">
                <a:latin typeface="Arial Narrow" pitchFamily="34" charset="0"/>
              </a:rPr>
              <a:t>ia</a:t>
            </a:r>
            <a:r>
              <a:rPr lang="en-US" altLang="id-ID" sz="2000" dirty="0">
                <a:latin typeface="Arial Narrow" pitchFamily="34" charset="0"/>
              </a:rPr>
              <a:t> </a:t>
            </a:r>
            <a:r>
              <a:rPr lang="en-US" altLang="id-ID" sz="2000" dirty="0" err="1">
                <a:latin typeface="Arial Narrow" pitchFamily="34" charset="0"/>
              </a:rPr>
              <a:t>divisualisasikan</a:t>
            </a:r>
            <a:r>
              <a:rPr lang="en-US" altLang="id-ID" sz="2000" dirty="0">
                <a:latin typeface="Arial Narrow" pitchFamily="34" charset="0"/>
              </a:rPr>
              <a:t> (</a:t>
            </a:r>
            <a:r>
              <a:rPr lang="en-US" altLang="id-ID" sz="2000" dirty="0" err="1">
                <a:latin typeface="Arial Narrow" pitchFamily="34" charset="0"/>
              </a:rPr>
              <a:t>konten</a:t>
            </a:r>
            <a:r>
              <a:rPr lang="en-US" altLang="id-ID" sz="2000" dirty="0">
                <a:latin typeface="Arial Narrow" pitchFamily="34" charset="0"/>
              </a:rPr>
              <a:t>, </a:t>
            </a:r>
            <a:r>
              <a:rPr lang="en-US" altLang="id-ID" sz="2000" dirty="0" err="1">
                <a:latin typeface="Arial Narrow" pitchFamily="34" charset="0"/>
              </a:rPr>
              <a:t>cara</a:t>
            </a:r>
            <a:r>
              <a:rPr lang="en-US" altLang="id-ID" sz="2000" dirty="0">
                <a:latin typeface="Arial Narrow" pitchFamily="34" charset="0"/>
              </a:rPr>
              <a:t>, </a:t>
            </a:r>
            <a:r>
              <a:rPr lang="en-US" altLang="id-ID" sz="2000" dirty="0" err="1">
                <a:latin typeface="Arial Narrow" pitchFamily="34" charset="0"/>
              </a:rPr>
              <a:t>elemen</a:t>
            </a:r>
            <a:r>
              <a:rPr lang="en-US" altLang="id-ID" sz="2000" dirty="0">
                <a:latin typeface="Arial Narrow" pitchFamily="34" charset="0"/>
              </a:rPr>
              <a:t>, </a:t>
            </a:r>
            <a:r>
              <a:rPr lang="en-US" altLang="id-ID" sz="2000" dirty="0" err="1">
                <a:latin typeface="Arial Narrow" pitchFamily="34" charset="0"/>
              </a:rPr>
              <a:t>dsb</a:t>
            </a:r>
            <a:r>
              <a:rPr lang="en-US" altLang="id-ID" sz="2000" dirty="0">
                <a:latin typeface="Arial Narrow" pitchFamily="34" charset="0"/>
              </a:rPr>
              <a:t>)?</a:t>
            </a:r>
            <a:endParaRPr lang="en-US" altLang="id-ID" sz="2000" b="1" dirty="0"/>
          </a:p>
        </p:txBody>
      </p:sp>
      <p:sp>
        <p:nvSpPr>
          <p:cNvPr id="129037" name="Rectangle 13"/>
          <p:cNvSpPr>
            <a:spLocks noChangeArrowheads="1"/>
          </p:cNvSpPr>
          <p:nvPr/>
        </p:nvSpPr>
        <p:spPr bwMode="auto">
          <a:xfrm>
            <a:off x="990600" y="4724400"/>
            <a:ext cx="35052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200" dirty="0" err="1">
                <a:latin typeface="Arial Narrow" pitchFamily="34" charset="0"/>
              </a:rPr>
              <a:t>Apa</a:t>
            </a:r>
            <a:r>
              <a:rPr lang="en-US" altLang="id-ID" sz="2200" dirty="0">
                <a:latin typeface="Arial Narrow" pitchFamily="34" charset="0"/>
              </a:rPr>
              <a:t> </a:t>
            </a:r>
            <a:r>
              <a:rPr lang="en-US" altLang="id-ID" sz="2200" dirty="0" err="1">
                <a:latin typeface="Arial Narrow" pitchFamily="34" charset="0"/>
              </a:rPr>
              <a:t>itu</a:t>
            </a:r>
            <a:r>
              <a:rPr lang="en-US" altLang="id-ID" sz="2200" dirty="0">
                <a:latin typeface="Arial Narrow" pitchFamily="34" charset="0"/>
              </a:rPr>
              <a:t> </a:t>
            </a:r>
            <a:r>
              <a:rPr lang="en-US" altLang="id-ID" sz="2200" dirty="0" err="1">
                <a:latin typeface="Arial Narrow" pitchFamily="34" charset="0"/>
              </a:rPr>
              <a:t>kreativitas</a:t>
            </a:r>
            <a:r>
              <a:rPr lang="en-US" altLang="id-ID" sz="2200" dirty="0">
                <a:latin typeface="Arial Narrow" pitchFamily="34" charset="0"/>
              </a:rPr>
              <a:t>?</a:t>
            </a:r>
          </a:p>
          <a:p>
            <a:pPr algn="just" eaLnBrk="1" hangingPunct="1">
              <a:spcBef>
                <a:spcPct val="0"/>
              </a:spcBef>
              <a:buFontTx/>
              <a:buNone/>
            </a:pPr>
            <a:r>
              <a:rPr lang="en-US" altLang="id-ID" sz="2200" dirty="0" err="1">
                <a:latin typeface="Arial Narrow" pitchFamily="34" charset="0"/>
              </a:rPr>
              <a:t>Bagaimana</a:t>
            </a:r>
            <a:r>
              <a:rPr lang="en-US" altLang="id-ID" sz="2200" dirty="0">
                <a:latin typeface="Arial Narrow" pitchFamily="34" charset="0"/>
              </a:rPr>
              <a:t> </a:t>
            </a:r>
            <a:r>
              <a:rPr lang="en-US" altLang="id-ID" sz="2200" dirty="0" err="1">
                <a:latin typeface="Arial Narrow" pitchFamily="34" charset="0"/>
              </a:rPr>
              <a:t>berpikir</a:t>
            </a:r>
            <a:r>
              <a:rPr lang="en-US" altLang="id-ID" sz="2200" dirty="0">
                <a:latin typeface="Arial Narrow" pitchFamily="34" charset="0"/>
              </a:rPr>
              <a:t> </a:t>
            </a:r>
            <a:r>
              <a:rPr lang="en-US" altLang="id-ID" sz="2200" dirty="0" err="1">
                <a:latin typeface="Arial Narrow" pitchFamily="34" charset="0"/>
              </a:rPr>
              <a:t>kreatif</a:t>
            </a:r>
            <a:r>
              <a:rPr lang="en-US" altLang="id-ID" sz="2200" dirty="0">
                <a:latin typeface="Arial Narrow" pitchFamily="34" charset="0"/>
              </a:rPr>
              <a:t>? </a:t>
            </a:r>
            <a:r>
              <a:rPr lang="en-US" altLang="id-ID" sz="2200" dirty="0" err="1">
                <a:latin typeface="Arial Narrow" pitchFamily="34" charset="0"/>
              </a:rPr>
              <a:t>Bagaimana</a:t>
            </a:r>
            <a:r>
              <a:rPr lang="en-US" altLang="id-ID" sz="2200" dirty="0">
                <a:latin typeface="Arial Narrow" pitchFamily="34" charset="0"/>
              </a:rPr>
              <a:t> </a:t>
            </a:r>
            <a:r>
              <a:rPr lang="en-US" altLang="id-ID" sz="2200" dirty="0" err="1">
                <a:latin typeface="Arial Narrow" pitchFamily="34" charset="0"/>
              </a:rPr>
              <a:t>ia</a:t>
            </a:r>
            <a:r>
              <a:rPr lang="en-US" altLang="id-ID" sz="2200" dirty="0">
                <a:latin typeface="Arial Narrow" pitchFamily="34" charset="0"/>
              </a:rPr>
              <a:t> </a:t>
            </a:r>
            <a:r>
              <a:rPr lang="en-US" altLang="id-ID" sz="2200" dirty="0" err="1">
                <a:latin typeface="Arial Narrow" pitchFamily="34" charset="0"/>
              </a:rPr>
              <a:t>dianalisis</a:t>
            </a:r>
            <a:r>
              <a:rPr lang="en-US" altLang="id-ID" sz="2200" dirty="0">
                <a:latin typeface="Arial Narrow" pitchFamily="34" charset="0"/>
              </a:rPr>
              <a:t>? (</a:t>
            </a:r>
            <a:r>
              <a:rPr lang="en-US" altLang="id-ID" sz="2200" dirty="0" err="1">
                <a:latin typeface="Arial Narrow" pitchFamily="34" charset="0"/>
              </a:rPr>
              <a:t>elemen</a:t>
            </a:r>
            <a:r>
              <a:rPr lang="en-US" altLang="id-ID" sz="2200" dirty="0">
                <a:latin typeface="Arial Narrow" pitchFamily="34" charset="0"/>
              </a:rPr>
              <a:t>, </a:t>
            </a:r>
            <a:r>
              <a:rPr lang="en-US" altLang="id-ID" sz="2200" dirty="0" err="1">
                <a:latin typeface="Arial Narrow" pitchFamily="34" charset="0"/>
              </a:rPr>
              <a:t>prosedur</a:t>
            </a:r>
            <a:r>
              <a:rPr lang="en-US" altLang="id-ID" sz="2200" dirty="0">
                <a:latin typeface="Arial Narrow" pitchFamily="34" charset="0"/>
              </a:rPr>
              <a:t>, </a:t>
            </a:r>
            <a:r>
              <a:rPr lang="en-US" altLang="id-ID" sz="2200" dirty="0" err="1">
                <a:latin typeface="Arial Narrow" pitchFamily="34" charset="0"/>
              </a:rPr>
              <a:t>dsb</a:t>
            </a:r>
            <a:r>
              <a:rPr lang="en-US" altLang="id-ID" sz="2200" dirty="0">
                <a:latin typeface="Arial Narrow" pitchFamily="34" charset="0"/>
              </a:rPr>
              <a:t>)</a:t>
            </a:r>
            <a:endParaRPr lang="en-US" altLang="id-ID" sz="2200" b="1" dirty="0"/>
          </a:p>
        </p:txBody>
      </p:sp>
      <p:pic>
        <p:nvPicPr>
          <p:cNvPr id="11" name="Picture 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68061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9035"/>
                                        </p:tgtEl>
                                        <p:attrNameLst>
                                          <p:attrName>style.visibility</p:attrName>
                                        </p:attrNameLst>
                                      </p:cBhvr>
                                      <p:to>
                                        <p:strVal val="visible"/>
                                      </p:to>
                                    </p:set>
                                    <p:animEffect transition="in" filter="box(in)">
                                      <p:cBhvr>
                                        <p:cTn id="7" dur="500"/>
                                        <p:tgtEl>
                                          <p:spTgt spid="129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9036"/>
                                        </p:tgtEl>
                                        <p:attrNameLst>
                                          <p:attrName>style.visibility</p:attrName>
                                        </p:attrNameLst>
                                      </p:cBhvr>
                                      <p:to>
                                        <p:strVal val="visible"/>
                                      </p:to>
                                    </p:set>
                                    <p:animEffect transition="in" filter="box(in)">
                                      <p:cBhvr>
                                        <p:cTn id="12" dur="500"/>
                                        <p:tgtEl>
                                          <p:spTgt spid="129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9037"/>
                                        </p:tgtEl>
                                        <p:attrNameLst>
                                          <p:attrName>style.visibility</p:attrName>
                                        </p:attrNameLst>
                                      </p:cBhvr>
                                      <p:to>
                                        <p:strVal val="visible"/>
                                      </p:to>
                                    </p:set>
                                    <p:animEffect transition="in" filter="box(in)">
                                      <p:cBhvr>
                                        <p:cTn id="17" dur="500"/>
                                        <p:tgtEl>
                                          <p:spTgt spid="129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6" grpId="0"/>
      <p:bldP spid="1290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grpSp>
        <p:nvGrpSpPr>
          <p:cNvPr id="2" name="Group 13"/>
          <p:cNvGrpSpPr>
            <a:grpSpLocks/>
          </p:cNvGrpSpPr>
          <p:nvPr/>
        </p:nvGrpSpPr>
        <p:grpSpPr bwMode="auto">
          <a:xfrm>
            <a:off x="1828800" y="381000"/>
            <a:ext cx="5410200" cy="2271713"/>
            <a:chOff x="914400" y="381000"/>
            <a:chExt cx="5410200" cy="2270950"/>
          </a:xfrm>
        </p:grpSpPr>
        <p:sp>
          <p:nvSpPr>
            <p:cNvPr id="18442" name="Rectangle 12"/>
            <p:cNvSpPr>
              <a:spLocks noChangeArrowheads="1"/>
            </p:cNvSpPr>
            <p:nvPr/>
          </p:nvSpPr>
          <p:spPr bwMode="auto">
            <a:xfrm>
              <a:off x="914400" y="381000"/>
              <a:ext cx="5105400" cy="504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lnSpc>
                  <a:spcPct val="114000"/>
                </a:lnSpc>
                <a:spcBef>
                  <a:spcPct val="0"/>
                </a:spcBef>
                <a:buFontTx/>
                <a:buNone/>
              </a:pPr>
              <a:r>
                <a:rPr lang="en-US" altLang="id-ID" sz="2400">
                  <a:latin typeface="Arial Narrow" pitchFamily="34" charset="0"/>
                </a:rPr>
                <a:t>Sketsa dan Visualisasi dalam Desain</a:t>
              </a:r>
              <a:endParaRPr lang="en-US" altLang="id-ID" sz="2400">
                <a:solidFill>
                  <a:srgbClr val="7F7F7F"/>
                </a:solidFill>
              </a:endParaRPr>
            </a:p>
          </p:txBody>
        </p:sp>
        <p:sp>
          <p:nvSpPr>
            <p:cNvPr id="18443" name="Rectangle 12"/>
            <p:cNvSpPr>
              <a:spLocks noChangeArrowheads="1"/>
            </p:cNvSpPr>
            <p:nvPr/>
          </p:nvSpPr>
          <p:spPr bwMode="auto">
            <a:xfrm>
              <a:off x="1371600" y="866846"/>
              <a:ext cx="49530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200">
                  <a:solidFill>
                    <a:srgbClr val="7F7F7F"/>
                  </a:solidFill>
                  <a:latin typeface="Arial Narrow" pitchFamily="34" charset="0"/>
                </a:rPr>
                <a:t>1. Pengertian tentang Sketsa</a:t>
              </a:r>
            </a:p>
            <a:p>
              <a:pPr algn="just" eaLnBrk="1" hangingPunct="1">
                <a:spcBef>
                  <a:spcPct val="0"/>
                </a:spcBef>
                <a:buFontTx/>
                <a:buNone/>
              </a:pPr>
              <a:r>
                <a:rPr lang="en-US" altLang="id-ID" sz="2200">
                  <a:solidFill>
                    <a:srgbClr val="7F7F7F"/>
                  </a:solidFill>
                  <a:latin typeface="Arial Narrow" pitchFamily="34" charset="0"/>
                </a:rPr>
                <a:t>2. Proses pembuatan Sketsa dalam Desain</a:t>
              </a:r>
            </a:p>
            <a:p>
              <a:pPr algn="just" eaLnBrk="1" hangingPunct="1">
                <a:spcBef>
                  <a:spcPct val="0"/>
                </a:spcBef>
                <a:buFontTx/>
                <a:buNone/>
              </a:pPr>
              <a:r>
                <a:rPr lang="en-US" altLang="id-ID" sz="2200">
                  <a:solidFill>
                    <a:srgbClr val="7F7F7F"/>
                  </a:solidFill>
                  <a:latin typeface="Arial Narrow" pitchFamily="34" charset="0"/>
                </a:rPr>
                <a:t>    2.1 Jenis-jenis sketsa</a:t>
              </a:r>
            </a:p>
            <a:p>
              <a:pPr algn="just" eaLnBrk="1" hangingPunct="1">
                <a:spcBef>
                  <a:spcPct val="0"/>
                </a:spcBef>
                <a:buFontTx/>
                <a:buNone/>
              </a:pPr>
              <a:r>
                <a:rPr lang="en-US" altLang="id-ID" sz="2200">
                  <a:solidFill>
                    <a:srgbClr val="7F7F7F"/>
                  </a:solidFill>
                  <a:latin typeface="Arial Narrow" pitchFamily="34" charset="0"/>
                </a:rPr>
                <a:t>    2.2 Elemen dasar pembuatan sketsa</a:t>
              </a:r>
            </a:p>
            <a:p>
              <a:pPr algn="just" eaLnBrk="1" hangingPunct="1">
                <a:spcBef>
                  <a:spcPct val="0"/>
                </a:spcBef>
                <a:buFontTx/>
                <a:buNone/>
              </a:pPr>
              <a:r>
                <a:rPr lang="en-US" altLang="id-ID" sz="2200">
                  <a:solidFill>
                    <a:srgbClr val="7F7F7F"/>
                  </a:solidFill>
                  <a:latin typeface="Arial Narrow" pitchFamily="34" charset="0"/>
                </a:rPr>
                <a:t>    2.4 dst</a:t>
              </a:r>
            </a:p>
            <a:p>
              <a:pPr algn="just" eaLnBrk="1" hangingPunct="1">
                <a:spcBef>
                  <a:spcPct val="0"/>
                </a:spcBef>
                <a:buFontTx/>
                <a:buNone/>
              </a:pPr>
              <a:endParaRPr lang="en-US" altLang="id-ID" sz="2400">
                <a:solidFill>
                  <a:srgbClr val="7F7F7F"/>
                </a:solidFill>
              </a:endParaRPr>
            </a:p>
          </p:txBody>
        </p:sp>
      </p:grpSp>
      <p:grpSp>
        <p:nvGrpSpPr>
          <p:cNvPr id="3" name="Group 12"/>
          <p:cNvGrpSpPr>
            <a:grpSpLocks/>
          </p:cNvGrpSpPr>
          <p:nvPr/>
        </p:nvGrpSpPr>
        <p:grpSpPr bwMode="auto">
          <a:xfrm>
            <a:off x="1828800" y="3382963"/>
            <a:ext cx="5029200" cy="2928937"/>
            <a:chOff x="914400" y="2924246"/>
            <a:chExt cx="5029200" cy="3173720"/>
          </a:xfrm>
        </p:grpSpPr>
        <p:sp>
          <p:nvSpPr>
            <p:cNvPr id="18440" name="Rectangle 12"/>
            <p:cNvSpPr>
              <a:spLocks noChangeArrowheads="1"/>
            </p:cNvSpPr>
            <p:nvPr/>
          </p:nvSpPr>
          <p:spPr bwMode="auto">
            <a:xfrm>
              <a:off x="914400" y="2924246"/>
              <a:ext cx="4876800" cy="547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lnSpc>
                  <a:spcPct val="114000"/>
                </a:lnSpc>
                <a:spcBef>
                  <a:spcPct val="0"/>
                </a:spcBef>
                <a:buFontTx/>
                <a:buNone/>
              </a:pPr>
              <a:r>
                <a:rPr lang="en-US" altLang="id-ID" sz="2400">
                  <a:latin typeface="Arial Narrow" pitchFamily="34" charset="0"/>
                </a:rPr>
                <a:t>Kreativitas: Proses dan Aplikasi</a:t>
              </a:r>
              <a:endParaRPr lang="en-US" altLang="id-ID" sz="2400">
                <a:solidFill>
                  <a:srgbClr val="7F7F7F"/>
                </a:solidFill>
              </a:endParaRPr>
            </a:p>
          </p:txBody>
        </p:sp>
        <p:sp>
          <p:nvSpPr>
            <p:cNvPr id="18441" name="Rectangle 12"/>
            <p:cNvSpPr>
              <a:spLocks noChangeArrowheads="1"/>
            </p:cNvSpPr>
            <p:nvPr/>
          </p:nvSpPr>
          <p:spPr bwMode="auto">
            <a:xfrm>
              <a:off x="1371600" y="3428999"/>
              <a:ext cx="4572000" cy="2668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200">
                  <a:solidFill>
                    <a:srgbClr val="7F7F7F"/>
                  </a:solidFill>
                  <a:latin typeface="Arial Narrow" pitchFamily="34" charset="0"/>
                </a:rPr>
                <a:t>1. Kreatif dan Kreativitas</a:t>
              </a:r>
            </a:p>
            <a:p>
              <a:pPr algn="just" eaLnBrk="1" hangingPunct="1">
                <a:spcBef>
                  <a:spcPct val="0"/>
                </a:spcBef>
                <a:buFontTx/>
                <a:buNone/>
              </a:pPr>
              <a:r>
                <a:rPr lang="en-US" altLang="id-ID" sz="2200">
                  <a:solidFill>
                    <a:srgbClr val="7F7F7F"/>
                  </a:solidFill>
                  <a:latin typeface="Arial Narrow" pitchFamily="34" charset="0"/>
                </a:rPr>
                <a:t>    1.1 Pengertian tentang Kreativitas</a:t>
              </a:r>
            </a:p>
            <a:p>
              <a:pPr algn="just" eaLnBrk="1" hangingPunct="1">
                <a:spcBef>
                  <a:spcPct val="0"/>
                </a:spcBef>
                <a:buFontTx/>
                <a:buNone/>
              </a:pPr>
              <a:r>
                <a:rPr lang="en-US" altLang="id-ID" sz="2200">
                  <a:solidFill>
                    <a:srgbClr val="7F7F7F"/>
                  </a:solidFill>
                  <a:latin typeface="Arial Narrow" pitchFamily="34" charset="0"/>
                </a:rPr>
                <a:t>    1.2 Elemen dasar proses kreatif</a:t>
              </a:r>
            </a:p>
            <a:p>
              <a:pPr algn="just" eaLnBrk="1" hangingPunct="1">
                <a:spcBef>
                  <a:spcPct val="0"/>
                </a:spcBef>
                <a:buFontTx/>
                <a:buNone/>
              </a:pPr>
              <a:r>
                <a:rPr lang="en-US" altLang="id-ID" sz="2200">
                  <a:solidFill>
                    <a:srgbClr val="7F7F7F"/>
                  </a:solidFill>
                  <a:latin typeface="Arial Narrow" pitchFamily="34" charset="0"/>
                </a:rPr>
                <a:t>          1.2.1 Teori tentang proses kreatif</a:t>
              </a:r>
            </a:p>
            <a:p>
              <a:pPr algn="just" eaLnBrk="1" hangingPunct="1">
                <a:spcBef>
                  <a:spcPct val="0"/>
                </a:spcBef>
                <a:buFontTx/>
                <a:buNone/>
              </a:pPr>
              <a:r>
                <a:rPr lang="en-US" altLang="id-ID" sz="2200">
                  <a:solidFill>
                    <a:srgbClr val="7F7F7F"/>
                  </a:solidFill>
                  <a:latin typeface="Arial Narrow" pitchFamily="34" charset="0"/>
                </a:rPr>
                <a:t>          1.2.2 Proses kreatif menurut usia</a:t>
              </a:r>
            </a:p>
            <a:p>
              <a:pPr algn="just" eaLnBrk="1" hangingPunct="1">
                <a:spcBef>
                  <a:spcPct val="0"/>
                </a:spcBef>
                <a:buFontTx/>
                <a:buNone/>
              </a:pPr>
              <a:r>
                <a:rPr lang="en-US" altLang="id-ID" sz="2200">
                  <a:solidFill>
                    <a:srgbClr val="7F7F7F"/>
                  </a:solidFill>
                  <a:latin typeface="Arial Narrow" pitchFamily="34" charset="0"/>
                </a:rPr>
                <a:t>2. Aspek-aspek Kreativitas</a:t>
              </a:r>
            </a:p>
            <a:p>
              <a:pPr algn="just" eaLnBrk="1" hangingPunct="1">
                <a:spcBef>
                  <a:spcPct val="0"/>
                </a:spcBef>
                <a:buFontTx/>
                <a:buNone/>
              </a:pPr>
              <a:r>
                <a:rPr lang="en-US" altLang="id-ID" sz="2200">
                  <a:solidFill>
                    <a:srgbClr val="7F7F7F"/>
                  </a:solidFill>
                  <a:latin typeface="Arial Narrow" pitchFamily="34" charset="0"/>
                </a:rPr>
                <a:t>   2.1 dst</a:t>
              </a:r>
            </a:p>
            <a:p>
              <a:pPr algn="just" eaLnBrk="1" hangingPunct="1">
                <a:spcBef>
                  <a:spcPct val="0"/>
                </a:spcBef>
                <a:buFontTx/>
                <a:buNone/>
              </a:pPr>
              <a:endParaRPr lang="en-US" altLang="id-ID" sz="2400">
                <a:solidFill>
                  <a:srgbClr val="7F7F7F"/>
                </a:solidFill>
              </a:endParaRPr>
            </a:p>
          </p:txBody>
        </p:sp>
      </p:grpSp>
      <p:pic>
        <p:nvPicPr>
          <p:cNvPr id="18438" name="Picture 14" descr="precede.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04800"/>
            <a:ext cx="914400" cy="289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8" descr="subsequent.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430588"/>
            <a:ext cx="914400" cy="289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73541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MIP-00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95400" y="1828800"/>
            <a:ext cx="6562725" cy="331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72" name="Picture 12" descr="MIP-00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95400" y="1828800"/>
            <a:ext cx="6561138" cy="331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43366" name="Rectangle 6"/>
          <p:cNvSpPr>
            <a:spLocks noChangeArrowheads="1"/>
          </p:cNvSpPr>
          <p:nvPr/>
        </p:nvSpPr>
        <p:spPr bwMode="auto">
          <a:xfrm>
            <a:off x="4648200" y="838200"/>
            <a:ext cx="35052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200" dirty="0" err="1">
                <a:latin typeface="Arial Narrow" pitchFamily="34" charset="0"/>
              </a:rPr>
              <a:t>Apa</a:t>
            </a:r>
            <a:r>
              <a:rPr lang="en-US" altLang="id-ID" sz="2200" dirty="0">
                <a:latin typeface="Arial Narrow" pitchFamily="34" charset="0"/>
              </a:rPr>
              <a:t> </a:t>
            </a:r>
            <a:r>
              <a:rPr lang="en-US" altLang="id-ID" sz="2200" dirty="0" err="1">
                <a:latin typeface="Arial Narrow" pitchFamily="34" charset="0"/>
              </a:rPr>
              <a:t>itu</a:t>
            </a:r>
            <a:r>
              <a:rPr lang="en-US" altLang="id-ID" sz="2200" dirty="0">
                <a:latin typeface="Arial Narrow" pitchFamily="34" charset="0"/>
              </a:rPr>
              <a:t> </a:t>
            </a:r>
            <a:r>
              <a:rPr lang="en-US" altLang="id-ID" sz="2200" dirty="0" err="1">
                <a:latin typeface="Arial Narrow" pitchFamily="34" charset="0"/>
              </a:rPr>
              <a:t>bahan</a:t>
            </a:r>
            <a:r>
              <a:rPr lang="en-US" altLang="id-ID" sz="2200" dirty="0">
                <a:latin typeface="Arial Narrow" pitchFamily="34" charset="0"/>
              </a:rPr>
              <a:t> </a:t>
            </a:r>
            <a:r>
              <a:rPr lang="en-US" altLang="id-ID" sz="2200" dirty="0" err="1">
                <a:latin typeface="Arial Narrow" pitchFamily="34" charset="0"/>
              </a:rPr>
              <a:t>alam</a:t>
            </a:r>
            <a:r>
              <a:rPr lang="en-US" altLang="id-ID" sz="2200" dirty="0">
                <a:latin typeface="Arial Narrow" pitchFamily="34" charset="0"/>
              </a:rPr>
              <a:t>? </a:t>
            </a:r>
            <a:r>
              <a:rPr lang="en-US" altLang="id-ID" sz="2200" dirty="0" err="1">
                <a:latin typeface="Arial Narrow" pitchFamily="34" charset="0"/>
              </a:rPr>
              <a:t>Sifat</a:t>
            </a:r>
            <a:r>
              <a:rPr lang="en-US" altLang="id-ID" sz="2200" dirty="0">
                <a:latin typeface="Arial Narrow" pitchFamily="34" charset="0"/>
              </a:rPr>
              <a:t> </a:t>
            </a:r>
            <a:r>
              <a:rPr lang="en-US" altLang="id-ID" sz="2200" dirty="0" err="1">
                <a:latin typeface="Arial Narrow" pitchFamily="34" charset="0"/>
              </a:rPr>
              <a:t>dan</a:t>
            </a:r>
            <a:r>
              <a:rPr lang="en-US" altLang="id-ID" sz="2200" dirty="0">
                <a:latin typeface="Arial Narrow" pitchFamily="34" charset="0"/>
              </a:rPr>
              <a:t> </a:t>
            </a:r>
            <a:r>
              <a:rPr lang="en-US" altLang="id-ID" sz="2200" dirty="0" err="1">
                <a:latin typeface="Arial Narrow" pitchFamily="34" charset="0"/>
              </a:rPr>
              <a:t>karakternya</a:t>
            </a:r>
            <a:r>
              <a:rPr lang="en-US" altLang="id-ID" sz="2200" dirty="0">
                <a:latin typeface="Arial Narrow" pitchFamily="34" charset="0"/>
              </a:rPr>
              <a:t>? </a:t>
            </a:r>
            <a:r>
              <a:rPr lang="en-US" altLang="id-ID" sz="2200" dirty="0" err="1">
                <a:latin typeface="Arial Narrow" pitchFamily="34" charset="0"/>
              </a:rPr>
              <a:t>Bagaimana</a:t>
            </a:r>
            <a:r>
              <a:rPr lang="en-US" altLang="id-ID" sz="2200" dirty="0">
                <a:latin typeface="Arial Narrow" pitchFamily="34" charset="0"/>
              </a:rPr>
              <a:t> proses </a:t>
            </a:r>
            <a:r>
              <a:rPr lang="en-US" altLang="id-ID" sz="2200" dirty="0" err="1">
                <a:latin typeface="Arial Narrow" pitchFamily="34" charset="0"/>
              </a:rPr>
              <a:t>eksplorasinya</a:t>
            </a:r>
            <a:r>
              <a:rPr lang="en-US" altLang="id-ID" sz="2200" dirty="0">
                <a:latin typeface="Arial Narrow" pitchFamily="34" charset="0"/>
              </a:rPr>
              <a:t>?</a:t>
            </a:r>
            <a:endParaRPr lang="en-US" altLang="id-ID" sz="2200" b="1" dirty="0"/>
          </a:p>
        </p:txBody>
      </p:sp>
      <p:sp>
        <p:nvSpPr>
          <p:cNvPr id="143367" name="Rectangle 7"/>
          <p:cNvSpPr>
            <a:spLocks noChangeArrowheads="1"/>
          </p:cNvSpPr>
          <p:nvPr/>
        </p:nvSpPr>
        <p:spPr bwMode="auto">
          <a:xfrm>
            <a:off x="1295400" y="4800600"/>
            <a:ext cx="30480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200" dirty="0" err="1">
                <a:latin typeface="Arial Narrow" pitchFamily="34" charset="0"/>
              </a:rPr>
              <a:t>Apa</a:t>
            </a:r>
            <a:r>
              <a:rPr lang="en-US" altLang="id-ID" sz="2200" dirty="0">
                <a:latin typeface="Arial Narrow" pitchFamily="34" charset="0"/>
              </a:rPr>
              <a:t> </a:t>
            </a:r>
            <a:r>
              <a:rPr lang="en-US" altLang="id-ID" sz="2200" dirty="0" err="1">
                <a:latin typeface="Arial Narrow" pitchFamily="34" charset="0"/>
              </a:rPr>
              <a:t>itu</a:t>
            </a:r>
            <a:r>
              <a:rPr lang="en-US" altLang="id-ID" sz="2200" dirty="0">
                <a:latin typeface="Arial Narrow" pitchFamily="34" charset="0"/>
              </a:rPr>
              <a:t> material </a:t>
            </a:r>
            <a:r>
              <a:rPr lang="en-US" altLang="id-ID" sz="2200" dirty="0" err="1">
                <a:latin typeface="Arial Narrow" pitchFamily="34" charset="0"/>
              </a:rPr>
              <a:t>subtitusi</a:t>
            </a:r>
            <a:r>
              <a:rPr lang="en-US" altLang="id-ID" sz="2200" dirty="0">
                <a:latin typeface="Arial Narrow" pitchFamily="34" charset="0"/>
              </a:rPr>
              <a:t>? </a:t>
            </a:r>
            <a:r>
              <a:rPr lang="en-US" altLang="id-ID" sz="2200" dirty="0" err="1">
                <a:latin typeface="Arial Narrow" pitchFamily="34" charset="0"/>
              </a:rPr>
              <a:t>Apa</a:t>
            </a:r>
            <a:r>
              <a:rPr lang="en-US" altLang="id-ID" sz="2200" dirty="0">
                <a:latin typeface="Arial Narrow" pitchFamily="34" charset="0"/>
              </a:rPr>
              <a:t> </a:t>
            </a:r>
            <a:r>
              <a:rPr lang="en-US" altLang="id-ID" sz="2200" dirty="0" err="1">
                <a:latin typeface="Arial Narrow" pitchFamily="34" charset="0"/>
              </a:rPr>
              <a:t>perannya</a:t>
            </a:r>
            <a:r>
              <a:rPr lang="en-US" altLang="id-ID" sz="2200" dirty="0">
                <a:latin typeface="Arial Narrow" pitchFamily="34" charset="0"/>
              </a:rPr>
              <a:t>? </a:t>
            </a:r>
            <a:r>
              <a:rPr lang="en-US" altLang="id-ID" sz="2200" dirty="0" err="1">
                <a:latin typeface="Arial Narrow" pitchFamily="34" charset="0"/>
              </a:rPr>
              <a:t>Kaitannya</a:t>
            </a:r>
            <a:r>
              <a:rPr lang="en-US" altLang="id-ID" sz="2200" dirty="0">
                <a:latin typeface="Arial Narrow" pitchFamily="34" charset="0"/>
              </a:rPr>
              <a:t> </a:t>
            </a:r>
            <a:r>
              <a:rPr lang="en-US" altLang="id-ID" sz="2200" dirty="0" err="1">
                <a:latin typeface="Arial Narrow" pitchFamily="34" charset="0"/>
              </a:rPr>
              <a:t>dengan</a:t>
            </a:r>
            <a:r>
              <a:rPr lang="en-US" altLang="id-ID" sz="2200" dirty="0">
                <a:latin typeface="Arial Narrow" pitchFamily="34" charset="0"/>
              </a:rPr>
              <a:t> </a:t>
            </a:r>
            <a:r>
              <a:rPr lang="en-US" altLang="id-ID" sz="2200" dirty="0" err="1">
                <a:latin typeface="Arial Narrow" pitchFamily="34" charset="0"/>
              </a:rPr>
              <a:t>nilai</a:t>
            </a:r>
            <a:r>
              <a:rPr lang="en-US" altLang="id-ID" sz="2200" dirty="0">
                <a:latin typeface="Arial Narrow" pitchFamily="34" charset="0"/>
              </a:rPr>
              <a:t> (</a:t>
            </a:r>
            <a:r>
              <a:rPr lang="en-US" altLang="id-ID" sz="2200" dirty="0" err="1">
                <a:latin typeface="Arial Narrow" pitchFamily="34" charset="0"/>
              </a:rPr>
              <a:t>ekonomi</a:t>
            </a:r>
            <a:r>
              <a:rPr lang="en-US" altLang="id-ID" sz="2200" dirty="0">
                <a:latin typeface="Arial Narrow" pitchFamily="34" charset="0"/>
              </a:rPr>
              <a:t>, </a:t>
            </a:r>
            <a:r>
              <a:rPr lang="en-US" altLang="id-ID" sz="2200" dirty="0" err="1">
                <a:latin typeface="Arial Narrow" pitchFamily="34" charset="0"/>
              </a:rPr>
              <a:t>kualitas</a:t>
            </a:r>
            <a:r>
              <a:rPr lang="en-US" altLang="id-ID" sz="2200" dirty="0">
                <a:latin typeface="Arial Narrow" pitchFamily="34" charset="0"/>
              </a:rPr>
              <a:t> </a:t>
            </a:r>
            <a:r>
              <a:rPr lang="en-US" altLang="id-ID" sz="2200" dirty="0" err="1">
                <a:latin typeface="Arial Narrow" pitchFamily="34" charset="0"/>
              </a:rPr>
              <a:t>estetik</a:t>
            </a:r>
            <a:r>
              <a:rPr lang="en-US" altLang="id-ID" sz="2200" dirty="0">
                <a:latin typeface="Arial Narrow" pitchFamily="34" charset="0"/>
              </a:rPr>
              <a:t>, </a:t>
            </a:r>
            <a:r>
              <a:rPr lang="en-US" altLang="id-ID" sz="2200" dirty="0" err="1">
                <a:latin typeface="Arial Narrow" pitchFamily="34" charset="0"/>
              </a:rPr>
              <a:t>dsb</a:t>
            </a:r>
            <a:r>
              <a:rPr lang="en-US" altLang="id-ID" sz="2200" dirty="0">
                <a:latin typeface="Arial Narrow" pitchFamily="34" charset="0"/>
              </a:rPr>
              <a:t>)</a:t>
            </a:r>
          </a:p>
          <a:p>
            <a:pPr algn="just" eaLnBrk="1" hangingPunct="1">
              <a:spcBef>
                <a:spcPct val="0"/>
              </a:spcBef>
              <a:buFontTx/>
              <a:buNone/>
            </a:pPr>
            <a:endParaRPr lang="en-US" altLang="id-ID" sz="2200" b="1" dirty="0"/>
          </a:p>
        </p:txBody>
      </p:sp>
      <p:sp>
        <p:nvSpPr>
          <p:cNvPr id="143373" name="Rectangle 13"/>
          <p:cNvSpPr>
            <a:spLocks noChangeArrowheads="1"/>
          </p:cNvSpPr>
          <p:nvPr/>
        </p:nvSpPr>
        <p:spPr bwMode="auto">
          <a:xfrm>
            <a:off x="5105400" y="4800600"/>
            <a:ext cx="30480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200" dirty="0" err="1">
                <a:latin typeface="Arial Narrow" pitchFamily="34" charset="0"/>
              </a:rPr>
              <a:t>Apa</a:t>
            </a:r>
            <a:r>
              <a:rPr lang="en-US" altLang="id-ID" sz="2200" dirty="0">
                <a:latin typeface="Arial Narrow" pitchFamily="34" charset="0"/>
              </a:rPr>
              <a:t> </a:t>
            </a:r>
            <a:r>
              <a:rPr lang="en-US" altLang="id-ID" sz="2200" dirty="0" err="1">
                <a:latin typeface="Arial Narrow" pitchFamily="34" charset="0"/>
              </a:rPr>
              <a:t>itu</a:t>
            </a:r>
            <a:r>
              <a:rPr lang="en-US" altLang="id-ID" sz="2200" dirty="0">
                <a:latin typeface="Arial Narrow" pitchFamily="34" charset="0"/>
              </a:rPr>
              <a:t> </a:t>
            </a:r>
            <a:r>
              <a:rPr lang="en-US" altLang="id-ID" sz="2200" dirty="0" err="1">
                <a:latin typeface="Arial Narrow" pitchFamily="34" charset="0"/>
              </a:rPr>
              <a:t>anyaman</a:t>
            </a:r>
            <a:r>
              <a:rPr lang="en-US" altLang="id-ID" sz="2200" dirty="0">
                <a:latin typeface="Arial Narrow" pitchFamily="34" charset="0"/>
              </a:rPr>
              <a:t> </a:t>
            </a:r>
            <a:r>
              <a:rPr lang="en-US" altLang="id-ID" sz="2200" dirty="0" err="1">
                <a:latin typeface="Arial Narrow" pitchFamily="34" charset="0"/>
              </a:rPr>
              <a:t>rotan</a:t>
            </a:r>
            <a:r>
              <a:rPr lang="en-US" altLang="id-ID" sz="2200" dirty="0">
                <a:latin typeface="Arial Narrow" pitchFamily="34" charset="0"/>
              </a:rPr>
              <a:t>? </a:t>
            </a:r>
            <a:r>
              <a:rPr lang="en-US" altLang="id-ID" sz="2200" dirty="0" err="1">
                <a:latin typeface="Arial Narrow" pitchFamily="34" charset="0"/>
              </a:rPr>
              <a:t>Seperti</a:t>
            </a:r>
            <a:r>
              <a:rPr lang="en-US" altLang="id-ID" sz="2200" dirty="0">
                <a:latin typeface="Arial Narrow" pitchFamily="34" charset="0"/>
              </a:rPr>
              <a:t> </a:t>
            </a:r>
            <a:r>
              <a:rPr lang="en-US" altLang="id-ID" sz="2200" dirty="0" err="1">
                <a:latin typeface="Arial Narrow" pitchFamily="34" charset="0"/>
              </a:rPr>
              <a:t>apa</a:t>
            </a:r>
            <a:r>
              <a:rPr lang="en-US" altLang="id-ID" sz="2200" dirty="0">
                <a:latin typeface="Arial Narrow" pitchFamily="34" charset="0"/>
              </a:rPr>
              <a:t> (</a:t>
            </a:r>
            <a:r>
              <a:rPr lang="en-US" altLang="id-ID" sz="2200" dirty="0" err="1">
                <a:latin typeface="Arial Narrow" pitchFamily="34" charset="0"/>
              </a:rPr>
              <a:t>jenis</a:t>
            </a:r>
            <a:r>
              <a:rPr lang="en-US" altLang="id-ID" sz="2200" dirty="0">
                <a:latin typeface="Arial Narrow" pitchFamily="34" charset="0"/>
              </a:rPr>
              <a:t>, proses </a:t>
            </a:r>
            <a:r>
              <a:rPr lang="en-US" altLang="id-ID" sz="2200" dirty="0" err="1">
                <a:latin typeface="Arial Narrow" pitchFamily="34" charset="0"/>
              </a:rPr>
              <a:t>pembuatan</a:t>
            </a:r>
            <a:r>
              <a:rPr lang="en-US" altLang="id-ID" sz="2200" dirty="0">
                <a:latin typeface="Arial Narrow" pitchFamily="34" charset="0"/>
              </a:rPr>
              <a:t>, </a:t>
            </a:r>
            <a:r>
              <a:rPr lang="en-US" altLang="id-ID" sz="2200" dirty="0" err="1">
                <a:latin typeface="Arial Narrow" pitchFamily="34" charset="0"/>
              </a:rPr>
              <a:t>dsb</a:t>
            </a:r>
            <a:r>
              <a:rPr lang="en-US" altLang="id-ID" sz="2200" dirty="0">
                <a:latin typeface="Arial Narrow" pitchFamily="34" charset="0"/>
              </a:rPr>
              <a:t>)?</a:t>
            </a:r>
          </a:p>
          <a:p>
            <a:pPr algn="just" eaLnBrk="1" hangingPunct="1">
              <a:spcBef>
                <a:spcPct val="0"/>
              </a:spcBef>
              <a:buFontTx/>
              <a:buNone/>
            </a:pPr>
            <a:endParaRPr lang="en-US" altLang="id-ID" sz="2200" b="1" dirty="0"/>
          </a:p>
        </p:txBody>
      </p:sp>
      <p:pic>
        <p:nvPicPr>
          <p:cNvPr id="12" name="Picture 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6300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72"/>
                                        </p:tgtEl>
                                        <p:attrNameLst>
                                          <p:attrName>style.visibility</p:attrName>
                                        </p:attrNameLst>
                                      </p:cBhvr>
                                      <p:to>
                                        <p:strVal val="visible"/>
                                      </p:to>
                                    </p:set>
                                    <p:animEffect transition="in" filter="box(in)">
                                      <p:cBhvr>
                                        <p:cTn id="7" dur="500"/>
                                        <p:tgtEl>
                                          <p:spTgt spid="143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66"/>
                                        </p:tgtEl>
                                        <p:attrNameLst>
                                          <p:attrName>style.visibility</p:attrName>
                                        </p:attrNameLst>
                                      </p:cBhvr>
                                      <p:to>
                                        <p:strVal val="visible"/>
                                      </p:to>
                                    </p:set>
                                    <p:animEffect transition="in" filter="box(in)">
                                      <p:cBhvr>
                                        <p:cTn id="12" dur="500"/>
                                        <p:tgtEl>
                                          <p:spTgt spid="143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67"/>
                                        </p:tgtEl>
                                        <p:attrNameLst>
                                          <p:attrName>style.visibility</p:attrName>
                                        </p:attrNameLst>
                                      </p:cBhvr>
                                      <p:to>
                                        <p:strVal val="visible"/>
                                      </p:to>
                                    </p:set>
                                    <p:animEffect transition="in" filter="box(in)">
                                      <p:cBhvr>
                                        <p:cTn id="17" dur="500"/>
                                        <p:tgtEl>
                                          <p:spTgt spid="143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73"/>
                                        </p:tgtEl>
                                        <p:attrNameLst>
                                          <p:attrName>style.visibility</p:attrName>
                                        </p:attrNameLst>
                                      </p:cBhvr>
                                      <p:to>
                                        <p:strVal val="visible"/>
                                      </p:to>
                                    </p:set>
                                    <p:animEffect transition="in" filter="box(in)">
                                      <p:cBhvr>
                                        <p:cTn id="22" dur="500"/>
                                        <p:tgtEl>
                                          <p:spTgt spid="14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p:bldP spid="1433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1143000" y="423863"/>
            <a:ext cx="5562600"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lnSpc>
                <a:spcPct val="114000"/>
              </a:lnSpc>
              <a:spcBef>
                <a:spcPct val="0"/>
              </a:spcBef>
              <a:buFontTx/>
              <a:buNone/>
            </a:pPr>
            <a:r>
              <a:rPr lang="en-US" altLang="id-ID" sz="2000">
                <a:latin typeface="Arial Narrow" pitchFamily="34" charset="0"/>
              </a:rPr>
              <a:t>Bahan Alam sebagai Material Produk Furnitur</a:t>
            </a:r>
            <a:endParaRPr lang="en-US" altLang="id-ID" sz="2000">
              <a:solidFill>
                <a:srgbClr val="7F7F7F"/>
              </a:solidFill>
            </a:endParaRPr>
          </a:p>
        </p:txBody>
      </p:sp>
      <p:sp>
        <p:nvSpPr>
          <p:cNvPr id="20484" name="Rectangle 12"/>
          <p:cNvSpPr>
            <a:spLocks noChangeArrowheads="1"/>
          </p:cNvSpPr>
          <p:nvPr/>
        </p:nvSpPr>
        <p:spPr bwMode="auto">
          <a:xfrm>
            <a:off x="1143000" y="881063"/>
            <a:ext cx="3581400"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AutoNum type="arabicPeriod"/>
            </a:pPr>
            <a:r>
              <a:rPr lang="en-US" altLang="id-ID" sz="2000">
                <a:solidFill>
                  <a:srgbClr val="7F7F7F"/>
                </a:solidFill>
                <a:latin typeface="Arial Narrow" pitchFamily="34" charset="0"/>
              </a:rPr>
              <a:t>Pengertian Bahan Alam</a:t>
            </a:r>
          </a:p>
          <a:p>
            <a:pPr algn="just" eaLnBrk="1" hangingPunct="1">
              <a:spcBef>
                <a:spcPct val="0"/>
              </a:spcBef>
              <a:buFontTx/>
              <a:buAutoNum type="arabicPeriod"/>
            </a:pPr>
            <a:r>
              <a:rPr lang="en-US" altLang="id-ID" sz="2000">
                <a:solidFill>
                  <a:srgbClr val="7F7F7F"/>
                </a:solidFill>
                <a:latin typeface="Arial Narrow" pitchFamily="34" charset="0"/>
              </a:rPr>
              <a:t>Sifat dan Karakter Bahan Alam</a:t>
            </a:r>
          </a:p>
          <a:p>
            <a:pPr algn="just" eaLnBrk="1" hangingPunct="1">
              <a:spcBef>
                <a:spcPct val="0"/>
              </a:spcBef>
              <a:buFontTx/>
              <a:buNone/>
            </a:pPr>
            <a:r>
              <a:rPr lang="en-US" altLang="id-ID" sz="2000">
                <a:solidFill>
                  <a:srgbClr val="7F7F7F"/>
                </a:solidFill>
                <a:latin typeface="Arial Narrow" pitchFamily="34" charset="0"/>
              </a:rPr>
              <a:t>	2.1 Bahan Alam Non-Olahan</a:t>
            </a:r>
          </a:p>
          <a:p>
            <a:pPr algn="just" eaLnBrk="1" hangingPunct="1">
              <a:spcBef>
                <a:spcPct val="0"/>
              </a:spcBef>
              <a:buFontTx/>
              <a:buNone/>
            </a:pPr>
            <a:r>
              <a:rPr lang="en-US" altLang="id-ID" sz="2000">
                <a:solidFill>
                  <a:srgbClr val="7F7F7F"/>
                </a:solidFill>
                <a:latin typeface="Arial Narrow" pitchFamily="34" charset="0"/>
              </a:rPr>
              <a:t>             2.1.1 Kayu</a:t>
            </a:r>
          </a:p>
          <a:p>
            <a:pPr algn="just" eaLnBrk="1" hangingPunct="1">
              <a:spcBef>
                <a:spcPct val="0"/>
              </a:spcBef>
              <a:buFontTx/>
              <a:buNone/>
            </a:pPr>
            <a:r>
              <a:rPr lang="en-US" altLang="id-ID" sz="2000">
                <a:solidFill>
                  <a:srgbClr val="7F7F7F"/>
                </a:solidFill>
                <a:latin typeface="Arial Narrow" pitchFamily="34" charset="0"/>
              </a:rPr>
              <a:t>             2.1.2 Rotan</a:t>
            </a:r>
          </a:p>
          <a:p>
            <a:pPr algn="just" eaLnBrk="1" hangingPunct="1">
              <a:spcBef>
                <a:spcPct val="0"/>
              </a:spcBef>
              <a:buFontTx/>
              <a:buNone/>
            </a:pPr>
            <a:r>
              <a:rPr lang="en-US" altLang="id-ID" sz="2000">
                <a:solidFill>
                  <a:srgbClr val="7F7F7F"/>
                </a:solidFill>
                <a:latin typeface="Arial Narrow" pitchFamily="34" charset="0"/>
              </a:rPr>
              <a:t>             2.1.3 dst</a:t>
            </a:r>
          </a:p>
          <a:p>
            <a:pPr algn="just" eaLnBrk="1" hangingPunct="1">
              <a:spcBef>
                <a:spcPct val="0"/>
              </a:spcBef>
              <a:buFontTx/>
              <a:buNone/>
            </a:pPr>
            <a:endParaRPr lang="en-US" altLang="id-ID" sz="2000">
              <a:solidFill>
                <a:srgbClr val="7F7F7F"/>
              </a:solidFill>
            </a:endParaRPr>
          </a:p>
        </p:txBody>
      </p:sp>
      <p:pic>
        <p:nvPicPr>
          <p:cNvPr id="20485" name="Picture 14" descr="precede.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04800"/>
            <a:ext cx="914400" cy="289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6" name="Picture 18" descr="subsequent.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430588"/>
            <a:ext cx="914400" cy="289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5"/>
          <p:cNvGrpSpPr>
            <a:grpSpLocks/>
          </p:cNvGrpSpPr>
          <p:nvPr/>
        </p:nvGrpSpPr>
        <p:grpSpPr bwMode="auto">
          <a:xfrm>
            <a:off x="3200400" y="1828800"/>
            <a:ext cx="5638800" cy="1477963"/>
            <a:chOff x="3200400" y="1828800"/>
            <a:chExt cx="5638800" cy="1477328"/>
          </a:xfrm>
        </p:grpSpPr>
        <p:sp>
          <p:nvSpPr>
            <p:cNvPr id="20490" name="Rectangle 13"/>
            <p:cNvSpPr>
              <a:spLocks noChangeArrowheads="1"/>
            </p:cNvSpPr>
            <p:nvPr/>
          </p:nvSpPr>
          <p:spPr bwMode="auto">
            <a:xfrm>
              <a:off x="5029200" y="1828800"/>
              <a:ext cx="38100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AutoNum type="alphaLcPeriod"/>
              </a:pPr>
              <a:r>
                <a:rPr lang="en-US" altLang="id-ID" sz="1800">
                  <a:solidFill>
                    <a:srgbClr val="FF6600"/>
                  </a:solidFill>
                  <a:latin typeface="Arial Narrow" pitchFamily="34" charset="0"/>
                </a:rPr>
                <a:t>Eksplorasi Rotan sebagai Struktur Furn</a:t>
              </a:r>
            </a:p>
            <a:p>
              <a:pPr eaLnBrk="1" hangingPunct="1">
                <a:spcBef>
                  <a:spcPct val="0"/>
                </a:spcBef>
                <a:buFontTx/>
                <a:buAutoNum type="alphaLcPeriod"/>
              </a:pPr>
              <a:r>
                <a:rPr lang="en-US" altLang="id-ID" sz="1800">
                  <a:solidFill>
                    <a:srgbClr val="FF6600"/>
                  </a:solidFill>
                  <a:latin typeface="Arial Narrow" pitchFamily="34" charset="0"/>
                </a:rPr>
                <a:t>Eksplorasi Anyaman Rotan</a:t>
              </a:r>
            </a:p>
            <a:p>
              <a:pPr eaLnBrk="1" hangingPunct="1">
                <a:spcBef>
                  <a:spcPct val="0"/>
                </a:spcBef>
                <a:buFontTx/>
                <a:buNone/>
              </a:pPr>
              <a:r>
                <a:rPr lang="en-US" altLang="id-ID" sz="1800">
                  <a:solidFill>
                    <a:srgbClr val="FF6600"/>
                  </a:solidFill>
                  <a:latin typeface="Arial Narrow" pitchFamily="34" charset="0"/>
                </a:rPr>
                <a:t>       b.1 Jenis-jenis Anyaman Rotan</a:t>
              </a:r>
            </a:p>
            <a:p>
              <a:pPr eaLnBrk="1" hangingPunct="1">
                <a:spcBef>
                  <a:spcPct val="0"/>
                </a:spcBef>
                <a:buFontTx/>
                <a:buNone/>
              </a:pPr>
              <a:r>
                <a:rPr lang="en-US" altLang="id-ID" sz="1800">
                  <a:solidFill>
                    <a:srgbClr val="FF6600"/>
                  </a:solidFill>
                  <a:latin typeface="Arial Narrow" pitchFamily="34" charset="0"/>
                </a:rPr>
                <a:t>       b.2 Teknik Anyam Rotan</a:t>
              </a:r>
            </a:p>
            <a:p>
              <a:pPr eaLnBrk="1" hangingPunct="1">
                <a:spcBef>
                  <a:spcPct val="0"/>
                </a:spcBef>
                <a:buFontTx/>
                <a:buNone/>
              </a:pPr>
              <a:r>
                <a:rPr lang="en-US" altLang="id-ID" sz="1800">
                  <a:solidFill>
                    <a:srgbClr val="FF6600"/>
                  </a:solidFill>
                  <a:latin typeface="Arial Narrow" pitchFamily="34" charset="0"/>
                </a:rPr>
                <a:t>       b.3 dst  </a:t>
              </a:r>
            </a:p>
            <a:p>
              <a:pPr eaLnBrk="1" hangingPunct="1">
                <a:spcBef>
                  <a:spcPct val="0"/>
                </a:spcBef>
                <a:buFontTx/>
                <a:buNone/>
              </a:pPr>
              <a:endParaRPr lang="en-US" altLang="id-ID" sz="2200" b="1">
                <a:solidFill>
                  <a:srgbClr val="FF6600"/>
                </a:solidFill>
              </a:endParaRPr>
            </a:p>
          </p:txBody>
        </p:sp>
        <p:cxnSp>
          <p:nvCxnSpPr>
            <p:cNvPr id="23" name="Straight Connector 22"/>
            <p:cNvCxnSpPr/>
            <p:nvPr/>
          </p:nvCxnSpPr>
          <p:spPr>
            <a:xfrm>
              <a:off x="3200400" y="2360385"/>
              <a:ext cx="1752600" cy="1586"/>
            </a:xfrm>
            <a:prstGeom prst="line">
              <a:avLst/>
            </a:prstGeom>
            <a:ln w="38100">
              <a:solidFill>
                <a:srgbClr val="FF66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0488" name="Rectangle 12"/>
          <p:cNvSpPr>
            <a:spLocks noChangeArrowheads="1"/>
          </p:cNvSpPr>
          <p:nvPr/>
        </p:nvSpPr>
        <p:spPr bwMode="auto">
          <a:xfrm>
            <a:off x="1143000" y="3505200"/>
            <a:ext cx="6781800"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lnSpc>
                <a:spcPct val="114000"/>
              </a:lnSpc>
              <a:spcBef>
                <a:spcPct val="0"/>
              </a:spcBef>
              <a:buFontTx/>
              <a:buNone/>
            </a:pPr>
            <a:r>
              <a:rPr lang="en-US" altLang="id-ID" sz="2000">
                <a:latin typeface="Arial Narrow" pitchFamily="34" charset="0"/>
              </a:rPr>
              <a:t>Penggunaan Material Subtitusi dalam Produk Furnitur</a:t>
            </a:r>
            <a:endParaRPr lang="en-US" altLang="id-ID" sz="2000">
              <a:solidFill>
                <a:srgbClr val="7F7F7F"/>
              </a:solidFill>
            </a:endParaRPr>
          </a:p>
        </p:txBody>
      </p:sp>
      <p:sp>
        <p:nvSpPr>
          <p:cNvPr id="20489" name="Rectangle 12"/>
          <p:cNvSpPr>
            <a:spLocks noChangeArrowheads="1"/>
          </p:cNvSpPr>
          <p:nvPr/>
        </p:nvSpPr>
        <p:spPr bwMode="auto">
          <a:xfrm>
            <a:off x="1143000" y="3962400"/>
            <a:ext cx="74676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AutoNum type="arabicPeriod"/>
            </a:pPr>
            <a:r>
              <a:rPr lang="en-US" altLang="id-ID" sz="2000">
                <a:solidFill>
                  <a:srgbClr val="7F7F7F"/>
                </a:solidFill>
                <a:latin typeface="Arial Narrow" pitchFamily="34" charset="0"/>
              </a:rPr>
              <a:t>Pengertian Material Substitusi</a:t>
            </a:r>
          </a:p>
          <a:p>
            <a:pPr algn="just" eaLnBrk="1" hangingPunct="1">
              <a:spcBef>
                <a:spcPct val="0"/>
              </a:spcBef>
              <a:buFontTx/>
              <a:buAutoNum type="arabicPeriod"/>
            </a:pPr>
            <a:r>
              <a:rPr lang="en-US" altLang="id-ID" sz="2000">
                <a:solidFill>
                  <a:srgbClr val="7F7F7F"/>
                </a:solidFill>
                <a:latin typeface="Arial Narrow" pitchFamily="34" charset="0"/>
              </a:rPr>
              <a:t>Peran Material Substitusi dalam Pengembangan Produk Furnitur</a:t>
            </a:r>
          </a:p>
          <a:p>
            <a:pPr algn="just" eaLnBrk="1" hangingPunct="1">
              <a:spcBef>
                <a:spcPct val="0"/>
              </a:spcBef>
              <a:buFontTx/>
              <a:buNone/>
            </a:pPr>
            <a:r>
              <a:rPr lang="en-US" altLang="id-ID" sz="2000">
                <a:solidFill>
                  <a:srgbClr val="7F7F7F"/>
                </a:solidFill>
                <a:latin typeface="Arial Narrow" pitchFamily="34" charset="0"/>
              </a:rPr>
              <a:t>        2.1 Jenis Material Subtitusi</a:t>
            </a:r>
          </a:p>
          <a:p>
            <a:pPr algn="just" eaLnBrk="1" hangingPunct="1">
              <a:spcBef>
                <a:spcPct val="0"/>
              </a:spcBef>
              <a:buFontTx/>
              <a:buNone/>
            </a:pPr>
            <a:r>
              <a:rPr lang="en-US" altLang="id-ID" sz="2000">
                <a:solidFill>
                  <a:srgbClr val="7F7F7F"/>
                </a:solidFill>
                <a:latin typeface="Arial Narrow" pitchFamily="34" charset="0"/>
              </a:rPr>
              <a:t>        2.2 Proses Adaptasi Material Subtitusi </a:t>
            </a:r>
          </a:p>
          <a:p>
            <a:pPr algn="just" eaLnBrk="1" hangingPunct="1">
              <a:spcBef>
                <a:spcPct val="0"/>
              </a:spcBef>
              <a:buFontTx/>
              <a:buNone/>
            </a:pPr>
            <a:r>
              <a:rPr lang="en-US" altLang="id-ID" sz="2000">
                <a:solidFill>
                  <a:srgbClr val="7F7F7F"/>
                </a:solidFill>
                <a:latin typeface="Arial Narrow" pitchFamily="34" charset="0"/>
              </a:rPr>
              <a:t>3.     Kualitas Material Substitusi</a:t>
            </a:r>
          </a:p>
          <a:p>
            <a:pPr algn="just" eaLnBrk="1" hangingPunct="1">
              <a:spcBef>
                <a:spcPct val="0"/>
              </a:spcBef>
              <a:buFontTx/>
              <a:buNone/>
            </a:pPr>
            <a:r>
              <a:rPr lang="en-US" altLang="id-ID" sz="2000">
                <a:solidFill>
                  <a:srgbClr val="7F7F7F"/>
                </a:solidFill>
                <a:latin typeface="Arial Narrow" pitchFamily="34" charset="0"/>
              </a:rPr>
              <a:t>        3.1 Nilai ekonomi </a:t>
            </a:r>
          </a:p>
          <a:p>
            <a:pPr algn="just" eaLnBrk="1" hangingPunct="1">
              <a:spcBef>
                <a:spcPct val="0"/>
              </a:spcBef>
              <a:buFontTx/>
              <a:buNone/>
            </a:pPr>
            <a:r>
              <a:rPr lang="en-US" altLang="id-ID" sz="2000">
                <a:solidFill>
                  <a:srgbClr val="7F7F7F"/>
                </a:solidFill>
                <a:latin typeface="Arial Narrow" pitchFamily="34" charset="0"/>
              </a:rPr>
              <a:t>        3.2 dst</a:t>
            </a:r>
          </a:p>
          <a:p>
            <a:pPr algn="just" eaLnBrk="1" hangingPunct="1">
              <a:spcBef>
                <a:spcPct val="0"/>
              </a:spcBef>
              <a:buFontTx/>
              <a:buAutoNum type="arabicPeriod"/>
            </a:pPr>
            <a:endParaRPr lang="en-US" altLang="id-ID" sz="2000">
              <a:solidFill>
                <a:srgbClr val="7F7F7F"/>
              </a:solidFill>
              <a:latin typeface="Arial Narrow" pitchFamily="34" charset="0"/>
            </a:endParaRPr>
          </a:p>
        </p:txBody>
      </p:sp>
      <p:pic>
        <p:nvPicPr>
          <p:cNvPr id="15" name="Picture 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72422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id-ID" sz="3200" dirty="0" smtClean="0">
                <a:latin typeface="Arial" charset="0"/>
                <a:cs typeface="Arial" charset="0"/>
              </a:rPr>
              <a:t>Pustaka</a:t>
            </a:r>
          </a:p>
        </p:txBody>
      </p:sp>
      <p:sp>
        <p:nvSpPr>
          <p:cNvPr id="17412" name="Content Placeholder 5"/>
          <p:cNvSpPr>
            <a:spLocks noGrp="1"/>
          </p:cNvSpPr>
          <p:nvPr>
            <p:ph idx="1"/>
          </p:nvPr>
        </p:nvSpPr>
        <p:spPr>
          <a:xfrm>
            <a:off x="457200" y="1600200"/>
            <a:ext cx="8229600" cy="4602163"/>
          </a:xfrm>
        </p:spPr>
        <p:txBody>
          <a:bodyPr/>
          <a:lstStyle/>
          <a:p>
            <a:pPr algn="just"/>
            <a:r>
              <a:rPr lang="id-ID" sz="2000" dirty="0" smtClean="0">
                <a:cs typeface="Arial" charset="0"/>
              </a:rPr>
              <a:t>Sjarif, Ahmad.,  </a:t>
            </a:r>
            <a:r>
              <a:rPr lang="id-ID" sz="2000" b="1" i="1" dirty="0" smtClean="0">
                <a:cs typeface="Arial" charset="0"/>
              </a:rPr>
              <a:t>DIKTAT PERKULIAHAN  METODOLOGI DESAIN</a:t>
            </a:r>
            <a:r>
              <a:rPr lang="id-ID" sz="2000" dirty="0" smtClean="0">
                <a:cs typeface="Arial" charset="0"/>
              </a:rPr>
              <a:t>, Pasca Sarjana, Universitas Trisakti, 2015</a:t>
            </a:r>
          </a:p>
          <a:p>
            <a:pPr algn="just"/>
            <a:r>
              <a:rPr lang="id-ID" altLang="id-ID" sz="2000" dirty="0" smtClean="0"/>
              <a:t>Engle, M., Blumenthal, A., and Cosgrave, T. 2002. </a:t>
            </a:r>
            <a:r>
              <a:rPr lang="id-ID" altLang="id-ID" sz="2000" b="1" i="1" dirty="0" smtClean="0"/>
              <a:t>How to prepare annotated bibliography</a:t>
            </a:r>
            <a:r>
              <a:rPr lang="id-ID" altLang="id-ID" sz="2000" dirty="0" smtClean="0"/>
              <a:t>. Guide fo writing, Cornell University Library USA (access: </a:t>
            </a:r>
            <a:r>
              <a:rPr lang="id-ID" altLang="id-ID" sz="2000" dirty="0" smtClean="0">
                <a:hlinkClick r:id="rId4"/>
              </a:rPr>
              <a:t>www.library.cornell.edu</a:t>
            </a:r>
            <a:r>
              <a:rPr lang="id-ID" altLang="id-ID" sz="2000" dirty="0" smtClean="0"/>
              <a:t>)</a:t>
            </a:r>
          </a:p>
          <a:p>
            <a:pPr algn="just"/>
            <a:r>
              <a:rPr lang="id-ID" altLang="id-ID" sz="2000" b="1" i="1" dirty="0" smtClean="0"/>
              <a:t>Annotated Bibliography</a:t>
            </a:r>
            <a:r>
              <a:rPr lang="id-ID" altLang="id-ID" sz="2000" dirty="0" smtClean="0"/>
              <a:t>. 2007. The Writing Center, University of North Caorlina, Chapel Hill: USA. (access: </a:t>
            </a:r>
            <a:r>
              <a:rPr lang="id-ID" altLang="id-ID" sz="2000" dirty="0" smtClean="0">
                <a:hlinkClick r:id="rId5"/>
              </a:rPr>
              <a:t>www.unc.edu/depts/wcweb1998-2007</a:t>
            </a:r>
            <a:r>
              <a:rPr lang="id-ID" altLang="id-ID" sz="2000" dirty="0" smtClean="0"/>
              <a:t>)</a:t>
            </a:r>
          </a:p>
          <a:p>
            <a:pPr algn="just"/>
            <a:r>
              <a:rPr lang="id-ID" altLang="id-ID" sz="2000" b="1" i="1" dirty="0" smtClean="0"/>
              <a:t>The Literature Review: A few tips on conducting it</a:t>
            </a:r>
          </a:p>
          <a:p>
            <a:pPr indent="15875" algn="just" eaLnBrk="1" hangingPunct="1">
              <a:buFontTx/>
              <a:buNone/>
            </a:pPr>
            <a:r>
              <a:rPr lang="id-ID" altLang="id-ID" sz="2000" dirty="0" smtClean="0"/>
              <a:t>(Dena Taylor, University of Toronto, www.utoronto.ca/writing</a:t>
            </a:r>
          </a:p>
          <a:p>
            <a:pPr indent="15875" algn="just" eaLnBrk="1" hangingPunct="1">
              <a:buFontTx/>
              <a:buNone/>
            </a:pPr>
            <a:r>
              <a:rPr lang="id-ID" altLang="id-ID" sz="2000" dirty="0" smtClean="0"/>
              <a:t>accressed January 2012)</a:t>
            </a:r>
            <a:endParaRPr lang="en-US" altLang="id-ID" sz="2400" dirty="0" smtClean="0">
              <a:latin typeface="Baskerville" pitchFamily="-106" charset="0"/>
            </a:endParaRP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2162175" y="357188"/>
            <a:ext cx="4953000" cy="685800"/>
          </a:xfrm>
        </p:spPr>
        <p:txBody>
          <a:bodyPr/>
          <a:lstStyle/>
          <a:p>
            <a:pPr eaLnBrk="1" hangingPunct="1"/>
            <a:r>
              <a:rPr lang="en-US" altLang="id-ID" b="1" smtClean="0">
                <a:solidFill>
                  <a:srgbClr val="FF0000"/>
                </a:solidFill>
                <a:latin typeface="Arial Narrow" pitchFamily="34" charset="0"/>
                <a:ea typeface="ＭＳ Ｐゴシック" pitchFamily="34" charset="-128"/>
              </a:rPr>
              <a:t>Annotated      Bibliography</a:t>
            </a:r>
            <a:endParaRPr lang="en-US" altLang="id-ID" i="1" smtClean="0">
              <a:solidFill>
                <a:srgbClr val="FF0000"/>
              </a:solidFill>
              <a:latin typeface="Arial Narrow" pitchFamily="34" charset="0"/>
              <a:ea typeface="ＭＳ Ｐゴシック" pitchFamily="34" charset="-128"/>
            </a:endParaRPr>
          </a:p>
        </p:txBody>
      </p:sp>
      <p:sp>
        <p:nvSpPr>
          <p:cNvPr id="4099"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4100" name="Rectangle 12"/>
          <p:cNvSpPr>
            <a:spLocks noChangeArrowheads="1"/>
          </p:cNvSpPr>
          <p:nvPr/>
        </p:nvSpPr>
        <p:spPr bwMode="auto">
          <a:xfrm>
            <a:off x="4676775" y="1119188"/>
            <a:ext cx="35814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800">
                <a:latin typeface="Arial Narrow" pitchFamily="34" charset="0"/>
              </a:rPr>
              <a:t>A list of sources (books, journal, websites, etc)</a:t>
            </a:r>
            <a:endParaRPr lang="en-US" altLang="id-ID" sz="2800"/>
          </a:p>
        </p:txBody>
      </p:sp>
      <p:sp>
        <p:nvSpPr>
          <p:cNvPr id="3085" name="Rectangle 13"/>
          <p:cNvSpPr>
            <a:spLocks noChangeArrowheads="1"/>
          </p:cNvSpPr>
          <p:nvPr/>
        </p:nvSpPr>
        <p:spPr bwMode="auto">
          <a:xfrm>
            <a:off x="5286375" y="2109788"/>
            <a:ext cx="2971800" cy="301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a:latin typeface="Arial Narrow" pitchFamily="34" charset="0"/>
              </a:rPr>
              <a:t>References</a:t>
            </a:r>
          </a:p>
          <a:p>
            <a:pPr eaLnBrk="1" hangingPunct="1">
              <a:spcBef>
                <a:spcPct val="0"/>
              </a:spcBef>
              <a:buFontTx/>
              <a:buNone/>
            </a:pPr>
            <a:r>
              <a:rPr lang="en-US" altLang="id-ID" sz="2400">
                <a:latin typeface="Arial Narrow" pitchFamily="34" charset="0"/>
              </a:rPr>
              <a:t>Works Cited</a:t>
            </a:r>
          </a:p>
          <a:p>
            <a:pPr eaLnBrk="1" hangingPunct="1">
              <a:spcBef>
                <a:spcPct val="0"/>
              </a:spcBef>
              <a:buFontTx/>
              <a:buNone/>
            </a:pPr>
            <a:endParaRPr lang="en-US" altLang="id-ID" sz="2400">
              <a:latin typeface="Arial Narrow" pitchFamily="34" charset="0"/>
            </a:endParaRPr>
          </a:p>
          <a:p>
            <a:pPr eaLnBrk="1" hangingPunct="1">
              <a:spcBef>
                <a:spcPct val="0"/>
              </a:spcBef>
              <a:buFontTx/>
              <a:buNone/>
            </a:pPr>
            <a:r>
              <a:rPr lang="en-US" altLang="id-ID" sz="2400">
                <a:latin typeface="Arial Narrow" pitchFamily="34" charset="0"/>
              </a:rPr>
              <a:t>Usually include bibliographic information: author, title, publisher, volume, year of publication, etc</a:t>
            </a:r>
            <a:endParaRPr lang="en-US" altLang="id-ID" sz="2800"/>
          </a:p>
        </p:txBody>
      </p:sp>
      <p:sp>
        <p:nvSpPr>
          <p:cNvPr id="4102" name="Rectangle 14"/>
          <p:cNvSpPr>
            <a:spLocks noChangeArrowheads="1"/>
          </p:cNvSpPr>
          <p:nvPr/>
        </p:nvSpPr>
        <p:spPr bwMode="auto">
          <a:xfrm>
            <a:off x="714375" y="1119188"/>
            <a:ext cx="3581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en-US" altLang="id-ID" sz="2800">
                <a:latin typeface="Arial Narrow" pitchFamily="34" charset="0"/>
              </a:rPr>
              <a:t>Summary or Evaluation</a:t>
            </a:r>
            <a:endParaRPr lang="en-US" altLang="id-ID" sz="2800"/>
          </a:p>
        </p:txBody>
      </p:sp>
      <p:grpSp>
        <p:nvGrpSpPr>
          <p:cNvPr id="2" name="Group 26"/>
          <p:cNvGrpSpPr>
            <a:grpSpLocks/>
          </p:cNvGrpSpPr>
          <p:nvPr/>
        </p:nvGrpSpPr>
        <p:grpSpPr bwMode="auto">
          <a:xfrm>
            <a:off x="714375" y="1119188"/>
            <a:ext cx="7543800" cy="5738812"/>
            <a:chOff x="480" y="912"/>
            <a:chExt cx="4752" cy="3615"/>
          </a:xfrm>
        </p:grpSpPr>
        <p:grpSp>
          <p:nvGrpSpPr>
            <p:cNvPr id="3" name="Group 22"/>
            <p:cNvGrpSpPr>
              <a:grpSpLocks/>
            </p:cNvGrpSpPr>
            <p:nvPr/>
          </p:nvGrpSpPr>
          <p:grpSpPr bwMode="auto">
            <a:xfrm>
              <a:off x="768" y="1602"/>
              <a:ext cx="4416" cy="2925"/>
              <a:chOff x="768" y="1602"/>
              <a:chExt cx="4416" cy="2925"/>
            </a:xfrm>
          </p:grpSpPr>
          <p:sp>
            <p:nvSpPr>
              <p:cNvPr id="4108" name="Rectangle 20"/>
              <p:cNvSpPr>
                <a:spLocks noChangeArrowheads="1"/>
              </p:cNvSpPr>
              <p:nvPr/>
            </p:nvSpPr>
            <p:spPr bwMode="auto">
              <a:xfrm>
                <a:off x="768" y="1602"/>
                <a:ext cx="4416" cy="2925"/>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4109" name="Rectangle 21"/>
              <p:cNvSpPr>
                <a:spLocks noChangeArrowheads="1"/>
              </p:cNvSpPr>
              <p:nvPr/>
            </p:nvSpPr>
            <p:spPr bwMode="auto">
              <a:xfrm>
                <a:off x="960" y="1670"/>
                <a:ext cx="3984" cy="2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000" b="1" dirty="0">
                    <a:latin typeface="Arial Narrow" pitchFamily="34" charset="0"/>
                  </a:rPr>
                  <a:t>Summarize</a:t>
                </a:r>
                <a:endParaRPr lang="en-US" altLang="id-ID" sz="2000" dirty="0">
                  <a:latin typeface="Arial Narrow" pitchFamily="34" charset="0"/>
                </a:endParaRPr>
              </a:p>
              <a:p>
                <a:pPr algn="just" eaLnBrk="1" hangingPunct="1">
                  <a:spcBef>
                    <a:spcPct val="0"/>
                  </a:spcBef>
                  <a:buFontTx/>
                  <a:buNone/>
                </a:pPr>
                <a:r>
                  <a:rPr lang="en-US" altLang="id-ID" sz="2000" dirty="0" err="1">
                    <a:latin typeface="Arial Narrow" pitchFamily="34" charset="0"/>
                  </a:rPr>
                  <a:t>Apa</a:t>
                </a:r>
                <a:r>
                  <a:rPr lang="en-US" altLang="id-ID" sz="2000" dirty="0">
                    <a:latin typeface="Arial Narrow" pitchFamily="34" charset="0"/>
                  </a:rPr>
                  <a:t> yang </a:t>
                </a:r>
                <a:r>
                  <a:rPr lang="en-US" altLang="id-ID" sz="2000" dirty="0" err="1">
                    <a:latin typeface="Arial Narrow" pitchFamily="34" charset="0"/>
                  </a:rPr>
                  <a:t>menjadi</a:t>
                </a:r>
                <a:r>
                  <a:rPr lang="en-US" altLang="id-ID" sz="2000" dirty="0">
                    <a:latin typeface="Arial Narrow" pitchFamily="34" charset="0"/>
                  </a:rPr>
                  <a:t> </a:t>
                </a:r>
                <a:r>
                  <a:rPr lang="en-US" altLang="id-ID" sz="2000" dirty="0" err="1">
                    <a:latin typeface="Arial Narrow" pitchFamily="34" charset="0"/>
                  </a:rPr>
                  <a:t>argumen</a:t>
                </a:r>
                <a:r>
                  <a:rPr lang="en-US" altLang="id-ID" sz="2000" dirty="0">
                    <a:latin typeface="Arial Narrow" pitchFamily="34" charset="0"/>
                  </a:rPr>
                  <a:t> </a:t>
                </a:r>
                <a:r>
                  <a:rPr lang="en-US" altLang="id-ID" sz="2000" dirty="0" err="1">
                    <a:latin typeface="Arial Narrow" pitchFamily="34" charset="0"/>
                  </a:rPr>
                  <a:t>utama</a:t>
                </a:r>
                <a:r>
                  <a:rPr lang="en-US" altLang="id-ID" sz="2000" dirty="0">
                    <a:latin typeface="Arial Narrow" pitchFamily="34" charset="0"/>
                  </a:rPr>
                  <a:t>? </a:t>
                </a:r>
                <a:r>
                  <a:rPr lang="en-US" altLang="id-ID" sz="2000" dirty="0" err="1">
                    <a:latin typeface="Arial Narrow" pitchFamily="34" charset="0"/>
                  </a:rPr>
                  <a:t>Apa</a:t>
                </a:r>
                <a:r>
                  <a:rPr lang="en-US" altLang="id-ID" sz="2000" dirty="0">
                    <a:latin typeface="Arial Narrow" pitchFamily="34" charset="0"/>
                  </a:rPr>
                  <a:t> </a:t>
                </a:r>
                <a:r>
                  <a:rPr lang="en-US" altLang="id-ID" sz="2000" dirty="0" err="1">
                    <a:latin typeface="Arial Narrow" pitchFamily="34" charset="0"/>
                  </a:rPr>
                  <a:t>poin-poin</a:t>
                </a:r>
                <a:r>
                  <a:rPr lang="en-US" altLang="id-ID" sz="2000" dirty="0">
                    <a:latin typeface="Arial Narrow" pitchFamily="34" charset="0"/>
                  </a:rPr>
                  <a:t> </a:t>
                </a:r>
                <a:r>
                  <a:rPr lang="en-US" altLang="id-ID" sz="2000" dirty="0" err="1">
                    <a:latin typeface="Arial Narrow" pitchFamily="34" charset="0"/>
                  </a:rPr>
                  <a:t>bahasannya</a:t>
                </a:r>
                <a:r>
                  <a:rPr lang="en-US" altLang="id-ID" sz="2000" dirty="0">
                    <a:latin typeface="Arial Narrow" pitchFamily="34" charset="0"/>
                  </a:rPr>
                  <a:t>? </a:t>
                </a:r>
                <a:r>
                  <a:rPr lang="en-US" altLang="id-ID" sz="2000" dirty="0" err="1">
                    <a:latin typeface="Arial Narrow" pitchFamily="34" charset="0"/>
                  </a:rPr>
                  <a:t>Apa</a:t>
                </a:r>
                <a:r>
                  <a:rPr lang="en-US" altLang="id-ID" sz="2000" dirty="0">
                    <a:latin typeface="Arial Narrow" pitchFamily="34" charset="0"/>
                  </a:rPr>
                  <a:t> </a:t>
                </a:r>
                <a:r>
                  <a:rPr lang="en-US" altLang="id-ID" sz="2000" dirty="0" err="1">
                    <a:latin typeface="Arial Narrow" pitchFamily="34" charset="0"/>
                  </a:rPr>
                  <a:t>topik</a:t>
                </a:r>
                <a:r>
                  <a:rPr lang="en-US" altLang="id-ID" sz="2000" dirty="0">
                    <a:latin typeface="Arial Narrow" pitchFamily="34" charset="0"/>
                  </a:rPr>
                  <a:t>/</a:t>
                </a:r>
                <a:r>
                  <a:rPr lang="en-US" altLang="id-ID" sz="2000" dirty="0" err="1">
                    <a:latin typeface="Arial Narrow" pitchFamily="34" charset="0"/>
                  </a:rPr>
                  <a:t>pokok</a:t>
                </a:r>
                <a:r>
                  <a:rPr lang="en-US" altLang="id-ID" sz="2000" dirty="0">
                    <a:latin typeface="Arial Narrow" pitchFamily="34" charset="0"/>
                  </a:rPr>
                  <a:t> </a:t>
                </a:r>
                <a:r>
                  <a:rPr lang="en-US" altLang="id-ID" sz="2000" dirty="0" err="1">
                    <a:latin typeface="Arial Narrow" pitchFamily="34" charset="0"/>
                  </a:rPr>
                  <a:t>bahasan</a:t>
                </a:r>
                <a:r>
                  <a:rPr lang="en-US" altLang="id-ID" sz="2000" dirty="0">
                    <a:latin typeface="Arial Narrow" pitchFamily="34" charset="0"/>
                  </a:rPr>
                  <a:t> yang </a:t>
                </a:r>
                <a:r>
                  <a:rPr lang="en-US" altLang="id-ID" sz="2000" dirty="0" err="1">
                    <a:latin typeface="Arial Narrow" pitchFamily="34" charset="0"/>
                  </a:rPr>
                  <a:t>dikemukakan</a:t>
                </a:r>
                <a:r>
                  <a:rPr lang="en-US" altLang="id-ID" sz="2000" dirty="0">
                    <a:latin typeface="Arial Narrow" pitchFamily="34" charset="0"/>
                  </a:rPr>
                  <a:t>? </a:t>
                </a:r>
              </a:p>
              <a:p>
                <a:pPr algn="just" eaLnBrk="1" hangingPunct="1">
                  <a:spcBef>
                    <a:spcPct val="0"/>
                  </a:spcBef>
                  <a:buFontTx/>
                  <a:buNone/>
                </a:pPr>
                <a:endParaRPr lang="en-US" altLang="id-ID" sz="2000" b="1" dirty="0">
                  <a:latin typeface="Arial Narrow" pitchFamily="34" charset="0"/>
                </a:endParaRPr>
              </a:p>
              <a:p>
                <a:pPr algn="just" eaLnBrk="1" hangingPunct="1">
                  <a:spcBef>
                    <a:spcPct val="0"/>
                  </a:spcBef>
                  <a:buFontTx/>
                  <a:buNone/>
                </a:pPr>
                <a:r>
                  <a:rPr lang="en-US" altLang="id-ID" sz="2000" b="1" dirty="0">
                    <a:latin typeface="Arial Narrow" pitchFamily="34" charset="0"/>
                  </a:rPr>
                  <a:t>Assess</a:t>
                </a:r>
                <a:endParaRPr lang="en-US" altLang="id-ID" sz="2000" dirty="0">
                  <a:latin typeface="Arial Narrow" pitchFamily="34" charset="0"/>
                </a:endParaRPr>
              </a:p>
              <a:p>
                <a:pPr algn="just" eaLnBrk="1" hangingPunct="1">
                  <a:spcBef>
                    <a:spcPct val="0"/>
                  </a:spcBef>
                  <a:buFontTx/>
                  <a:buNone/>
                </a:pPr>
                <a:r>
                  <a:rPr lang="en-US" altLang="id-ID" sz="2000" dirty="0" err="1">
                    <a:latin typeface="Arial Narrow" pitchFamily="34" charset="0"/>
                  </a:rPr>
                  <a:t>Apakah</a:t>
                </a:r>
                <a:r>
                  <a:rPr lang="en-US" altLang="id-ID" sz="2000" dirty="0">
                    <a:latin typeface="Arial Narrow" pitchFamily="34" charset="0"/>
                  </a:rPr>
                  <a:t> </a:t>
                </a:r>
                <a:r>
                  <a:rPr lang="en-US" altLang="id-ID" sz="2000" dirty="0" err="1">
                    <a:latin typeface="Arial Narrow" pitchFamily="34" charset="0"/>
                  </a:rPr>
                  <a:t>konten</a:t>
                </a:r>
                <a:r>
                  <a:rPr lang="en-US" altLang="id-ID" sz="2000" dirty="0">
                    <a:latin typeface="Arial Narrow" pitchFamily="34" charset="0"/>
                  </a:rPr>
                  <a:t> </a:t>
                </a:r>
                <a:r>
                  <a:rPr lang="en-US" altLang="id-ID" sz="2000" dirty="0" err="1">
                    <a:latin typeface="Arial Narrow" pitchFamily="34" charset="0"/>
                  </a:rPr>
                  <a:t>bermanfaat</a:t>
                </a:r>
                <a:r>
                  <a:rPr lang="en-US" altLang="id-ID" sz="2000" dirty="0">
                    <a:latin typeface="Arial Narrow" pitchFamily="34" charset="0"/>
                  </a:rPr>
                  <a:t>? </a:t>
                </a:r>
                <a:r>
                  <a:rPr lang="en-US" altLang="id-ID" sz="2000" dirty="0" err="1">
                    <a:latin typeface="Arial Narrow" pitchFamily="34" charset="0"/>
                  </a:rPr>
                  <a:t>Bagaimana</a:t>
                </a:r>
                <a:r>
                  <a:rPr lang="en-US" altLang="id-ID" sz="2000" dirty="0">
                    <a:latin typeface="Arial Narrow" pitchFamily="34" charset="0"/>
                  </a:rPr>
                  <a:t> </a:t>
                </a:r>
                <a:r>
                  <a:rPr lang="en-US" altLang="id-ID" sz="2000" dirty="0" err="1">
                    <a:latin typeface="Arial Narrow" pitchFamily="34" charset="0"/>
                  </a:rPr>
                  <a:t>informasi</a:t>
                </a:r>
                <a:r>
                  <a:rPr lang="en-US" altLang="id-ID" sz="2000" dirty="0">
                    <a:latin typeface="Arial Narrow" pitchFamily="34" charset="0"/>
                  </a:rPr>
                  <a:t> </a:t>
                </a:r>
                <a:r>
                  <a:rPr lang="en-US" altLang="id-ID" sz="2000" dirty="0" err="1">
                    <a:latin typeface="Arial Narrow" pitchFamily="34" charset="0"/>
                  </a:rPr>
                  <a:t>tersebut</a:t>
                </a:r>
                <a:r>
                  <a:rPr lang="en-US" altLang="id-ID" sz="2000" dirty="0">
                    <a:latin typeface="Arial Narrow" pitchFamily="34" charset="0"/>
                  </a:rPr>
                  <a:t> </a:t>
                </a:r>
                <a:r>
                  <a:rPr lang="en-US" altLang="id-ID" sz="2000" dirty="0" err="1">
                    <a:latin typeface="Arial Narrow" pitchFamily="34" charset="0"/>
                  </a:rPr>
                  <a:t>dapat</a:t>
                </a:r>
                <a:r>
                  <a:rPr lang="en-US" altLang="id-ID" sz="2000" dirty="0">
                    <a:latin typeface="Arial Narrow" pitchFamily="34" charset="0"/>
                  </a:rPr>
                  <a:t> </a:t>
                </a:r>
                <a:r>
                  <a:rPr lang="en-US" altLang="id-ID" sz="2000" dirty="0" err="1">
                    <a:latin typeface="Arial Narrow" pitchFamily="34" charset="0"/>
                  </a:rPr>
                  <a:t>dimanfaatkan</a:t>
                </a:r>
                <a:r>
                  <a:rPr lang="en-US" altLang="id-ID" sz="2000" dirty="0">
                    <a:latin typeface="Arial Narrow" pitchFamily="34" charset="0"/>
                  </a:rPr>
                  <a:t>? </a:t>
                </a:r>
                <a:r>
                  <a:rPr lang="en-US" altLang="id-ID" sz="2000" dirty="0" err="1">
                    <a:latin typeface="Arial Narrow" pitchFamily="34" charset="0"/>
                  </a:rPr>
                  <a:t>Apakah</a:t>
                </a:r>
                <a:r>
                  <a:rPr lang="en-US" altLang="id-ID" sz="2000" dirty="0">
                    <a:latin typeface="Arial Narrow" pitchFamily="34" charset="0"/>
                  </a:rPr>
                  <a:t> </a:t>
                </a:r>
                <a:r>
                  <a:rPr lang="en-US" altLang="id-ID" sz="2000" dirty="0" err="1">
                    <a:latin typeface="Arial Narrow" pitchFamily="34" charset="0"/>
                  </a:rPr>
                  <a:t>informasinya</a:t>
                </a:r>
                <a:r>
                  <a:rPr lang="en-US" altLang="id-ID" sz="2000" dirty="0">
                    <a:latin typeface="Arial Narrow" pitchFamily="34" charset="0"/>
                  </a:rPr>
                  <a:t> </a:t>
                </a:r>
                <a:r>
                  <a:rPr lang="en-US" altLang="id-ID" sz="2000" dirty="0" err="1">
                    <a:latin typeface="Arial Narrow" pitchFamily="34" charset="0"/>
                  </a:rPr>
                  <a:t>layak</a:t>
                </a:r>
                <a:r>
                  <a:rPr lang="en-US" altLang="id-ID" sz="2000" dirty="0">
                    <a:latin typeface="Arial Narrow" pitchFamily="34" charset="0"/>
                  </a:rPr>
                  <a:t> </a:t>
                </a:r>
                <a:r>
                  <a:rPr lang="en-US" altLang="id-ID" sz="2000" dirty="0" err="1">
                    <a:latin typeface="Arial Narrow" pitchFamily="34" charset="0"/>
                  </a:rPr>
                  <a:t>digunakan</a:t>
                </a:r>
                <a:r>
                  <a:rPr lang="en-US" altLang="id-ID" sz="2000" dirty="0">
                    <a:latin typeface="Arial Narrow" pitchFamily="34" charset="0"/>
                  </a:rPr>
                  <a:t> </a:t>
                </a:r>
                <a:r>
                  <a:rPr lang="en-US" altLang="id-ID" sz="2000" dirty="0" err="1">
                    <a:latin typeface="Arial Narrow" pitchFamily="34" charset="0"/>
                  </a:rPr>
                  <a:t>dan</a:t>
                </a:r>
                <a:r>
                  <a:rPr lang="en-US" altLang="id-ID" sz="2000" dirty="0">
                    <a:latin typeface="Arial Narrow" pitchFamily="34" charset="0"/>
                  </a:rPr>
                  <a:t> </a:t>
                </a:r>
                <a:r>
                  <a:rPr lang="en-US" altLang="id-ID" sz="2000" dirty="0" err="1">
                    <a:latin typeface="Arial Narrow" pitchFamily="34" charset="0"/>
                  </a:rPr>
                  <a:t>dapat</a:t>
                </a:r>
                <a:r>
                  <a:rPr lang="en-US" altLang="id-ID" sz="2000" dirty="0">
                    <a:latin typeface="Arial Narrow" pitchFamily="34" charset="0"/>
                  </a:rPr>
                  <a:t> </a:t>
                </a:r>
                <a:r>
                  <a:rPr lang="en-US" altLang="id-ID" sz="2000" dirty="0" err="1">
                    <a:latin typeface="Arial Narrow" pitchFamily="34" charset="0"/>
                  </a:rPr>
                  <a:t>dipercaya</a:t>
                </a:r>
                <a:r>
                  <a:rPr lang="en-US" altLang="id-ID" sz="2000" dirty="0">
                    <a:latin typeface="Arial Narrow" pitchFamily="34" charset="0"/>
                  </a:rPr>
                  <a:t> (reliable)? </a:t>
                </a:r>
                <a:r>
                  <a:rPr lang="en-US" altLang="id-ID" sz="2000" dirty="0" err="1">
                    <a:latin typeface="Arial Narrow" pitchFamily="34" charset="0"/>
                  </a:rPr>
                  <a:t>Apakah</a:t>
                </a:r>
                <a:r>
                  <a:rPr lang="en-US" altLang="id-ID" sz="2000" dirty="0">
                    <a:latin typeface="Arial Narrow" pitchFamily="34" charset="0"/>
                  </a:rPr>
                  <a:t> </a:t>
                </a:r>
                <a:r>
                  <a:rPr lang="en-US" altLang="id-ID" sz="2000" dirty="0" err="1">
                    <a:latin typeface="Arial Narrow" pitchFamily="34" charset="0"/>
                  </a:rPr>
                  <a:t>konten</a:t>
                </a:r>
                <a:r>
                  <a:rPr lang="en-US" altLang="id-ID" sz="2000" dirty="0">
                    <a:latin typeface="Arial Narrow" pitchFamily="34" charset="0"/>
                  </a:rPr>
                  <a:t> </a:t>
                </a:r>
                <a:r>
                  <a:rPr lang="en-US" altLang="id-ID" sz="2000" dirty="0" err="1">
                    <a:latin typeface="Arial Narrow" pitchFamily="34" charset="0"/>
                  </a:rPr>
                  <a:t>bersifat</a:t>
                </a:r>
                <a:r>
                  <a:rPr lang="en-US" altLang="id-ID" sz="2000" dirty="0">
                    <a:latin typeface="Arial Narrow" pitchFamily="34" charset="0"/>
                  </a:rPr>
                  <a:t> bias </a:t>
                </a:r>
                <a:r>
                  <a:rPr lang="en-US" altLang="id-ID" sz="2000" dirty="0" err="1">
                    <a:latin typeface="Arial Narrow" pitchFamily="34" charset="0"/>
                  </a:rPr>
                  <a:t>atau</a:t>
                </a:r>
                <a:r>
                  <a:rPr lang="en-US" altLang="id-ID" sz="2000" dirty="0">
                    <a:latin typeface="Arial Narrow" pitchFamily="34" charset="0"/>
                  </a:rPr>
                  <a:t> </a:t>
                </a:r>
                <a:r>
                  <a:rPr lang="en-US" altLang="id-ID" sz="2000" dirty="0" err="1">
                    <a:latin typeface="Arial Narrow" pitchFamily="34" charset="0"/>
                  </a:rPr>
                  <a:t>obyektif</a:t>
                </a:r>
                <a:r>
                  <a:rPr lang="en-US" altLang="id-ID" sz="2000" dirty="0">
                    <a:latin typeface="Arial Narrow" pitchFamily="34" charset="0"/>
                  </a:rPr>
                  <a:t>? </a:t>
                </a:r>
                <a:r>
                  <a:rPr lang="en-US" altLang="id-ID" sz="2000" dirty="0" err="1">
                    <a:latin typeface="Arial Narrow" pitchFamily="34" charset="0"/>
                  </a:rPr>
                  <a:t>Apa</a:t>
                </a:r>
                <a:r>
                  <a:rPr lang="en-US" altLang="id-ID" sz="2000" dirty="0">
                    <a:latin typeface="Arial Narrow" pitchFamily="34" charset="0"/>
                  </a:rPr>
                  <a:t> </a:t>
                </a:r>
                <a:r>
                  <a:rPr lang="en-US" altLang="id-ID" sz="2000" dirty="0" err="1">
                    <a:latin typeface="Arial Narrow" pitchFamily="34" charset="0"/>
                  </a:rPr>
                  <a:t>tujuan</a:t>
                </a:r>
                <a:r>
                  <a:rPr lang="en-US" altLang="id-ID" sz="2000" dirty="0">
                    <a:latin typeface="Arial Narrow" pitchFamily="34" charset="0"/>
                  </a:rPr>
                  <a:t> </a:t>
                </a:r>
                <a:r>
                  <a:rPr lang="en-US" altLang="id-ID" sz="2000" dirty="0" err="1">
                    <a:latin typeface="Arial Narrow" pitchFamily="34" charset="0"/>
                  </a:rPr>
                  <a:t>dari</a:t>
                </a:r>
                <a:r>
                  <a:rPr lang="en-US" altLang="id-ID" sz="2000" dirty="0">
                    <a:latin typeface="Arial Narrow" pitchFamily="34" charset="0"/>
                  </a:rPr>
                  <a:t> </a:t>
                </a:r>
                <a:r>
                  <a:rPr lang="en-US" altLang="id-ID" sz="2000" dirty="0" err="1">
                    <a:latin typeface="Arial Narrow" pitchFamily="34" charset="0"/>
                  </a:rPr>
                  <a:t>bahasan</a:t>
                </a:r>
                <a:r>
                  <a:rPr lang="en-US" altLang="id-ID" sz="2000" dirty="0">
                    <a:latin typeface="Arial Narrow" pitchFamily="34" charset="0"/>
                  </a:rPr>
                  <a:t> </a:t>
                </a:r>
                <a:r>
                  <a:rPr lang="en-US" altLang="id-ID" sz="2000" dirty="0" err="1">
                    <a:latin typeface="Arial Narrow" pitchFamily="34" charset="0"/>
                  </a:rPr>
                  <a:t>tentang</a:t>
                </a:r>
                <a:r>
                  <a:rPr lang="en-US" altLang="id-ID" sz="2000" dirty="0">
                    <a:latin typeface="Arial Narrow" pitchFamily="34" charset="0"/>
                  </a:rPr>
                  <a:t> </a:t>
                </a:r>
                <a:r>
                  <a:rPr lang="en-US" altLang="id-ID" sz="2000" dirty="0" err="1">
                    <a:latin typeface="Arial Narrow" pitchFamily="34" charset="0"/>
                  </a:rPr>
                  <a:t>konten</a:t>
                </a:r>
                <a:r>
                  <a:rPr lang="en-US" altLang="id-ID" sz="2000" dirty="0">
                    <a:latin typeface="Arial Narrow" pitchFamily="34" charset="0"/>
                  </a:rPr>
                  <a:t> </a:t>
                </a:r>
                <a:r>
                  <a:rPr lang="en-US" altLang="id-ID" sz="2000" dirty="0" err="1">
                    <a:latin typeface="Arial Narrow" pitchFamily="34" charset="0"/>
                  </a:rPr>
                  <a:t>tersebut</a:t>
                </a:r>
                <a:r>
                  <a:rPr lang="en-US" altLang="id-ID" sz="2000" dirty="0">
                    <a:latin typeface="Arial Narrow" pitchFamily="34" charset="0"/>
                  </a:rPr>
                  <a:t>?</a:t>
                </a:r>
              </a:p>
              <a:p>
                <a:pPr algn="just" eaLnBrk="1" hangingPunct="1">
                  <a:spcBef>
                    <a:spcPct val="0"/>
                  </a:spcBef>
                  <a:buFontTx/>
                  <a:buNone/>
                </a:pPr>
                <a:endParaRPr lang="en-US" altLang="id-ID" sz="2000" dirty="0">
                  <a:latin typeface="Arial Narrow" pitchFamily="34" charset="0"/>
                </a:endParaRPr>
              </a:p>
              <a:p>
                <a:pPr algn="just" eaLnBrk="1" hangingPunct="1">
                  <a:spcBef>
                    <a:spcPct val="0"/>
                  </a:spcBef>
                  <a:buFontTx/>
                  <a:buNone/>
                </a:pPr>
                <a:r>
                  <a:rPr lang="en-US" altLang="id-ID" sz="2000" b="1" dirty="0">
                    <a:latin typeface="Arial Narrow" pitchFamily="34" charset="0"/>
                  </a:rPr>
                  <a:t>Reflect</a:t>
                </a:r>
                <a:endParaRPr lang="en-US" altLang="id-ID" sz="2000" dirty="0">
                  <a:latin typeface="Arial Narrow" pitchFamily="34" charset="0"/>
                </a:endParaRPr>
              </a:p>
              <a:p>
                <a:pPr algn="just" eaLnBrk="1" hangingPunct="1">
                  <a:spcBef>
                    <a:spcPct val="0"/>
                  </a:spcBef>
                  <a:buFontTx/>
                  <a:buNone/>
                </a:pPr>
                <a:r>
                  <a:rPr lang="en-US" altLang="id-ID" sz="2000" dirty="0" err="1">
                    <a:latin typeface="Arial Narrow" pitchFamily="34" charset="0"/>
                  </a:rPr>
                  <a:t>Bagaimana</a:t>
                </a:r>
                <a:r>
                  <a:rPr lang="en-US" altLang="id-ID" sz="2000" dirty="0">
                    <a:latin typeface="Arial Narrow" pitchFamily="34" charset="0"/>
                  </a:rPr>
                  <a:t> </a:t>
                </a:r>
                <a:r>
                  <a:rPr lang="en-US" altLang="id-ID" sz="2000" dirty="0" err="1">
                    <a:latin typeface="Arial Narrow" pitchFamily="34" charset="0"/>
                  </a:rPr>
                  <a:t>konten</a:t>
                </a:r>
                <a:r>
                  <a:rPr lang="en-US" altLang="id-ID" sz="2000" dirty="0">
                    <a:latin typeface="Arial Narrow" pitchFamily="34" charset="0"/>
                  </a:rPr>
                  <a:t> </a:t>
                </a:r>
                <a:r>
                  <a:rPr lang="en-US" altLang="id-ID" sz="2000" dirty="0" err="1">
                    <a:latin typeface="Arial Narrow" pitchFamily="34" charset="0"/>
                  </a:rPr>
                  <a:t>disesuaikan</a:t>
                </a:r>
                <a:r>
                  <a:rPr lang="en-US" altLang="id-ID" sz="2000" dirty="0">
                    <a:latin typeface="Arial Narrow" pitchFamily="34" charset="0"/>
                  </a:rPr>
                  <a:t> </a:t>
                </a:r>
                <a:r>
                  <a:rPr lang="en-US" altLang="id-ID" sz="2000" dirty="0" err="1">
                    <a:latin typeface="Arial Narrow" pitchFamily="34" charset="0"/>
                  </a:rPr>
                  <a:t>dengan</a:t>
                </a:r>
                <a:r>
                  <a:rPr lang="en-US" altLang="id-ID" sz="2000" dirty="0">
                    <a:latin typeface="Arial Narrow" pitchFamily="34" charset="0"/>
                  </a:rPr>
                  <a:t> </a:t>
                </a:r>
                <a:r>
                  <a:rPr lang="en-US" altLang="id-ID" sz="2000" dirty="0" err="1">
                    <a:latin typeface="Arial Narrow" pitchFamily="34" charset="0"/>
                  </a:rPr>
                  <a:t>penelitian</a:t>
                </a:r>
                <a:r>
                  <a:rPr lang="en-US" altLang="id-ID" sz="2000" dirty="0">
                    <a:latin typeface="Arial Narrow" pitchFamily="34" charset="0"/>
                  </a:rPr>
                  <a:t> </a:t>
                </a:r>
                <a:r>
                  <a:rPr lang="en-US" altLang="id-ID" sz="2000" dirty="0" err="1">
                    <a:latin typeface="Arial Narrow" pitchFamily="34" charset="0"/>
                  </a:rPr>
                  <a:t>kita</a:t>
                </a:r>
                <a:r>
                  <a:rPr lang="en-US" altLang="id-ID" sz="2000" dirty="0">
                    <a:latin typeface="Arial Narrow" pitchFamily="34" charset="0"/>
                  </a:rPr>
                  <a:t>? </a:t>
                </a:r>
                <a:r>
                  <a:rPr lang="en-US" altLang="id-ID" sz="2000" dirty="0" err="1">
                    <a:latin typeface="Arial Narrow" pitchFamily="34" charset="0"/>
                  </a:rPr>
                  <a:t>Apakah</a:t>
                </a:r>
                <a:r>
                  <a:rPr lang="en-US" altLang="id-ID" sz="2000" dirty="0">
                    <a:latin typeface="Arial Narrow" pitchFamily="34" charset="0"/>
                  </a:rPr>
                  <a:t> </a:t>
                </a:r>
                <a:r>
                  <a:rPr lang="en-US" altLang="id-ID" sz="2000" dirty="0" err="1">
                    <a:latin typeface="Arial Narrow" pitchFamily="34" charset="0"/>
                  </a:rPr>
                  <a:t>konten</a:t>
                </a:r>
                <a:r>
                  <a:rPr lang="en-US" altLang="id-ID" sz="2000" dirty="0">
                    <a:latin typeface="Arial Narrow" pitchFamily="34" charset="0"/>
                  </a:rPr>
                  <a:t> </a:t>
                </a:r>
                <a:r>
                  <a:rPr lang="en-US" altLang="id-ID" sz="2000" dirty="0" err="1">
                    <a:latin typeface="Arial Narrow" pitchFamily="34" charset="0"/>
                  </a:rPr>
                  <a:t>dapat</a:t>
                </a:r>
                <a:r>
                  <a:rPr lang="en-US" altLang="id-ID" sz="2000" dirty="0">
                    <a:latin typeface="Arial Narrow" pitchFamily="34" charset="0"/>
                  </a:rPr>
                  <a:t> </a:t>
                </a:r>
                <a:r>
                  <a:rPr lang="en-US" altLang="id-ID" sz="2000" dirty="0" err="1">
                    <a:latin typeface="Arial Narrow" pitchFamily="34" charset="0"/>
                  </a:rPr>
                  <a:t>mendukung</a:t>
                </a:r>
                <a:r>
                  <a:rPr lang="en-US" altLang="id-ID" sz="2000" dirty="0">
                    <a:latin typeface="Arial Narrow" pitchFamily="34" charset="0"/>
                  </a:rPr>
                  <a:t> </a:t>
                </a:r>
                <a:r>
                  <a:rPr lang="en-US" altLang="id-ID" sz="2000" dirty="0" err="1">
                    <a:latin typeface="Arial Narrow" pitchFamily="34" charset="0"/>
                  </a:rPr>
                  <a:t>argumen</a:t>
                </a:r>
                <a:r>
                  <a:rPr lang="en-US" altLang="id-ID" sz="2000" dirty="0">
                    <a:latin typeface="Arial Narrow" pitchFamily="34" charset="0"/>
                  </a:rPr>
                  <a:t> </a:t>
                </a:r>
                <a:r>
                  <a:rPr lang="en-US" altLang="id-ID" sz="2000" dirty="0" err="1">
                    <a:latin typeface="Arial Narrow" pitchFamily="34" charset="0"/>
                  </a:rPr>
                  <a:t>penelitian</a:t>
                </a:r>
                <a:r>
                  <a:rPr lang="en-US" altLang="id-ID" sz="2000" dirty="0">
                    <a:latin typeface="Arial Narrow" pitchFamily="34" charset="0"/>
                  </a:rPr>
                  <a:t>?</a:t>
                </a:r>
              </a:p>
              <a:p>
                <a:pPr algn="just" eaLnBrk="1" hangingPunct="1">
                  <a:spcBef>
                    <a:spcPct val="0"/>
                  </a:spcBef>
                  <a:buFontTx/>
                  <a:buNone/>
                </a:pPr>
                <a:r>
                  <a:rPr lang="en-US" altLang="id-ID" sz="2000" dirty="0">
                    <a:latin typeface="Arial Narrow" pitchFamily="34" charset="0"/>
                  </a:rPr>
                  <a:t> </a:t>
                </a:r>
                <a:endParaRPr lang="en-US" altLang="id-ID" sz="2000" dirty="0"/>
              </a:p>
            </p:txBody>
          </p:sp>
        </p:grpSp>
        <p:grpSp>
          <p:nvGrpSpPr>
            <p:cNvPr id="4" name="Group 25"/>
            <p:cNvGrpSpPr>
              <a:grpSpLocks/>
            </p:cNvGrpSpPr>
            <p:nvPr/>
          </p:nvGrpSpPr>
          <p:grpSpPr bwMode="auto">
            <a:xfrm>
              <a:off x="480" y="912"/>
              <a:ext cx="4752" cy="596"/>
              <a:chOff x="480" y="912"/>
              <a:chExt cx="4752" cy="596"/>
            </a:xfrm>
          </p:grpSpPr>
          <p:sp>
            <p:nvSpPr>
              <p:cNvPr id="4106" name="Rectangle 23"/>
              <p:cNvSpPr>
                <a:spLocks noChangeArrowheads="1"/>
              </p:cNvSpPr>
              <p:nvPr/>
            </p:nvSpPr>
            <p:spPr bwMode="auto">
              <a:xfrm>
                <a:off x="2976" y="912"/>
                <a:ext cx="2256" cy="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800" dirty="0">
                    <a:solidFill>
                      <a:srgbClr val="CCCCCC"/>
                    </a:solidFill>
                    <a:latin typeface="Arial Narrow" pitchFamily="34" charset="0"/>
                  </a:rPr>
                  <a:t>A list of sources (books, journal, websites, </a:t>
                </a:r>
                <a:r>
                  <a:rPr lang="en-US" altLang="id-ID" sz="2800" dirty="0" err="1">
                    <a:solidFill>
                      <a:srgbClr val="CCCCCC"/>
                    </a:solidFill>
                    <a:latin typeface="Arial Narrow" pitchFamily="34" charset="0"/>
                  </a:rPr>
                  <a:t>etc</a:t>
                </a:r>
                <a:r>
                  <a:rPr lang="en-US" altLang="id-ID" sz="2800" dirty="0">
                    <a:solidFill>
                      <a:srgbClr val="CCCCCC"/>
                    </a:solidFill>
                    <a:latin typeface="Arial Narrow" pitchFamily="34" charset="0"/>
                  </a:rPr>
                  <a:t>)</a:t>
                </a:r>
                <a:endParaRPr lang="en-US" altLang="id-ID" sz="2800" dirty="0">
                  <a:solidFill>
                    <a:schemeClr val="bg2"/>
                  </a:solidFill>
                </a:endParaRPr>
              </a:p>
            </p:txBody>
          </p:sp>
          <p:sp>
            <p:nvSpPr>
              <p:cNvPr id="4107" name="Rectangle 24"/>
              <p:cNvSpPr>
                <a:spLocks noChangeArrowheads="1"/>
              </p:cNvSpPr>
              <p:nvPr/>
            </p:nvSpPr>
            <p:spPr bwMode="auto">
              <a:xfrm>
                <a:off x="480" y="912"/>
                <a:ext cx="2256"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en-US" altLang="id-ID" sz="2800" dirty="0">
                    <a:solidFill>
                      <a:srgbClr val="CCCCCC"/>
                    </a:solidFill>
                    <a:latin typeface="Arial Narrow" pitchFamily="34" charset="0"/>
                  </a:rPr>
                  <a:t>Summary or Evaluation</a:t>
                </a:r>
                <a:endParaRPr lang="en-US" altLang="id-ID" sz="2800" dirty="0">
                  <a:solidFill>
                    <a:schemeClr val="bg2"/>
                  </a:solidFill>
                </a:endParaRPr>
              </a:p>
            </p:txBody>
          </p:sp>
        </p:grpSp>
      </p:grpSp>
    </p:spTree>
    <p:extLst>
      <p:ext uri="{BB962C8B-B14F-4D97-AF65-F5344CB8AC3E}">
        <p14:creationId xmlns="" xmlns:p14="http://schemas.microsoft.com/office/powerpoint/2010/main" val="374527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box(in)">
                                      <p:cBhvr>
                                        <p:cTn id="7" dur="500"/>
                                        <p:tgtEl>
                                          <p:spTgt spid="3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37220" name="Rectangle 4"/>
          <p:cNvSpPr>
            <a:spLocks noChangeArrowheads="1"/>
          </p:cNvSpPr>
          <p:nvPr/>
        </p:nvSpPr>
        <p:spPr bwMode="auto">
          <a:xfrm>
            <a:off x="4019550" y="533400"/>
            <a:ext cx="442912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400" dirty="0" err="1">
                <a:latin typeface="Arial Narrow" pitchFamily="34" charset="0"/>
              </a:rPr>
              <a:t>Mencari</a:t>
            </a:r>
            <a:r>
              <a:rPr lang="en-US" altLang="id-ID" sz="2400" dirty="0">
                <a:latin typeface="Arial Narrow" pitchFamily="34" charset="0"/>
              </a:rPr>
              <a:t>, </a:t>
            </a:r>
            <a:r>
              <a:rPr lang="en-US" altLang="id-ID" sz="2400" dirty="0" err="1">
                <a:latin typeface="Arial Narrow" pitchFamily="34" charset="0"/>
              </a:rPr>
              <a:t>memilah</a:t>
            </a:r>
            <a:r>
              <a:rPr lang="en-US" altLang="id-ID" sz="2400" dirty="0">
                <a:latin typeface="Arial Narrow" pitchFamily="34" charset="0"/>
              </a:rPr>
              <a:t>, </a:t>
            </a:r>
            <a:r>
              <a:rPr lang="en-US" altLang="id-ID" sz="2400" dirty="0" err="1">
                <a:latin typeface="Arial Narrow" pitchFamily="34" charset="0"/>
              </a:rPr>
              <a:t>memilih</a:t>
            </a:r>
            <a:r>
              <a:rPr lang="en-US" altLang="id-ID" sz="2400" dirty="0">
                <a:latin typeface="Arial Narrow" pitchFamily="34" charset="0"/>
              </a:rPr>
              <a:t> </a:t>
            </a:r>
            <a:r>
              <a:rPr lang="en-US" altLang="id-ID" sz="2400" dirty="0" err="1">
                <a:latin typeface="Arial Narrow" pitchFamily="34" charset="0"/>
              </a:rPr>
              <a:t>sumber</a:t>
            </a:r>
            <a:r>
              <a:rPr lang="en-US" altLang="id-ID" sz="2400" dirty="0">
                <a:latin typeface="Arial Narrow" pitchFamily="34" charset="0"/>
              </a:rPr>
              <a:t> yang </a:t>
            </a:r>
            <a:r>
              <a:rPr lang="en-US" altLang="id-ID" sz="2400" dirty="0" err="1">
                <a:latin typeface="Arial Narrow" pitchFamily="34" charset="0"/>
              </a:rPr>
              <a:t>memiliki</a:t>
            </a:r>
            <a:r>
              <a:rPr lang="en-US" altLang="id-ID" sz="2400" dirty="0">
                <a:latin typeface="Arial Narrow" pitchFamily="34" charset="0"/>
              </a:rPr>
              <a:t> </a:t>
            </a:r>
            <a:r>
              <a:rPr lang="en-US" altLang="id-ID" sz="2400" dirty="0" err="1">
                <a:latin typeface="Arial Narrow" pitchFamily="34" charset="0"/>
              </a:rPr>
              <a:t>informasi</a:t>
            </a:r>
            <a:r>
              <a:rPr lang="en-US" altLang="id-ID" sz="2400" dirty="0">
                <a:latin typeface="Arial Narrow" pitchFamily="34" charset="0"/>
              </a:rPr>
              <a:t> </a:t>
            </a:r>
            <a:r>
              <a:rPr lang="en-US" altLang="id-ID" sz="2400" dirty="0">
                <a:solidFill>
                  <a:srgbClr val="7F7F7F"/>
                </a:solidFill>
                <a:latin typeface="Arial Narrow" pitchFamily="34" charset="0"/>
              </a:rPr>
              <a:t>(</a:t>
            </a:r>
            <a:r>
              <a:rPr lang="en-US" altLang="id-ID" sz="2400" dirty="0" err="1">
                <a:solidFill>
                  <a:srgbClr val="7F7F7F"/>
                </a:solidFill>
                <a:latin typeface="Arial Narrow" pitchFamily="34" charset="0"/>
              </a:rPr>
              <a:t>gagasan</a:t>
            </a:r>
            <a:r>
              <a:rPr lang="en-US" altLang="id-ID" sz="2400" dirty="0">
                <a:solidFill>
                  <a:srgbClr val="7F7F7F"/>
                </a:solidFill>
                <a:latin typeface="Arial Narrow" pitchFamily="34" charset="0"/>
              </a:rPr>
              <a:t>/</a:t>
            </a:r>
            <a:r>
              <a:rPr lang="en-US" altLang="id-ID" sz="2400" dirty="0" err="1">
                <a:solidFill>
                  <a:srgbClr val="7F7F7F"/>
                </a:solidFill>
                <a:latin typeface="Arial Narrow" pitchFamily="34" charset="0"/>
              </a:rPr>
              <a:t>uraian</a:t>
            </a:r>
            <a:r>
              <a:rPr lang="en-US" altLang="id-ID" sz="2400" dirty="0">
                <a:solidFill>
                  <a:srgbClr val="7F7F7F"/>
                </a:solidFill>
                <a:latin typeface="Arial Narrow" pitchFamily="34" charset="0"/>
              </a:rPr>
              <a:t>) </a:t>
            </a:r>
            <a:r>
              <a:rPr lang="en-US" altLang="id-ID" sz="2400" dirty="0">
                <a:latin typeface="Arial Narrow" pitchFamily="34" charset="0"/>
              </a:rPr>
              <a:t>yang </a:t>
            </a:r>
            <a:r>
              <a:rPr lang="en-US" altLang="id-ID" sz="2400" dirty="0" err="1">
                <a:latin typeface="Arial Narrow" pitchFamily="34" charset="0"/>
              </a:rPr>
              <a:t>dianggap</a:t>
            </a:r>
            <a:r>
              <a:rPr lang="en-US" altLang="id-ID" sz="2400" dirty="0">
                <a:latin typeface="Arial Narrow" pitchFamily="34" charset="0"/>
              </a:rPr>
              <a:t> </a:t>
            </a:r>
            <a:r>
              <a:rPr lang="en-US" altLang="id-ID" sz="2400" dirty="0" err="1">
                <a:latin typeface="Arial Narrow" pitchFamily="34" charset="0"/>
              </a:rPr>
              <a:t>sesuai</a:t>
            </a:r>
            <a:r>
              <a:rPr lang="en-US" altLang="id-ID" sz="2400" dirty="0">
                <a:latin typeface="Arial Narrow" pitchFamily="34" charset="0"/>
              </a:rPr>
              <a:t> </a:t>
            </a:r>
            <a:r>
              <a:rPr lang="en-US" altLang="id-ID" sz="2400" dirty="0" err="1">
                <a:latin typeface="Arial Narrow" pitchFamily="34" charset="0"/>
              </a:rPr>
              <a:t>dan</a:t>
            </a:r>
            <a:r>
              <a:rPr lang="en-US" altLang="id-ID" sz="2400" dirty="0">
                <a:latin typeface="Arial Narrow" pitchFamily="34" charset="0"/>
              </a:rPr>
              <a:t> </a:t>
            </a:r>
            <a:r>
              <a:rPr lang="en-US" altLang="id-ID" sz="2400" dirty="0" err="1">
                <a:latin typeface="Arial Narrow" pitchFamily="34" charset="0"/>
              </a:rPr>
              <a:t>bermanfaat</a:t>
            </a:r>
            <a:r>
              <a:rPr lang="en-US" altLang="id-ID" sz="2400" dirty="0">
                <a:latin typeface="Arial Narrow" pitchFamily="34" charset="0"/>
              </a:rPr>
              <a:t> </a:t>
            </a:r>
            <a:r>
              <a:rPr lang="en-US" altLang="id-ID" sz="2400" dirty="0" err="1">
                <a:latin typeface="Arial Narrow" pitchFamily="34" charset="0"/>
              </a:rPr>
              <a:t>untuk</a:t>
            </a:r>
            <a:r>
              <a:rPr lang="en-US" altLang="id-ID" sz="2400" dirty="0">
                <a:latin typeface="Arial Narrow" pitchFamily="34" charset="0"/>
              </a:rPr>
              <a:t> </a:t>
            </a:r>
            <a:r>
              <a:rPr lang="en-US" altLang="id-ID" sz="2400" dirty="0" err="1">
                <a:latin typeface="Arial Narrow" pitchFamily="34" charset="0"/>
              </a:rPr>
              <a:t>penelitian</a:t>
            </a:r>
            <a:endParaRPr lang="en-US" altLang="id-ID" sz="2800" dirty="0"/>
          </a:p>
        </p:txBody>
      </p:sp>
      <p:sp>
        <p:nvSpPr>
          <p:cNvPr id="5124" name="Rectangle 6"/>
          <p:cNvSpPr>
            <a:spLocks noChangeArrowheads="1"/>
          </p:cNvSpPr>
          <p:nvPr/>
        </p:nvSpPr>
        <p:spPr bwMode="auto">
          <a:xfrm>
            <a:off x="571500" y="533400"/>
            <a:ext cx="2928938"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en-US" altLang="id-ID" sz="2800" b="1" dirty="0">
                <a:solidFill>
                  <a:srgbClr val="FF0000"/>
                </a:solidFill>
                <a:latin typeface="Arial Narrow" pitchFamily="34" charset="0"/>
              </a:rPr>
              <a:t>The process to annotate bibliography</a:t>
            </a:r>
            <a:endParaRPr lang="en-US" altLang="id-ID" sz="2800" b="1" dirty="0">
              <a:solidFill>
                <a:srgbClr val="FF0000"/>
              </a:solidFill>
            </a:endParaRPr>
          </a:p>
        </p:txBody>
      </p:sp>
      <p:sp>
        <p:nvSpPr>
          <p:cNvPr id="137228" name="Rectangle 12"/>
          <p:cNvSpPr>
            <a:spLocks noChangeArrowheads="1"/>
          </p:cNvSpPr>
          <p:nvPr/>
        </p:nvSpPr>
        <p:spPr bwMode="auto">
          <a:xfrm>
            <a:off x="4000500" y="2564904"/>
            <a:ext cx="373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dirty="0">
                <a:latin typeface="Arial Narrow" pitchFamily="34" charset="0"/>
              </a:rPr>
              <a:t>Review </a:t>
            </a:r>
            <a:r>
              <a:rPr lang="en-US" altLang="id-ID" sz="2400" dirty="0" err="1">
                <a:latin typeface="Arial Narrow" pitchFamily="34" charset="0"/>
              </a:rPr>
              <a:t>sumber</a:t>
            </a:r>
            <a:r>
              <a:rPr lang="en-US" altLang="id-ID" sz="2400" dirty="0">
                <a:latin typeface="Arial Narrow" pitchFamily="34" charset="0"/>
              </a:rPr>
              <a:t> </a:t>
            </a:r>
            <a:r>
              <a:rPr lang="en-US" altLang="id-ID" sz="2400" dirty="0" err="1">
                <a:latin typeface="Arial Narrow" pitchFamily="34" charset="0"/>
              </a:rPr>
              <a:t>tersebut</a:t>
            </a:r>
            <a:endParaRPr lang="en-US" altLang="id-ID" sz="2800" dirty="0"/>
          </a:p>
        </p:txBody>
      </p:sp>
      <p:sp>
        <p:nvSpPr>
          <p:cNvPr id="137229" name="Rectangle 13"/>
          <p:cNvSpPr>
            <a:spLocks noChangeArrowheads="1"/>
          </p:cNvSpPr>
          <p:nvPr/>
        </p:nvSpPr>
        <p:spPr bwMode="auto">
          <a:xfrm>
            <a:off x="4019550" y="3157538"/>
            <a:ext cx="4410075"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400" dirty="0" err="1">
                <a:latin typeface="Arial Narrow" pitchFamily="34" charset="0"/>
              </a:rPr>
              <a:t>Tulis</a:t>
            </a:r>
            <a:r>
              <a:rPr lang="en-US" altLang="id-ID" sz="2400" dirty="0">
                <a:latin typeface="Arial Narrow" pitchFamily="34" charset="0"/>
              </a:rPr>
              <a:t> </a:t>
            </a:r>
            <a:r>
              <a:rPr lang="en-US" altLang="id-ID" sz="2400" dirty="0" err="1">
                <a:latin typeface="Arial Narrow" pitchFamily="34" charset="0"/>
              </a:rPr>
              <a:t>uraian</a:t>
            </a:r>
            <a:r>
              <a:rPr lang="en-US" altLang="id-ID" sz="2400" dirty="0">
                <a:latin typeface="Arial Narrow" pitchFamily="34" charset="0"/>
              </a:rPr>
              <a:t> </a:t>
            </a:r>
            <a:r>
              <a:rPr lang="en-US" altLang="id-ID" sz="2400" dirty="0" err="1">
                <a:latin typeface="Arial Narrow" pitchFamily="34" charset="0"/>
              </a:rPr>
              <a:t>singkat</a:t>
            </a:r>
            <a:r>
              <a:rPr lang="en-US" altLang="id-ID" sz="2400" dirty="0">
                <a:latin typeface="Arial Narrow" pitchFamily="34" charset="0"/>
              </a:rPr>
              <a:t> yang </a:t>
            </a:r>
            <a:r>
              <a:rPr lang="en-US" altLang="id-ID" sz="2400" dirty="0" err="1">
                <a:latin typeface="Arial Narrow" pitchFamily="34" charset="0"/>
              </a:rPr>
              <a:t>memaparkan</a:t>
            </a:r>
            <a:r>
              <a:rPr lang="en-US" altLang="id-ID" sz="2400" dirty="0">
                <a:latin typeface="Arial Narrow" pitchFamily="34" charset="0"/>
              </a:rPr>
              <a:t> </a:t>
            </a:r>
            <a:r>
              <a:rPr lang="en-US" altLang="id-ID" sz="2400" dirty="0" err="1">
                <a:latin typeface="Arial Narrow" pitchFamily="34" charset="0"/>
              </a:rPr>
              <a:t>poin</a:t>
            </a:r>
            <a:r>
              <a:rPr lang="en-US" altLang="id-ID" sz="2400" dirty="0">
                <a:latin typeface="Arial Narrow" pitchFamily="34" charset="0"/>
              </a:rPr>
              <a:t> </a:t>
            </a:r>
            <a:r>
              <a:rPr lang="en-US" altLang="id-ID" sz="2400" dirty="0" err="1">
                <a:latin typeface="Arial Narrow" pitchFamily="34" charset="0"/>
              </a:rPr>
              <a:t>utama</a:t>
            </a:r>
            <a:r>
              <a:rPr lang="en-US" altLang="id-ID" sz="2400" dirty="0">
                <a:latin typeface="Arial Narrow" pitchFamily="34" charset="0"/>
              </a:rPr>
              <a:t> </a:t>
            </a:r>
            <a:r>
              <a:rPr lang="en-US" altLang="id-ID" sz="2400" dirty="0" err="1">
                <a:latin typeface="Arial Narrow" pitchFamily="34" charset="0"/>
              </a:rPr>
              <a:t>dan</a:t>
            </a:r>
            <a:r>
              <a:rPr lang="en-US" altLang="id-ID" sz="2400" dirty="0">
                <a:latin typeface="Arial Narrow" pitchFamily="34" charset="0"/>
              </a:rPr>
              <a:t> </a:t>
            </a:r>
            <a:r>
              <a:rPr lang="en-US" altLang="id-ID" sz="2400" dirty="0" err="1">
                <a:latin typeface="Arial Narrow" pitchFamily="34" charset="0"/>
              </a:rPr>
              <a:t>ruang</a:t>
            </a:r>
            <a:r>
              <a:rPr lang="en-US" altLang="id-ID" sz="2400" dirty="0">
                <a:latin typeface="Arial Narrow" pitchFamily="34" charset="0"/>
              </a:rPr>
              <a:t> </a:t>
            </a:r>
            <a:r>
              <a:rPr lang="en-US" altLang="id-ID" sz="2400" dirty="0" err="1">
                <a:latin typeface="Arial Narrow" pitchFamily="34" charset="0"/>
              </a:rPr>
              <a:t>lingkup</a:t>
            </a:r>
            <a:r>
              <a:rPr lang="en-US" altLang="id-ID" sz="2400" dirty="0">
                <a:latin typeface="Arial Narrow" pitchFamily="34" charset="0"/>
              </a:rPr>
              <a:t> </a:t>
            </a:r>
            <a:r>
              <a:rPr lang="en-US" altLang="id-ID" sz="2400" dirty="0" err="1">
                <a:latin typeface="Arial Narrow" pitchFamily="34" charset="0"/>
              </a:rPr>
              <a:t>konten</a:t>
            </a:r>
            <a:r>
              <a:rPr lang="en-US" altLang="id-ID" sz="2400" dirty="0">
                <a:latin typeface="Arial Narrow" pitchFamily="34" charset="0"/>
              </a:rPr>
              <a:t> </a:t>
            </a:r>
            <a:r>
              <a:rPr lang="en-US" altLang="id-ID" sz="2400" dirty="0" err="1">
                <a:latin typeface="Arial Narrow" pitchFamily="34" charset="0"/>
              </a:rPr>
              <a:t>bahasan</a:t>
            </a:r>
            <a:r>
              <a:rPr lang="en-US" altLang="id-ID" sz="2000" dirty="0">
                <a:latin typeface="Arial Narrow" pitchFamily="34" charset="0"/>
              </a:rPr>
              <a:t>: </a:t>
            </a:r>
          </a:p>
          <a:p>
            <a:pPr eaLnBrk="1" hangingPunct="1">
              <a:spcBef>
                <a:spcPct val="0"/>
              </a:spcBef>
              <a:buFontTx/>
              <a:buNone/>
            </a:pPr>
            <a:r>
              <a:rPr lang="en-US" altLang="id-ID" sz="2400" dirty="0">
                <a:latin typeface="Arial Narrow" pitchFamily="34" charset="0"/>
              </a:rPr>
              <a:t>    </a:t>
            </a:r>
            <a:r>
              <a:rPr lang="en-US" altLang="id-ID" sz="2000" dirty="0" err="1">
                <a:solidFill>
                  <a:srgbClr val="333333"/>
                </a:solidFill>
                <a:latin typeface="Arial Narrow" pitchFamily="34" charset="0"/>
              </a:rPr>
              <a:t>fokus</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utama</a:t>
            </a:r>
            <a:r>
              <a:rPr lang="en-US" altLang="id-ID" sz="2000" dirty="0">
                <a:solidFill>
                  <a:srgbClr val="333333"/>
                </a:solidFill>
                <a:latin typeface="Arial Narrow" pitchFamily="34" charset="0"/>
              </a:rPr>
              <a:t> / </a:t>
            </a:r>
            <a:r>
              <a:rPr lang="en-US" altLang="id-ID" sz="2000" dirty="0" err="1">
                <a:solidFill>
                  <a:srgbClr val="333333"/>
                </a:solidFill>
                <a:latin typeface="Arial Narrow" pitchFamily="34" charset="0"/>
              </a:rPr>
              <a:t>tujuan</a:t>
            </a:r>
            <a:endParaRPr lang="en-US" altLang="id-ID" sz="2000" dirty="0">
              <a:solidFill>
                <a:srgbClr val="333333"/>
              </a:solidFill>
              <a:latin typeface="Arial Narrow" pitchFamily="34" charset="0"/>
            </a:endParaRPr>
          </a:p>
          <a:p>
            <a:pPr eaLnBrk="1" hangingPunct="1">
              <a:spcBef>
                <a:spcPct val="0"/>
              </a:spcBef>
              <a:buFontTx/>
              <a:buNone/>
            </a:pP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lingkup</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pembaca</a:t>
            </a:r>
            <a:r>
              <a:rPr lang="en-US" altLang="id-ID" sz="2000" dirty="0">
                <a:solidFill>
                  <a:srgbClr val="333333"/>
                </a:solidFill>
                <a:latin typeface="Arial Narrow" pitchFamily="34" charset="0"/>
              </a:rPr>
              <a:t> yang </a:t>
            </a:r>
            <a:r>
              <a:rPr lang="en-US" altLang="id-ID" sz="2000" dirty="0" err="1">
                <a:solidFill>
                  <a:srgbClr val="333333"/>
                </a:solidFill>
                <a:latin typeface="Arial Narrow" pitchFamily="34" charset="0"/>
              </a:rPr>
              <a:t>dituju</a:t>
            </a:r>
            <a:endParaRPr lang="en-US" altLang="id-ID" sz="2000" dirty="0">
              <a:solidFill>
                <a:srgbClr val="333333"/>
              </a:solidFill>
              <a:latin typeface="Arial Narrow" pitchFamily="34" charset="0"/>
            </a:endParaRPr>
          </a:p>
          <a:p>
            <a:pPr eaLnBrk="1" hangingPunct="1">
              <a:spcBef>
                <a:spcPct val="0"/>
              </a:spcBef>
              <a:buFontTx/>
              <a:buNone/>
            </a:pP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relevansi</a:t>
            </a:r>
            <a:endParaRPr lang="en-US" altLang="id-ID" sz="2000" dirty="0">
              <a:solidFill>
                <a:srgbClr val="333333"/>
              </a:solidFill>
              <a:latin typeface="Arial Narrow" pitchFamily="34" charset="0"/>
            </a:endParaRPr>
          </a:p>
          <a:p>
            <a:pPr eaLnBrk="1" hangingPunct="1">
              <a:spcBef>
                <a:spcPct val="0"/>
              </a:spcBef>
              <a:buFontTx/>
              <a:buNone/>
            </a:pP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fitur</a:t>
            </a:r>
            <a:r>
              <a:rPr lang="en-US" altLang="id-ID" sz="2000" dirty="0">
                <a:solidFill>
                  <a:srgbClr val="333333"/>
                </a:solidFill>
                <a:latin typeface="Arial Narrow" pitchFamily="34" charset="0"/>
              </a:rPr>
              <a:t> yang </a:t>
            </a:r>
            <a:r>
              <a:rPr lang="en-US" altLang="id-ID" sz="2000" dirty="0" err="1">
                <a:solidFill>
                  <a:srgbClr val="333333"/>
                </a:solidFill>
                <a:latin typeface="Arial Narrow" pitchFamily="34" charset="0"/>
              </a:rPr>
              <a:t>spesial</a:t>
            </a:r>
            <a:r>
              <a:rPr lang="en-US" altLang="id-ID" sz="2000" dirty="0">
                <a:solidFill>
                  <a:srgbClr val="333333"/>
                </a:solidFill>
                <a:latin typeface="Arial Narrow" pitchFamily="34" charset="0"/>
              </a:rPr>
              <a:t> / </a:t>
            </a:r>
            <a:r>
              <a:rPr lang="en-US" altLang="id-ID" sz="2000" dirty="0" err="1">
                <a:solidFill>
                  <a:srgbClr val="333333"/>
                </a:solidFill>
                <a:latin typeface="Arial Narrow" pitchFamily="34" charset="0"/>
              </a:rPr>
              <a:t>unik</a:t>
            </a:r>
            <a:endParaRPr lang="en-US" altLang="id-ID" sz="2000" dirty="0">
              <a:solidFill>
                <a:srgbClr val="333333"/>
              </a:solidFill>
              <a:latin typeface="Arial Narrow" pitchFamily="34" charset="0"/>
            </a:endParaRPr>
          </a:p>
          <a:p>
            <a:pPr eaLnBrk="1" hangingPunct="1">
              <a:spcBef>
                <a:spcPct val="0"/>
              </a:spcBef>
              <a:buFontTx/>
              <a:buNone/>
            </a:pP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catatan</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penutup</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dari</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penulis</a:t>
            </a:r>
            <a:endParaRPr lang="en-US" altLang="id-ID" sz="2000" dirty="0">
              <a:solidFill>
                <a:srgbClr val="333333"/>
              </a:solidFill>
              <a:latin typeface="Arial Narrow" pitchFamily="34" charset="0"/>
            </a:endParaRPr>
          </a:p>
          <a:p>
            <a:pPr eaLnBrk="1" hangingPunct="1">
              <a:spcBef>
                <a:spcPct val="0"/>
              </a:spcBef>
              <a:buFontTx/>
              <a:buNone/>
            </a:pP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catatan</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atas</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observasi</a:t>
            </a:r>
            <a:r>
              <a:rPr lang="en-US" altLang="id-ID" sz="2000" dirty="0">
                <a:solidFill>
                  <a:srgbClr val="333333"/>
                </a:solidFill>
                <a:latin typeface="Arial Narrow" pitchFamily="34" charset="0"/>
              </a:rPr>
              <a:t> </a:t>
            </a:r>
            <a:r>
              <a:rPr lang="en-US" altLang="id-ID" sz="2000" dirty="0" err="1">
                <a:solidFill>
                  <a:srgbClr val="333333"/>
                </a:solidFill>
                <a:latin typeface="Arial Narrow" pitchFamily="34" charset="0"/>
              </a:rPr>
              <a:t>konten</a:t>
            </a:r>
            <a:r>
              <a:rPr lang="en-US" altLang="id-ID" sz="2000" dirty="0">
                <a:solidFill>
                  <a:srgbClr val="333333"/>
                </a:solidFill>
                <a:latin typeface="Arial Narrow" pitchFamily="34" charset="0"/>
              </a:rPr>
              <a:t> </a:t>
            </a:r>
            <a:endParaRPr lang="en-US" altLang="id-ID" sz="2000" dirty="0">
              <a:solidFill>
                <a:srgbClr val="333333"/>
              </a:solidFill>
            </a:endParaRPr>
          </a:p>
        </p:txBody>
      </p:sp>
      <p:pic>
        <p:nvPicPr>
          <p:cNvPr id="12"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09148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box(in)">
                                      <p:cBhvr>
                                        <p:cTn id="7" dur="500"/>
                                        <p:tgtEl>
                                          <p:spTgt spid="137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7228"/>
                                        </p:tgtEl>
                                        <p:attrNameLst>
                                          <p:attrName>style.visibility</p:attrName>
                                        </p:attrNameLst>
                                      </p:cBhvr>
                                      <p:to>
                                        <p:strVal val="visible"/>
                                      </p:to>
                                    </p:set>
                                    <p:animEffect transition="in" filter="box(in)">
                                      <p:cBhvr>
                                        <p:cTn id="12" dur="500"/>
                                        <p:tgtEl>
                                          <p:spTgt spid="137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7229"/>
                                        </p:tgtEl>
                                        <p:attrNameLst>
                                          <p:attrName>style.visibility</p:attrName>
                                        </p:attrNameLst>
                                      </p:cBhvr>
                                      <p:to>
                                        <p:strVal val="visible"/>
                                      </p:to>
                                    </p:set>
                                    <p:animEffect transition="in" filter="box(in)">
                                      <p:cBhvr>
                                        <p:cTn id="17" dur="500"/>
                                        <p:tgtEl>
                                          <p:spTgt spid="137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8" grpId="0"/>
      <p:bldP spid="1372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41315" name="Rectangle 3"/>
          <p:cNvSpPr>
            <a:spLocks noChangeArrowheads="1"/>
          </p:cNvSpPr>
          <p:nvPr/>
        </p:nvSpPr>
        <p:spPr bwMode="auto">
          <a:xfrm>
            <a:off x="4648200" y="838200"/>
            <a:ext cx="3810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dirty="0" err="1">
                <a:latin typeface="Arial Narrow" pitchFamily="34" charset="0"/>
              </a:rPr>
              <a:t>ringkaskan</a:t>
            </a:r>
            <a:r>
              <a:rPr lang="en-US" altLang="id-ID" sz="2400" dirty="0">
                <a:latin typeface="Arial Narrow" pitchFamily="34" charset="0"/>
              </a:rPr>
              <a:t> </a:t>
            </a:r>
            <a:r>
              <a:rPr lang="en-US" altLang="id-ID" sz="2400" dirty="0" err="1">
                <a:latin typeface="Arial Narrow" pitchFamily="34" charset="0"/>
              </a:rPr>
              <a:t>ruang</a:t>
            </a:r>
            <a:r>
              <a:rPr lang="en-US" altLang="id-ID" sz="2400" dirty="0">
                <a:latin typeface="Arial Narrow" pitchFamily="34" charset="0"/>
              </a:rPr>
              <a:t> </a:t>
            </a:r>
            <a:r>
              <a:rPr lang="en-US" altLang="id-ID" sz="2400" dirty="0" err="1">
                <a:latin typeface="Arial Narrow" pitchFamily="34" charset="0"/>
              </a:rPr>
              <a:t>lingkup</a:t>
            </a:r>
            <a:r>
              <a:rPr lang="en-US" altLang="id-ID" sz="2400" dirty="0">
                <a:latin typeface="Arial Narrow" pitchFamily="34" charset="0"/>
              </a:rPr>
              <a:t> </a:t>
            </a:r>
            <a:r>
              <a:rPr lang="en-US" altLang="id-ID" sz="2400" dirty="0" err="1">
                <a:latin typeface="Arial Narrow" pitchFamily="34" charset="0"/>
              </a:rPr>
              <a:t>dan</a:t>
            </a:r>
            <a:r>
              <a:rPr lang="en-US" altLang="id-ID" sz="2400" dirty="0">
                <a:latin typeface="Arial Narrow" pitchFamily="34" charset="0"/>
              </a:rPr>
              <a:t> </a:t>
            </a:r>
            <a:r>
              <a:rPr lang="en-US" altLang="id-ID" sz="2400" dirty="0" err="1">
                <a:latin typeface="Arial Narrow" pitchFamily="34" charset="0"/>
              </a:rPr>
              <a:t>bahasan</a:t>
            </a:r>
            <a:r>
              <a:rPr lang="en-US" altLang="id-ID" sz="2400" dirty="0">
                <a:latin typeface="Arial Narrow" pitchFamily="34" charset="0"/>
              </a:rPr>
              <a:t> </a:t>
            </a:r>
            <a:r>
              <a:rPr lang="en-US" altLang="id-ID" sz="2400" dirty="0" err="1">
                <a:latin typeface="Arial Narrow" pitchFamily="34" charset="0"/>
              </a:rPr>
              <a:t>dari</a:t>
            </a:r>
            <a:r>
              <a:rPr lang="en-US" altLang="id-ID" sz="2400" dirty="0">
                <a:latin typeface="Arial Narrow" pitchFamily="34" charset="0"/>
              </a:rPr>
              <a:t> </a:t>
            </a:r>
            <a:r>
              <a:rPr lang="en-US" altLang="id-ID" sz="2400" dirty="0" err="1">
                <a:latin typeface="Arial Narrow" pitchFamily="34" charset="0"/>
              </a:rPr>
              <a:t>sumber</a:t>
            </a:r>
            <a:endParaRPr lang="en-US" altLang="id-ID" sz="2400" dirty="0"/>
          </a:p>
        </p:txBody>
      </p:sp>
      <p:sp>
        <p:nvSpPr>
          <p:cNvPr id="8196" name="Rectangle 4"/>
          <p:cNvSpPr>
            <a:spLocks noChangeArrowheads="1"/>
          </p:cNvSpPr>
          <p:nvPr/>
        </p:nvSpPr>
        <p:spPr bwMode="auto">
          <a:xfrm>
            <a:off x="914400" y="838200"/>
            <a:ext cx="3581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800" b="1">
                <a:solidFill>
                  <a:srgbClr val="FF0000"/>
                </a:solidFill>
                <a:latin typeface="Arial Narrow" pitchFamily="34" charset="0"/>
              </a:rPr>
              <a:t>Descriptive annotation</a:t>
            </a:r>
            <a:endParaRPr lang="en-US" altLang="id-ID" sz="2800" b="1">
              <a:solidFill>
                <a:srgbClr val="FF0000"/>
              </a:solidFill>
            </a:endParaRPr>
          </a:p>
        </p:txBody>
      </p:sp>
      <p:grpSp>
        <p:nvGrpSpPr>
          <p:cNvPr id="2" name="Group 7"/>
          <p:cNvGrpSpPr>
            <a:grpSpLocks/>
          </p:cNvGrpSpPr>
          <p:nvPr/>
        </p:nvGrpSpPr>
        <p:grpSpPr bwMode="auto">
          <a:xfrm>
            <a:off x="914400" y="2000250"/>
            <a:ext cx="7543800" cy="3649663"/>
            <a:chOff x="576" y="1366"/>
            <a:chExt cx="4752" cy="2299"/>
          </a:xfrm>
        </p:grpSpPr>
        <p:sp>
          <p:nvSpPr>
            <p:cNvPr id="8203" name="Rectangle 5"/>
            <p:cNvSpPr>
              <a:spLocks noChangeArrowheads="1"/>
            </p:cNvSpPr>
            <p:nvPr/>
          </p:nvSpPr>
          <p:spPr bwMode="auto">
            <a:xfrm>
              <a:off x="576" y="1366"/>
              <a:ext cx="475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6400" indent="-4064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a:latin typeface="Arial Narrow" pitchFamily="34" charset="0"/>
                </a:rPr>
                <a:t>Liroff, R.A &amp; Davis, G.G. 1981. </a:t>
              </a:r>
              <a:r>
                <a:rPr lang="en-US" altLang="id-ID" sz="2400" i="1">
                  <a:latin typeface="Arial Narrow" pitchFamily="34" charset="0"/>
                </a:rPr>
                <a:t>Protecting open space: Land use control in the Adirondack Park</a:t>
              </a:r>
              <a:r>
                <a:rPr lang="en-US" altLang="id-ID" sz="2400">
                  <a:latin typeface="Arial Narrow" pitchFamily="34" charset="0"/>
                </a:rPr>
                <a:t>. Cambridge, MA: Ballinger </a:t>
              </a:r>
              <a:endParaRPr lang="en-US" altLang="id-ID" sz="2400"/>
            </a:p>
          </p:txBody>
        </p:sp>
        <p:sp>
          <p:nvSpPr>
            <p:cNvPr id="8204" name="Rectangle 6"/>
            <p:cNvSpPr>
              <a:spLocks noChangeArrowheads="1"/>
            </p:cNvSpPr>
            <p:nvPr/>
          </p:nvSpPr>
          <p:spPr bwMode="auto">
            <a:xfrm>
              <a:off x="816" y="1978"/>
              <a:ext cx="4416" cy="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400">
                  <a:latin typeface="Arial Narrow" pitchFamily="34" charset="0"/>
                </a:rPr>
                <a:t>Buku ini mendeskripsikan tentang proses implementasi perencanaan kota dan regulasi pemanfaatan ruang di sekitar Taman Adirondack, New York. Penulis memaparkan program evaluasi lingkungan yang dilakukan </a:t>
              </a:r>
              <a:r>
                <a:rPr lang="en-US" altLang="id-ID" sz="2400">
                  <a:solidFill>
                    <a:srgbClr val="595959"/>
                  </a:solidFill>
                  <a:latin typeface="Arial Narrow" pitchFamily="34" charset="0"/>
                </a:rPr>
                <a:t>(hal xx) </a:t>
              </a:r>
              <a:r>
                <a:rPr lang="en-US" altLang="id-ID" sz="2400">
                  <a:latin typeface="Arial Narrow" pitchFamily="34" charset="0"/>
                </a:rPr>
                <a:t>serta solusi perencanaan ruang yang diterapkankan berkaitan dengan pemanfaatan ruang terbuka hijau untuk kegiatan semi-komersial </a:t>
              </a:r>
              <a:r>
                <a:rPr lang="en-US" altLang="id-ID" sz="2400">
                  <a:solidFill>
                    <a:srgbClr val="595959"/>
                  </a:solidFill>
                  <a:latin typeface="Arial Narrow" pitchFamily="34" charset="0"/>
                </a:rPr>
                <a:t>(hal xxx)   </a:t>
              </a:r>
              <a:endParaRPr lang="en-US" altLang="id-ID" sz="2400">
                <a:solidFill>
                  <a:srgbClr val="595959"/>
                </a:solidFill>
              </a:endParaRPr>
            </a:p>
          </p:txBody>
        </p:sp>
      </p:grpSp>
      <p:sp>
        <p:nvSpPr>
          <p:cNvPr id="141320" name="Rectangle 8"/>
          <p:cNvSpPr>
            <a:spLocks noChangeArrowheads="1"/>
          </p:cNvSpPr>
          <p:nvPr/>
        </p:nvSpPr>
        <p:spPr bwMode="auto">
          <a:xfrm>
            <a:off x="1295400" y="5638800"/>
            <a:ext cx="7010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dirty="0">
                <a:solidFill>
                  <a:srgbClr val="FF0000"/>
                </a:solidFill>
                <a:latin typeface="Arial Narrow" pitchFamily="34" charset="0"/>
              </a:rPr>
              <a:t>A brief summary of book’s scope and note its main points</a:t>
            </a:r>
            <a:endParaRPr lang="en-US" altLang="id-ID" sz="2400" dirty="0">
              <a:solidFill>
                <a:srgbClr val="FF0000"/>
              </a:solidFill>
            </a:endParaRPr>
          </a:p>
        </p:txBody>
      </p:sp>
      <p:pic>
        <p:nvPicPr>
          <p:cNvPr id="13"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38755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ox(in)">
                                      <p:cBhvr>
                                        <p:cTn id="7" dur="500"/>
                                        <p:tgtEl>
                                          <p:spTgt spid="141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1320"/>
                                        </p:tgtEl>
                                        <p:attrNameLst>
                                          <p:attrName>style.visibility</p:attrName>
                                        </p:attrNameLst>
                                      </p:cBhvr>
                                      <p:to>
                                        <p:strVal val="visible"/>
                                      </p:to>
                                    </p:set>
                                    <p:animEffect transition="in" filter="box(in)">
                                      <p:cBhvr>
                                        <p:cTn id="17" dur="5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1413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9219" name="Rectangle 4"/>
          <p:cNvSpPr>
            <a:spLocks noChangeArrowheads="1"/>
          </p:cNvSpPr>
          <p:nvPr/>
        </p:nvSpPr>
        <p:spPr bwMode="auto">
          <a:xfrm>
            <a:off x="914400" y="357188"/>
            <a:ext cx="3581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800" b="1">
                <a:solidFill>
                  <a:srgbClr val="FF0000"/>
                </a:solidFill>
                <a:latin typeface="Arial Narrow" pitchFamily="34" charset="0"/>
              </a:rPr>
              <a:t>Evaluative annotation</a:t>
            </a:r>
            <a:endParaRPr lang="en-US" altLang="id-ID" sz="2800" b="1">
              <a:solidFill>
                <a:srgbClr val="FF0000"/>
              </a:solidFill>
            </a:endParaRPr>
          </a:p>
        </p:txBody>
      </p:sp>
      <p:grpSp>
        <p:nvGrpSpPr>
          <p:cNvPr id="2" name="Group 8"/>
          <p:cNvGrpSpPr>
            <a:grpSpLocks/>
          </p:cNvGrpSpPr>
          <p:nvPr/>
        </p:nvGrpSpPr>
        <p:grpSpPr bwMode="auto">
          <a:xfrm>
            <a:off x="914400" y="1600200"/>
            <a:ext cx="7543800" cy="4046538"/>
            <a:chOff x="576" y="1498"/>
            <a:chExt cx="4752" cy="2549"/>
          </a:xfrm>
        </p:grpSpPr>
        <p:sp>
          <p:nvSpPr>
            <p:cNvPr id="9227" name="Rectangle 9"/>
            <p:cNvSpPr>
              <a:spLocks noChangeArrowheads="1"/>
            </p:cNvSpPr>
            <p:nvPr/>
          </p:nvSpPr>
          <p:spPr bwMode="auto">
            <a:xfrm>
              <a:off x="576" y="1498"/>
              <a:ext cx="475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6400" indent="-4064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dirty="0" err="1">
                  <a:latin typeface="Arial Narrow" pitchFamily="34" charset="0"/>
                </a:rPr>
                <a:t>Lubis</a:t>
              </a:r>
              <a:r>
                <a:rPr lang="en-US" altLang="id-ID" sz="2400" dirty="0">
                  <a:latin typeface="Arial Narrow" pitchFamily="34" charset="0"/>
                </a:rPr>
                <a:t>, Nina R. 1998. </a:t>
              </a:r>
              <a:r>
                <a:rPr lang="en-US" altLang="id-ID" sz="2400" i="1" dirty="0" err="1">
                  <a:latin typeface="Arial Narrow" pitchFamily="34" charset="0"/>
                </a:rPr>
                <a:t>Kehidupan</a:t>
              </a:r>
              <a:r>
                <a:rPr lang="en-US" altLang="id-ID" sz="2400" i="1" dirty="0">
                  <a:latin typeface="Arial Narrow" pitchFamily="34" charset="0"/>
                </a:rPr>
                <a:t> </a:t>
              </a:r>
              <a:r>
                <a:rPr lang="en-US" altLang="id-ID" sz="2400" i="1" dirty="0" err="1">
                  <a:latin typeface="Arial Narrow" pitchFamily="34" charset="0"/>
                </a:rPr>
                <a:t>kaum</a:t>
              </a:r>
              <a:r>
                <a:rPr lang="en-US" altLang="id-ID" sz="2400" i="1" dirty="0">
                  <a:latin typeface="Arial Narrow" pitchFamily="34" charset="0"/>
                </a:rPr>
                <a:t> </a:t>
              </a:r>
              <a:r>
                <a:rPr lang="en-US" altLang="id-ID" sz="2400" i="1" dirty="0" err="1">
                  <a:latin typeface="Arial Narrow" pitchFamily="34" charset="0"/>
                </a:rPr>
                <a:t>menak</a:t>
              </a:r>
              <a:r>
                <a:rPr lang="en-US" altLang="id-ID" sz="2400" i="1" dirty="0">
                  <a:latin typeface="Arial Narrow" pitchFamily="34" charset="0"/>
                </a:rPr>
                <a:t> </a:t>
              </a:r>
              <a:r>
                <a:rPr lang="en-US" altLang="id-ID" sz="2400" i="1" dirty="0" err="1">
                  <a:latin typeface="Arial Narrow" pitchFamily="34" charset="0"/>
                </a:rPr>
                <a:t>Priangan</a:t>
              </a:r>
              <a:r>
                <a:rPr lang="en-US" altLang="id-ID" sz="2400" i="1" dirty="0">
                  <a:latin typeface="Arial Narrow" pitchFamily="34" charset="0"/>
                </a:rPr>
                <a:t> 1800-1942</a:t>
              </a:r>
              <a:r>
                <a:rPr lang="en-US" altLang="id-ID" sz="2400" dirty="0">
                  <a:latin typeface="Arial Narrow" pitchFamily="34" charset="0"/>
                </a:rPr>
                <a:t>. Bandung: </a:t>
              </a:r>
              <a:r>
                <a:rPr lang="en-US" altLang="id-ID" sz="2400" dirty="0" err="1">
                  <a:latin typeface="Arial Narrow" pitchFamily="34" charset="0"/>
                </a:rPr>
                <a:t>Pusat</a:t>
              </a:r>
              <a:r>
                <a:rPr lang="en-US" altLang="id-ID" sz="2400" dirty="0">
                  <a:latin typeface="Arial Narrow" pitchFamily="34" charset="0"/>
                </a:rPr>
                <a:t> </a:t>
              </a:r>
              <a:r>
                <a:rPr lang="en-US" altLang="id-ID" sz="2400" dirty="0" err="1">
                  <a:latin typeface="Arial Narrow" pitchFamily="34" charset="0"/>
                </a:rPr>
                <a:t>informasi</a:t>
              </a:r>
              <a:r>
                <a:rPr lang="en-US" altLang="id-ID" sz="2400" dirty="0">
                  <a:latin typeface="Arial Narrow" pitchFamily="34" charset="0"/>
                </a:rPr>
                <a:t> </a:t>
              </a:r>
              <a:r>
                <a:rPr lang="en-US" altLang="id-ID" sz="2400" dirty="0" err="1">
                  <a:latin typeface="Arial Narrow" pitchFamily="34" charset="0"/>
                </a:rPr>
                <a:t>kebudayaan</a:t>
              </a:r>
              <a:r>
                <a:rPr lang="en-US" altLang="id-ID" sz="2400" dirty="0">
                  <a:latin typeface="Arial Narrow" pitchFamily="34" charset="0"/>
                </a:rPr>
                <a:t> </a:t>
              </a:r>
              <a:r>
                <a:rPr lang="en-US" altLang="id-ID" sz="2400" dirty="0" err="1">
                  <a:latin typeface="Arial Narrow" pitchFamily="34" charset="0"/>
                </a:rPr>
                <a:t>Sunda</a:t>
              </a:r>
              <a:endParaRPr lang="en-US" altLang="id-ID" sz="2400" dirty="0"/>
            </a:p>
          </p:txBody>
        </p:sp>
        <p:sp>
          <p:nvSpPr>
            <p:cNvPr id="9228" name="Rectangle 10"/>
            <p:cNvSpPr>
              <a:spLocks noChangeArrowheads="1"/>
            </p:cNvSpPr>
            <p:nvPr/>
          </p:nvSpPr>
          <p:spPr bwMode="auto">
            <a:xfrm>
              <a:off x="816" y="2050"/>
              <a:ext cx="4416" cy="1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000">
                  <a:latin typeface="Arial Narrow" pitchFamily="34" charset="0"/>
                </a:rPr>
                <a:t>Buku ini memaparkan perkembangan masyarakat Sunda, khususnya status dan kehidupan sosial kaum menak di wilayah Priangan. Penulis mendeskripsikan elitisitas status (hal…), kekuasaan (hal…), pewarisan (hal…), hubungan kekerabatan (hal…), dan gaya hidup kaum menak Priangan (hal…). Penjelasan yang diberikan mendetail dan observatif, </a:t>
              </a:r>
              <a:r>
                <a:rPr lang="en-US" altLang="id-ID" sz="2000" i="1">
                  <a:solidFill>
                    <a:srgbClr val="FF0000"/>
                  </a:solidFill>
                  <a:latin typeface="Arial Narrow" pitchFamily="34" charset="0"/>
                </a:rPr>
                <a:t>walaupun beberapa argumen tidak didukung data penyerta sehingga terkesan bersifat subyektif (lihat halaman…)</a:t>
              </a:r>
              <a:r>
                <a:rPr lang="en-US" altLang="id-ID" sz="2000">
                  <a:latin typeface="Arial Narrow" pitchFamily="34" charset="0"/>
                </a:rPr>
                <a:t>. Bagian buku tentang struktur politik tradisional dan gaya hidup kaum menak Priangan dapat digunakan sebagai  sebagai latar untuk memahami keberadaan dan kehidupan sosial masyarakat Sunda secara umum.</a:t>
              </a:r>
              <a:endParaRPr lang="en-US" altLang="id-ID" sz="2000"/>
            </a:p>
          </p:txBody>
        </p:sp>
      </p:grpSp>
      <p:sp>
        <p:nvSpPr>
          <p:cNvPr id="139275" name="Rectangle 11"/>
          <p:cNvSpPr>
            <a:spLocks noChangeArrowheads="1"/>
          </p:cNvSpPr>
          <p:nvPr/>
        </p:nvSpPr>
        <p:spPr bwMode="auto">
          <a:xfrm>
            <a:off x="1295400" y="5910263"/>
            <a:ext cx="7010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dirty="0">
                <a:solidFill>
                  <a:srgbClr val="FF0000"/>
                </a:solidFill>
                <a:latin typeface="Arial Narrow" pitchFamily="34" charset="0"/>
              </a:rPr>
              <a:t>A brief summary, critical evaluation, and reflection of its use</a:t>
            </a:r>
            <a:endParaRPr lang="en-US" altLang="id-ID" sz="2400" dirty="0">
              <a:solidFill>
                <a:srgbClr val="FF0000"/>
              </a:solidFill>
            </a:endParaRPr>
          </a:p>
        </p:txBody>
      </p:sp>
      <p:sp>
        <p:nvSpPr>
          <p:cNvPr id="9" name="Rectangle 3"/>
          <p:cNvSpPr>
            <a:spLocks noChangeArrowheads="1"/>
          </p:cNvSpPr>
          <p:nvPr/>
        </p:nvSpPr>
        <p:spPr bwMode="auto">
          <a:xfrm>
            <a:off x="4648200" y="457200"/>
            <a:ext cx="3810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000" dirty="0" err="1">
                <a:latin typeface="Arial Narrow" pitchFamily="34" charset="0"/>
              </a:rPr>
              <a:t>ringkaskan</a:t>
            </a:r>
            <a:r>
              <a:rPr lang="en-US" altLang="id-ID" sz="2000" dirty="0">
                <a:latin typeface="Arial Narrow" pitchFamily="34" charset="0"/>
              </a:rPr>
              <a:t> </a:t>
            </a:r>
            <a:r>
              <a:rPr lang="en-US" altLang="id-ID" sz="2000" dirty="0" err="1">
                <a:latin typeface="Arial Narrow" pitchFamily="34" charset="0"/>
              </a:rPr>
              <a:t>ruang</a:t>
            </a:r>
            <a:r>
              <a:rPr lang="en-US" altLang="id-ID" sz="2000" dirty="0">
                <a:latin typeface="Arial Narrow" pitchFamily="34" charset="0"/>
              </a:rPr>
              <a:t> </a:t>
            </a:r>
            <a:r>
              <a:rPr lang="en-US" altLang="id-ID" sz="2000" dirty="0" err="1">
                <a:latin typeface="Arial Narrow" pitchFamily="34" charset="0"/>
              </a:rPr>
              <a:t>lingkup</a:t>
            </a:r>
            <a:r>
              <a:rPr lang="en-US" altLang="id-ID" sz="2000" dirty="0">
                <a:latin typeface="Arial Narrow" pitchFamily="34" charset="0"/>
              </a:rPr>
              <a:t> </a:t>
            </a:r>
            <a:r>
              <a:rPr lang="en-US" altLang="id-ID" sz="2000" dirty="0" err="1">
                <a:latin typeface="Arial Narrow" pitchFamily="34" charset="0"/>
              </a:rPr>
              <a:t>dan</a:t>
            </a:r>
            <a:r>
              <a:rPr lang="en-US" altLang="id-ID" sz="2000" dirty="0">
                <a:latin typeface="Arial Narrow" pitchFamily="34" charset="0"/>
              </a:rPr>
              <a:t> </a:t>
            </a:r>
            <a:r>
              <a:rPr lang="en-US" altLang="id-ID" sz="2000" dirty="0" err="1">
                <a:latin typeface="Arial Narrow" pitchFamily="34" charset="0"/>
              </a:rPr>
              <a:t>bahasan</a:t>
            </a:r>
            <a:r>
              <a:rPr lang="en-US" altLang="id-ID" sz="2000" dirty="0">
                <a:latin typeface="Arial Narrow" pitchFamily="34" charset="0"/>
              </a:rPr>
              <a:t> </a:t>
            </a:r>
            <a:r>
              <a:rPr lang="en-US" altLang="id-ID" sz="2000" dirty="0" err="1">
                <a:latin typeface="Arial Narrow" pitchFamily="34" charset="0"/>
              </a:rPr>
              <a:t>dari</a:t>
            </a:r>
            <a:r>
              <a:rPr lang="en-US" altLang="id-ID" sz="2000" dirty="0">
                <a:latin typeface="Arial Narrow" pitchFamily="34" charset="0"/>
              </a:rPr>
              <a:t> </a:t>
            </a:r>
            <a:r>
              <a:rPr lang="en-US" altLang="id-ID" sz="2000" dirty="0" err="1">
                <a:latin typeface="Arial Narrow" pitchFamily="34" charset="0"/>
              </a:rPr>
              <a:t>sumber</a:t>
            </a:r>
            <a:r>
              <a:rPr lang="en-US" altLang="id-ID" sz="2000" dirty="0">
                <a:latin typeface="Arial Narrow" pitchFamily="34" charset="0"/>
              </a:rPr>
              <a:t>, </a:t>
            </a:r>
            <a:r>
              <a:rPr lang="en-US" altLang="id-ID" sz="2000" dirty="0" err="1">
                <a:latin typeface="Arial Narrow" pitchFamily="34" charset="0"/>
              </a:rPr>
              <a:t>berikan</a:t>
            </a:r>
            <a:r>
              <a:rPr lang="en-US" altLang="id-ID" sz="2000" dirty="0">
                <a:latin typeface="Arial Narrow" pitchFamily="34" charset="0"/>
              </a:rPr>
              <a:t> </a:t>
            </a:r>
            <a:r>
              <a:rPr lang="en-US" altLang="id-ID" sz="2000" dirty="0" err="1">
                <a:latin typeface="Arial Narrow" pitchFamily="34" charset="0"/>
              </a:rPr>
              <a:t>evaluasi</a:t>
            </a:r>
            <a:r>
              <a:rPr lang="en-US" altLang="id-ID" sz="2000" dirty="0">
                <a:latin typeface="Arial Narrow" pitchFamily="34" charset="0"/>
              </a:rPr>
              <a:t> </a:t>
            </a:r>
            <a:r>
              <a:rPr lang="en-US" altLang="id-ID" sz="2000" dirty="0" err="1">
                <a:latin typeface="Arial Narrow" pitchFamily="34" charset="0"/>
              </a:rPr>
              <a:t>kritis</a:t>
            </a:r>
            <a:r>
              <a:rPr lang="en-US" altLang="id-ID" sz="2000" dirty="0">
                <a:latin typeface="Arial Narrow" pitchFamily="34" charset="0"/>
              </a:rPr>
              <a:t> </a:t>
            </a:r>
            <a:r>
              <a:rPr lang="en-US" altLang="id-ID" sz="2000" dirty="0" err="1">
                <a:latin typeface="Arial Narrow" pitchFamily="34" charset="0"/>
              </a:rPr>
              <a:t>atas</a:t>
            </a:r>
            <a:r>
              <a:rPr lang="en-US" altLang="id-ID" sz="2000" dirty="0">
                <a:latin typeface="Arial Narrow" pitchFamily="34" charset="0"/>
              </a:rPr>
              <a:t> </a:t>
            </a:r>
            <a:r>
              <a:rPr lang="en-US" altLang="id-ID" sz="2000" dirty="0" err="1">
                <a:latin typeface="Arial Narrow" pitchFamily="34" charset="0"/>
              </a:rPr>
              <a:t>konten</a:t>
            </a:r>
            <a:endParaRPr lang="en-US" altLang="id-ID" sz="2000" dirty="0"/>
          </a:p>
        </p:txBody>
      </p:sp>
      <p:pic>
        <p:nvPicPr>
          <p:cNvPr id="13"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26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75"/>
                                        </p:tgtEl>
                                        <p:attrNameLst>
                                          <p:attrName>style.visibility</p:attrName>
                                        </p:attrNameLst>
                                      </p:cBhvr>
                                      <p:to>
                                        <p:strVal val="visible"/>
                                      </p:to>
                                    </p:set>
                                    <p:animEffect transition="in" filter="box(in)">
                                      <p:cBhvr>
                                        <p:cTn id="17" dur="500"/>
                                        <p:tgtEl>
                                          <p:spTgt spid="139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0243" name="Rectangle 4"/>
          <p:cNvSpPr>
            <a:spLocks noChangeArrowheads="1"/>
          </p:cNvSpPr>
          <p:nvPr/>
        </p:nvSpPr>
        <p:spPr bwMode="auto">
          <a:xfrm>
            <a:off x="4953000" y="500063"/>
            <a:ext cx="3581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800">
                <a:solidFill>
                  <a:srgbClr val="FF0000"/>
                </a:solidFill>
                <a:latin typeface="Arial Narrow" pitchFamily="34" charset="0"/>
              </a:rPr>
              <a:t>Abstrak</a:t>
            </a:r>
            <a:endParaRPr lang="en-US" altLang="id-ID" sz="2800">
              <a:solidFill>
                <a:srgbClr val="FF0000"/>
              </a:solidFill>
            </a:endParaRPr>
          </a:p>
        </p:txBody>
      </p:sp>
      <p:sp>
        <p:nvSpPr>
          <p:cNvPr id="145413" name="Rectangle 5"/>
          <p:cNvSpPr>
            <a:spLocks noChangeArrowheads="1"/>
          </p:cNvSpPr>
          <p:nvPr/>
        </p:nvSpPr>
        <p:spPr bwMode="auto">
          <a:xfrm>
            <a:off x="4953000" y="1185863"/>
            <a:ext cx="3276600" cy="45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id-ID" sz="2400" dirty="0" err="1">
                <a:latin typeface="Arial Narrow" pitchFamily="34" charset="0"/>
              </a:rPr>
              <a:t>Pernyataan</a:t>
            </a:r>
            <a:r>
              <a:rPr lang="en-US" altLang="id-ID" sz="2400" dirty="0">
                <a:latin typeface="Arial Narrow" pitchFamily="34" charset="0"/>
              </a:rPr>
              <a:t> </a:t>
            </a:r>
            <a:r>
              <a:rPr lang="en-US" altLang="id-ID" sz="2400" dirty="0" err="1">
                <a:latin typeface="Arial Narrow" pitchFamily="34" charset="0"/>
              </a:rPr>
              <a:t>singkat</a:t>
            </a:r>
            <a:r>
              <a:rPr lang="en-US" altLang="id-ID" sz="2400" dirty="0">
                <a:latin typeface="Arial Narrow" pitchFamily="34" charset="0"/>
              </a:rPr>
              <a:t> yang </a:t>
            </a:r>
            <a:r>
              <a:rPr lang="en-US" altLang="id-ID" sz="2400" dirty="0" err="1">
                <a:latin typeface="Arial Narrow" pitchFamily="34" charset="0"/>
              </a:rPr>
              <a:t>mengemukakan</a:t>
            </a:r>
            <a:r>
              <a:rPr lang="en-US" altLang="id-ID" sz="2400" dirty="0">
                <a:latin typeface="Arial Narrow" pitchFamily="34" charset="0"/>
              </a:rPr>
              <a:t> </a:t>
            </a:r>
            <a:r>
              <a:rPr lang="en-US" altLang="id-ID" sz="2400" dirty="0" err="1">
                <a:latin typeface="Arial Narrow" pitchFamily="34" charset="0"/>
              </a:rPr>
              <a:t>poin</a:t>
            </a:r>
            <a:r>
              <a:rPr lang="en-US" altLang="id-ID" sz="2400" dirty="0">
                <a:latin typeface="Arial Narrow" pitchFamily="34" charset="0"/>
              </a:rPr>
              <a:t> </a:t>
            </a:r>
            <a:r>
              <a:rPr lang="en-US" altLang="id-ID" sz="2400" dirty="0" err="1">
                <a:latin typeface="Arial Narrow" pitchFamily="34" charset="0"/>
              </a:rPr>
              <a:t>utama</a:t>
            </a:r>
            <a:r>
              <a:rPr lang="en-US" altLang="id-ID" sz="2400" dirty="0">
                <a:latin typeface="Arial Narrow" pitchFamily="34" charset="0"/>
              </a:rPr>
              <a:t> </a:t>
            </a:r>
            <a:r>
              <a:rPr lang="en-US" altLang="id-ID" sz="2400" b="1" dirty="0" err="1">
                <a:latin typeface="Arial Narrow" pitchFamily="34" charset="0"/>
              </a:rPr>
              <a:t>karya</a:t>
            </a:r>
            <a:r>
              <a:rPr lang="en-US" altLang="id-ID" sz="2400" b="1" dirty="0">
                <a:latin typeface="Arial Narrow" pitchFamily="34" charset="0"/>
              </a:rPr>
              <a:t> </a:t>
            </a:r>
            <a:r>
              <a:rPr lang="en-US" altLang="id-ID" sz="2400" b="1" dirty="0" err="1">
                <a:latin typeface="Arial Narrow" pitchFamily="34" charset="0"/>
              </a:rPr>
              <a:t>sendiri</a:t>
            </a:r>
            <a:r>
              <a:rPr lang="en-US" altLang="id-ID" sz="2400" b="1" dirty="0">
                <a:latin typeface="Arial Narrow" pitchFamily="34" charset="0"/>
              </a:rPr>
              <a:t> </a:t>
            </a:r>
            <a:r>
              <a:rPr lang="en-US" altLang="id-ID" sz="2400" dirty="0">
                <a:latin typeface="Arial Narrow" pitchFamily="34" charset="0"/>
              </a:rPr>
              <a:t>(</a:t>
            </a:r>
            <a:r>
              <a:rPr lang="en-US" altLang="id-ID" sz="2400" dirty="0" err="1">
                <a:latin typeface="Arial Narrow" pitchFamily="34" charset="0"/>
              </a:rPr>
              <a:t>problematika</a:t>
            </a:r>
            <a:r>
              <a:rPr lang="en-US" altLang="id-ID" sz="2400" dirty="0">
                <a:latin typeface="Arial Narrow" pitchFamily="34" charset="0"/>
              </a:rPr>
              <a:t>, </a:t>
            </a:r>
            <a:r>
              <a:rPr lang="en-US" altLang="id-ID" sz="2400" dirty="0" err="1">
                <a:latin typeface="Arial Narrow" pitchFamily="34" charset="0"/>
              </a:rPr>
              <a:t>pendekatan</a:t>
            </a:r>
            <a:r>
              <a:rPr lang="en-US" altLang="id-ID" sz="2400" dirty="0">
                <a:latin typeface="Arial Narrow" pitchFamily="34" charset="0"/>
              </a:rPr>
              <a:t>, </a:t>
            </a:r>
            <a:r>
              <a:rPr lang="en-US" altLang="id-ID" sz="2400" dirty="0" err="1">
                <a:latin typeface="Arial Narrow" pitchFamily="34" charset="0"/>
              </a:rPr>
              <a:t>hasil</a:t>
            </a:r>
            <a:r>
              <a:rPr lang="en-US" altLang="id-ID" sz="2400" dirty="0">
                <a:latin typeface="Arial Narrow" pitchFamily="34" charset="0"/>
              </a:rPr>
              <a:t>, </a:t>
            </a:r>
            <a:r>
              <a:rPr lang="en-US" altLang="id-ID" sz="2400" dirty="0" err="1">
                <a:latin typeface="Arial Narrow" pitchFamily="34" charset="0"/>
              </a:rPr>
              <a:t>kesimpulan</a:t>
            </a:r>
            <a:r>
              <a:rPr lang="en-US" altLang="id-ID" sz="2400" dirty="0">
                <a:latin typeface="Arial Narrow" pitchFamily="34" charset="0"/>
              </a:rPr>
              <a:t>)</a:t>
            </a:r>
          </a:p>
          <a:p>
            <a:pPr eaLnBrk="1" hangingPunct="1">
              <a:spcBef>
                <a:spcPct val="0"/>
              </a:spcBef>
              <a:buFontTx/>
              <a:buNone/>
            </a:pPr>
            <a:endParaRPr lang="en-US" altLang="id-ID" sz="2400" dirty="0">
              <a:latin typeface="Arial Narrow" pitchFamily="34" charset="0"/>
            </a:endParaRPr>
          </a:p>
          <a:p>
            <a:pPr eaLnBrk="1" hangingPunct="1">
              <a:spcBef>
                <a:spcPct val="0"/>
              </a:spcBef>
              <a:buFontTx/>
              <a:buNone/>
            </a:pPr>
            <a:endParaRPr lang="en-US" altLang="id-ID" sz="2400" dirty="0">
              <a:latin typeface="Arial Narrow" pitchFamily="34" charset="0"/>
            </a:endParaRPr>
          </a:p>
          <a:p>
            <a:pPr eaLnBrk="1" hangingPunct="1">
              <a:spcBef>
                <a:spcPct val="0"/>
              </a:spcBef>
              <a:buFontTx/>
              <a:buNone/>
            </a:pPr>
            <a:endParaRPr lang="en-US" altLang="id-ID" sz="2400" dirty="0">
              <a:latin typeface="Arial Narrow" pitchFamily="34" charset="0"/>
            </a:endParaRPr>
          </a:p>
          <a:p>
            <a:pPr eaLnBrk="1" hangingPunct="1">
              <a:spcBef>
                <a:spcPct val="0"/>
              </a:spcBef>
              <a:buFontTx/>
              <a:buNone/>
            </a:pPr>
            <a:r>
              <a:rPr lang="en-US" altLang="id-ID" sz="2000" dirty="0" err="1">
                <a:latin typeface="Arial Narrow" pitchFamily="34" charset="0"/>
              </a:rPr>
              <a:t>Uraian</a:t>
            </a:r>
            <a:r>
              <a:rPr lang="en-US" altLang="id-ID" sz="2000" dirty="0">
                <a:latin typeface="Arial Narrow" pitchFamily="34" charset="0"/>
              </a:rPr>
              <a:t> </a:t>
            </a:r>
            <a:r>
              <a:rPr lang="en-US" altLang="id-ID" sz="2000" dirty="0" err="1">
                <a:latin typeface="Arial Narrow" pitchFamily="34" charset="0"/>
              </a:rPr>
              <a:t>tidak</a:t>
            </a:r>
            <a:r>
              <a:rPr lang="en-US" altLang="id-ID" sz="2000" dirty="0">
                <a:latin typeface="Arial Narrow" pitchFamily="34" charset="0"/>
              </a:rPr>
              <a:t> </a:t>
            </a:r>
            <a:r>
              <a:rPr lang="en-US" altLang="id-ID" sz="2000" dirty="0" err="1">
                <a:latin typeface="Arial Narrow" pitchFamily="34" charset="0"/>
              </a:rPr>
              <a:t>lebih</a:t>
            </a:r>
            <a:r>
              <a:rPr lang="en-US" altLang="id-ID" sz="2000" dirty="0">
                <a:latin typeface="Arial Narrow" pitchFamily="34" charset="0"/>
              </a:rPr>
              <a:t> </a:t>
            </a:r>
            <a:r>
              <a:rPr lang="en-US" altLang="id-ID" sz="2000" dirty="0" err="1">
                <a:latin typeface="Arial Narrow" pitchFamily="34" charset="0"/>
              </a:rPr>
              <a:t>dari</a:t>
            </a:r>
            <a:r>
              <a:rPr lang="en-US" altLang="id-ID" sz="2000" dirty="0">
                <a:latin typeface="Arial Narrow" pitchFamily="34" charset="0"/>
              </a:rPr>
              <a:t> 2 (</a:t>
            </a:r>
            <a:r>
              <a:rPr lang="en-US" altLang="id-ID" sz="2000" dirty="0" err="1">
                <a:latin typeface="Arial Narrow" pitchFamily="34" charset="0"/>
              </a:rPr>
              <a:t>dua</a:t>
            </a:r>
            <a:r>
              <a:rPr lang="en-US" altLang="id-ID" sz="2000" dirty="0">
                <a:latin typeface="Arial Narrow" pitchFamily="34" charset="0"/>
              </a:rPr>
              <a:t>) </a:t>
            </a:r>
            <a:r>
              <a:rPr lang="en-US" altLang="id-ID" sz="2000" dirty="0" err="1">
                <a:latin typeface="Arial Narrow" pitchFamily="34" charset="0"/>
              </a:rPr>
              <a:t>halaman</a:t>
            </a:r>
            <a:endParaRPr lang="en-US" altLang="id-ID" sz="2000" dirty="0">
              <a:latin typeface="Arial Narrow" pitchFamily="34" charset="0"/>
            </a:endParaRPr>
          </a:p>
          <a:p>
            <a:pPr eaLnBrk="1" hangingPunct="1">
              <a:spcBef>
                <a:spcPct val="0"/>
              </a:spcBef>
              <a:buFontTx/>
              <a:buNone/>
            </a:pPr>
            <a:r>
              <a:rPr lang="en-US" altLang="id-ID" sz="2000" dirty="0" err="1">
                <a:latin typeface="Arial Narrow" pitchFamily="34" charset="0"/>
              </a:rPr>
              <a:t>Tidak</a:t>
            </a:r>
            <a:r>
              <a:rPr lang="en-US" altLang="id-ID" sz="2000" dirty="0">
                <a:latin typeface="Arial Narrow" pitchFamily="34" charset="0"/>
              </a:rPr>
              <a:t> </a:t>
            </a:r>
            <a:r>
              <a:rPr lang="en-US" altLang="id-ID" sz="2000" dirty="0" err="1">
                <a:latin typeface="Arial Narrow" pitchFamily="34" charset="0"/>
              </a:rPr>
              <a:t>melakukan</a:t>
            </a:r>
            <a:r>
              <a:rPr lang="en-US" altLang="id-ID" sz="2000" dirty="0">
                <a:latin typeface="Arial Narrow" pitchFamily="34" charset="0"/>
              </a:rPr>
              <a:t> </a:t>
            </a:r>
            <a:r>
              <a:rPr lang="en-US" altLang="id-ID" sz="2000" dirty="0" err="1">
                <a:latin typeface="Arial Narrow" pitchFamily="34" charset="0"/>
              </a:rPr>
              <a:t>evaluasi</a:t>
            </a:r>
            <a:r>
              <a:rPr lang="en-US" altLang="id-ID" sz="2000" dirty="0">
                <a:latin typeface="Arial Narrow" pitchFamily="34" charset="0"/>
              </a:rPr>
              <a:t> </a:t>
            </a:r>
            <a:r>
              <a:rPr lang="en-US" altLang="id-ID" sz="2000" dirty="0" err="1">
                <a:latin typeface="Arial Narrow" pitchFamily="34" charset="0"/>
              </a:rPr>
              <a:t>atas</a:t>
            </a:r>
            <a:r>
              <a:rPr lang="en-US" altLang="id-ID" sz="2000" dirty="0">
                <a:latin typeface="Arial Narrow" pitchFamily="34" charset="0"/>
              </a:rPr>
              <a:t> </a:t>
            </a:r>
            <a:r>
              <a:rPr lang="en-US" altLang="id-ID" sz="2000" dirty="0" err="1">
                <a:latin typeface="Arial Narrow" pitchFamily="34" charset="0"/>
              </a:rPr>
              <a:t>hasil</a:t>
            </a:r>
            <a:r>
              <a:rPr lang="en-US" altLang="id-ID" sz="2000" dirty="0">
                <a:latin typeface="Arial Narrow" pitchFamily="34" charset="0"/>
              </a:rPr>
              <a:t> </a:t>
            </a:r>
            <a:r>
              <a:rPr lang="en-US" altLang="id-ID" sz="2000" dirty="0" err="1">
                <a:latin typeface="Arial Narrow" pitchFamily="34" charset="0"/>
              </a:rPr>
              <a:t>penelitian</a:t>
            </a:r>
            <a:r>
              <a:rPr lang="en-US" altLang="id-ID" sz="2000" dirty="0">
                <a:latin typeface="Arial Narrow" pitchFamily="34" charset="0"/>
              </a:rPr>
              <a:t> </a:t>
            </a:r>
            <a:r>
              <a:rPr lang="en-US" altLang="id-ID" sz="2000" dirty="0" err="1">
                <a:latin typeface="Arial Narrow" pitchFamily="34" charset="0"/>
              </a:rPr>
              <a:t>tetapi</a:t>
            </a:r>
            <a:r>
              <a:rPr lang="en-US" altLang="id-ID" sz="2000" dirty="0">
                <a:latin typeface="Arial Narrow" pitchFamily="34" charset="0"/>
              </a:rPr>
              <a:t> </a:t>
            </a:r>
            <a:r>
              <a:rPr lang="en-US" altLang="id-ID" sz="2000" dirty="0" err="1">
                <a:latin typeface="Arial Narrow" pitchFamily="34" charset="0"/>
              </a:rPr>
              <a:t>hanya</a:t>
            </a:r>
            <a:r>
              <a:rPr lang="en-US" altLang="id-ID" sz="2000" dirty="0">
                <a:latin typeface="Arial Narrow" pitchFamily="34" charset="0"/>
              </a:rPr>
              <a:t> </a:t>
            </a:r>
            <a:r>
              <a:rPr lang="en-US" altLang="id-ID" sz="2000" dirty="0" err="1">
                <a:latin typeface="Arial Narrow" pitchFamily="34" charset="0"/>
              </a:rPr>
              <a:t>mendeskripsikan</a:t>
            </a:r>
            <a:r>
              <a:rPr lang="en-US" altLang="id-ID" sz="2000" dirty="0">
                <a:latin typeface="Arial Narrow" pitchFamily="34" charset="0"/>
              </a:rPr>
              <a:t> </a:t>
            </a:r>
            <a:r>
              <a:rPr lang="en-US" altLang="id-ID" sz="2000" dirty="0" err="1">
                <a:latin typeface="Arial Narrow" pitchFamily="34" charset="0"/>
              </a:rPr>
              <a:t>kembali</a:t>
            </a:r>
            <a:endParaRPr lang="en-US" altLang="id-ID" sz="2000" dirty="0">
              <a:latin typeface="Arial Narrow" pitchFamily="34" charset="0"/>
            </a:endParaRPr>
          </a:p>
          <a:p>
            <a:pPr eaLnBrk="1" hangingPunct="1">
              <a:spcBef>
                <a:spcPct val="0"/>
              </a:spcBef>
              <a:buFontTx/>
              <a:buNone/>
            </a:pPr>
            <a:endParaRPr lang="en-US" altLang="id-ID" sz="2800" dirty="0"/>
          </a:p>
        </p:txBody>
      </p:sp>
      <p:sp>
        <p:nvSpPr>
          <p:cNvPr id="10245" name="Rectangle 6"/>
          <p:cNvSpPr>
            <a:spLocks noChangeArrowheads="1"/>
          </p:cNvSpPr>
          <p:nvPr/>
        </p:nvSpPr>
        <p:spPr bwMode="auto">
          <a:xfrm>
            <a:off x="838200" y="500063"/>
            <a:ext cx="3581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r>
              <a:rPr lang="en-US" altLang="id-ID" sz="2800">
                <a:solidFill>
                  <a:srgbClr val="FF0000"/>
                </a:solidFill>
                <a:latin typeface="Arial Narrow" pitchFamily="34" charset="0"/>
              </a:rPr>
              <a:t>Anotasi Bibliografi</a:t>
            </a:r>
            <a:endParaRPr lang="en-US" altLang="id-ID" sz="2800">
              <a:solidFill>
                <a:srgbClr val="FF0000"/>
              </a:solidFill>
            </a:endParaRPr>
          </a:p>
        </p:txBody>
      </p:sp>
      <p:sp>
        <p:nvSpPr>
          <p:cNvPr id="145422" name="Rectangle 14"/>
          <p:cNvSpPr>
            <a:spLocks noChangeArrowheads="1"/>
          </p:cNvSpPr>
          <p:nvPr/>
        </p:nvSpPr>
        <p:spPr bwMode="auto">
          <a:xfrm>
            <a:off x="1371600" y="1185863"/>
            <a:ext cx="2971800" cy="4585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FontTx/>
              <a:buNone/>
            </a:pPr>
            <a:r>
              <a:rPr lang="en-US" altLang="id-ID" sz="2400" dirty="0" err="1">
                <a:latin typeface="Arial Narrow" pitchFamily="34" charset="0"/>
              </a:rPr>
              <a:t>Pernyataan</a:t>
            </a:r>
            <a:r>
              <a:rPr lang="en-US" altLang="id-ID" sz="2400" dirty="0">
                <a:latin typeface="Arial Narrow" pitchFamily="34" charset="0"/>
              </a:rPr>
              <a:t> </a:t>
            </a:r>
            <a:r>
              <a:rPr lang="en-US" altLang="id-ID" sz="2400" dirty="0" err="1">
                <a:latin typeface="Arial Narrow" pitchFamily="34" charset="0"/>
              </a:rPr>
              <a:t>singkat</a:t>
            </a:r>
            <a:r>
              <a:rPr lang="en-US" altLang="id-ID" sz="2400" dirty="0">
                <a:latin typeface="Arial Narrow" pitchFamily="34" charset="0"/>
              </a:rPr>
              <a:t> yang </a:t>
            </a:r>
            <a:r>
              <a:rPr lang="en-US" altLang="id-ID" sz="2400" dirty="0" err="1">
                <a:latin typeface="Arial Narrow" pitchFamily="34" charset="0"/>
              </a:rPr>
              <a:t>menjelaskan</a:t>
            </a:r>
            <a:r>
              <a:rPr lang="en-US" altLang="id-ID" sz="2400" dirty="0">
                <a:latin typeface="Arial Narrow" pitchFamily="34" charset="0"/>
              </a:rPr>
              <a:t>, </a:t>
            </a:r>
            <a:r>
              <a:rPr lang="en-US" altLang="id-ID" sz="2400" dirty="0" smtClean="0">
                <a:latin typeface="Arial Narrow" pitchFamily="34" charset="0"/>
              </a:rPr>
              <a:t>men</a:t>
            </a:r>
            <a:r>
              <a:rPr lang="id-ID" altLang="id-ID" sz="2400" dirty="0" smtClean="0">
                <a:latin typeface="Arial Narrow" pitchFamily="34" charset="0"/>
              </a:rPr>
              <a:t>-</a:t>
            </a:r>
            <a:r>
              <a:rPr lang="en-US" altLang="id-ID" sz="2400" dirty="0" err="1" smtClean="0">
                <a:latin typeface="Arial Narrow" pitchFamily="34" charset="0"/>
              </a:rPr>
              <a:t>deskripsikan</a:t>
            </a:r>
            <a:r>
              <a:rPr lang="en-US" altLang="id-ID" sz="2400" dirty="0">
                <a:latin typeface="Arial Narrow" pitchFamily="34" charset="0"/>
              </a:rPr>
              <a:t>, </a:t>
            </a:r>
            <a:r>
              <a:rPr lang="en-US" altLang="id-ID" sz="2400" dirty="0" err="1" smtClean="0">
                <a:latin typeface="Arial Narrow" pitchFamily="34" charset="0"/>
              </a:rPr>
              <a:t>dan</a:t>
            </a:r>
            <a:r>
              <a:rPr lang="id-ID" altLang="id-ID" sz="2400" dirty="0" smtClean="0">
                <a:latin typeface="Arial Narrow" pitchFamily="34" charset="0"/>
              </a:rPr>
              <a:t> </a:t>
            </a:r>
            <a:r>
              <a:rPr lang="en-US" altLang="id-ID" sz="2400" dirty="0" smtClean="0">
                <a:latin typeface="Arial Narrow" pitchFamily="34" charset="0"/>
              </a:rPr>
              <a:t>/</a:t>
            </a:r>
            <a:r>
              <a:rPr lang="id-ID" altLang="id-ID" sz="2400" dirty="0" smtClean="0">
                <a:latin typeface="Arial Narrow" pitchFamily="34" charset="0"/>
              </a:rPr>
              <a:t> </a:t>
            </a:r>
            <a:r>
              <a:rPr lang="en-US" altLang="id-ID" sz="2400" dirty="0" err="1" smtClean="0">
                <a:latin typeface="Arial Narrow" pitchFamily="34" charset="0"/>
              </a:rPr>
              <a:t>atau</a:t>
            </a:r>
            <a:r>
              <a:rPr lang="en-US" altLang="id-ID" sz="2400" dirty="0" smtClean="0">
                <a:latin typeface="Arial Narrow" pitchFamily="34" charset="0"/>
              </a:rPr>
              <a:t> </a:t>
            </a:r>
            <a:r>
              <a:rPr lang="en-US" altLang="id-ID" sz="2400" dirty="0" err="1">
                <a:latin typeface="Arial Narrow" pitchFamily="34" charset="0"/>
              </a:rPr>
              <a:t>mengemukakan</a:t>
            </a:r>
            <a:r>
              <a:rPr lang="en-US" altLang="id-ID" sz="2400" dirty="0">
                <a:latin typeface="Arial Narrow" pitchFamily="34" charset="0"/>
              </a:rPr>
              <a:t> </a:t>
            </a:r>
            <a:r>
              <a:rPr lang="en-US" altLang="id-ID" sz="2400" dirty="0" err="1">
                <a:latin typeface="Arial Narrow" pitchFamily="34" charset="0"/>
              </a:rPr>
              <a:t>poin-poin</a:t>
            </a:r>
            <a:r>
              <a:rPr lang="en-US" altLang="id-ID" sz="2400" dirty="0">
                <a:latin typeface="Arial Narrow" pitchFamily="34" charset="0"/>
              </a:rPr>
              <a:t> </a:t>
            </a:r>
            <a:r>
              <a:rPr lang="en-US" altLang="id-ID" sz="2400" dirty="0" err="1">
                <a:latin typeface="Arial Narrow" pitchFamily="34" charset="0"/>
              </a:rPr>
              <a:t>utama</a:t>
            </a:r>
            <a:r>
              <a:rPr lang="en-US" altLang="id-ID" sz="2400" dirty="0">
                <a:latin typeface="Arial Narrow" pitchFamily="34" charset="0"/>
              </a:rPr>
              <a:t> </a:t>
            </a:r>
            <a:r>
              <a:rPr lang="en-US" altLang="id-ID" sz="2400" b="1" dirty="0" err="1">
                <a:latin typeface="Arial Narrow" pitchFamily="34" charset="0"/>
              </a:rPr>
              <a:t>karya</a:t>
            </a:r>
            <a:r>
              <a:rPr lang="en-US" altLang="id-ID" sz="2400" b="1" dirty="0">
                <a:latin typeface="Arial Narrow" pitchFamily="34" charset="0"/>
              </a:rPr>
              <a:t> orang lain</a:t>
            </a:r>
          </a:p>
          <a:p>
            <a:pPr algn="just" eaLnBrk="1" hangingPunct="1">
              <a:spcBef>
                <a:spcPct val="0"/>
              </a:spcBef>
              <a:buFontTx/>
              <a:buNone/>
            </a:pPr>
            <a:endParaRPr lang="en-US" altLang="id-ID" sz="2400" dirty="0">
              <a:latin typeface="Arial Narrow" pitchFamily="34" charset="0"/>
            </a:endParaRPr>
          </a:p>
          <a:p>
            <a:pPr algn="just" eaLnBrk="1" hangingPunct="1">
              <a:spcBef>
                <a:spcPct val="0"/>
              </a:spcBef>
              <a:buFontTx/>
              <a:buNone/>
            </a:pPr>
            <a:endParaRPr lang="en-US" altLang="id-ID" sz="2400" dirty="0">
              <a:latin typeface="Arial Narrow" pitchFamily="34" charset="0"/>
            </a:endParaRPr>
          </a:p>
          <a:p>
            <a:pPr algn="just" eaLnBrk="1" hangingPunct="1">
              <a:spcBef>
                <a:spcPct val="0"/>
              </a:spcBef>
              <a:buFontTx/>
              <a:buNone/>
            </a:pPr>
            <a:r>
              <a:rPr lang="en-US" altLang="id-ID" sz="2000" dirty="0" err="1">
                <a:latin typeface="Arial Narrow" pitchFamily="34" charset="0"/>
              </a:rPr>
              <a:t>Biasanya</a:t>
            </a:r>
            <a:r>
              <a:rPr lang="en-US" altLang="id-ID" sz="2000" dirty="0">
                <a:latin typeface="Arial Narrow" pitchFamily="34" charset="0"/>
              </a:rPr>
              <a:t> </a:t>
            </a:r>
            <a:r>
              <a:rPr lang="en-US" altLang="id-ID" sz="2000" dirty="0" err="1">
                <a:latin typeface="Arial Narrow" pitchFamily="34" charset="0"/>
              </a:rPr>
              <a:t>dibuat</a:t>
            </a:r>
            <a:r>
              <a:rPr lang="en-US" altLang="id-ID" sz="2000" dirty="0">
                <a:latin typeface="Arial Narrow" pitchFamily="34" charset="0"/>
              </a:rPr>
              <a:t> </a:t>
            </a:r>
            <a:r>
              <a:rPr lang="en-US" altLang="id-ID" sz="2000" dirty="0" err="1">
                <a:latin typeface="Arial Narrow" pitchFamily="34" charset="0"/>
              </a:rPr>
              <a:t>dalam</a:t>
            </a:r>
            <a:r>
              <a:rPr lang="en-US" altLang="id-ID" sz="2000" dirty="0">
                <a:latin typeface="Arial Narrow" pitchFamily="34" charset="0"/>
              </a:rPr>
              <a:t> </a:t>
            </a:r>
            <a:r>
              <a:rPr lang="en-US" altLang="id-ID" sz="2000" dirty="0" err="1">
                <a:latin typeface="Arial Narrow" pitchFamily="34" charset="0"/>
              </a:rPr>
              <a:t>uraian</a:t>
            </a:r>
            <a:r>
              <a:rPr lang="en-US" altLang="id-ID" sz="2000" dirty="0">
                <a:latin typeface="Arial Narrow" pitchFamily="34" charset="0"/>
              </a:rPr>
              <a:t> 150 kata, </a:t>
            </a:r>
            <a:r>
              <a:rPr lang="en-US" altLang="id-ID" sz="2000" dirty="0" err="1">
                <a:latin typeface="Arial Narrow" pitchFamily="34" charset="0"/>
              </a:rPr>
              <a:t>teks</a:t>
            </a:r>
            <a:r>
              <a:rPr lang="en-US" altLang="id-ID" sz="2000" dirty="0">
                <a:latin typeface="Arial Narrow" pitchFamily="34" charset="0"/>
              </a:rPr>
              <a:t> </a:t>
            </a:r>
            <a:r>
              <a:rPr lang="en-US" altLang="id-ID" sz="2000" dirty="0" err="1">
                <a:latin typeface="Arial Narrow" pitchFamily="34" charset="0"/>
              </a:rPr>
              <a:t>dituliskan</a:t>
            </a:r>
            <a:r>
              <a:rPr lang="en-US" altLang="id-ID" sz="2000" dirty="0">
                <a:latin typeface="Arial Narrow" pitchFamily="34" charset="0"/>
              </a:rPr>
              <a:t> </a:t>
            </a:r>
            <a:r>
              <a:rPr lang="en-US" altLang="id-ID" sz="2000" dirty="0" err="1">
                <a:latin typeface="Arial Narrow" pitchFamily="34" charset="0"/>
              </a:rPr>
              <a:t>untuk</a:t>
            </a:r>
            <a:r>
              <a:rPr lang="en-US" altLang="id-ID" sz="2000" dirty="0">
                <a:latin typeface="Arial Narrow" pitchFamily="34" charset="0"/>
              </a:rPr>
              <a:t> </a:t>
            </a:r>
            <a:r>
              <a:rPr lang="en-US" altLang="id-ID" sz="2000" dirty="0" err="1">
                <a:latin typeface="Arial Narrow" pitchFamily="34" charset="0"/>
              </a:rPr>
              <a:t>meng-evaluasi</a:t>
            </a:r>
            <a:r>
              <a:rPr lang="en-US" altLang="id-ID" sz="2000" dirty="0">
                <a:latin typeface="Arial Narrow" pitchFamily="34" charset="0"/>
              </a:rPr>
              <a:t> </a:t>
            </a:r>
            <a:r>
              <a:rPr lang="en-US" altLang="id-ID" sz="2000" dirty="0" err="1">
                <a:latin typeface="Arial Narrow" pitchFamily="34" charset="0"/>
              </a:rPr>
              <a:t>ruang</a:t>
            </a:r>
            <a:r>
              <a:rPr lang="en-US" altLang="id-ID" sz="2000" dirty="0">
                <a:latin typeface="Arial Narrow" pitchFamily="34" charset="0"/>
              </a:rPr>
              <a:t> </a:t>
            </a:r>
            <a:r>
              <a:rPr lang="en-US" altLang="id-ID" sz="2000" dirty="0" err="1">
                <a:latin typeface="Arial Narrow" pitchFamily="34" charset="0"/>
              </a:rPr>
              <a:t>lingkup</a:t>
            </a:r>
            <a:r>
              <a:rPr lang="en-US" altLang="id-ID" sz="2000" dirty="0">
                <a:latin typeface="Arial Narrow" pitchFamily="34" charset="0"/>
              </a:rPr>
              <a:t> </a:t>
            </a:r>
            <a:r>
              <a:rPr lang="en-US" altLang="id-ID" sz="2000" dirty="0" err="1">
                <a:latin typeface="Arial Narrow" pitchFamily="34" charset="0"/>
              </a:rPr>
              <a:t>dan</a:t>
            </a:r>
            <a:r>
              <a:rPr lang="en-US" altLang="id-ID" sz="2000" dirty="0">
                <a:latin typeface="Arial Narrow" pitchFamily="34" charset="0"/>
              </a:rPr>
              <a:t> </a:t>
            </a:r>
            <a:r>
              <a:rPr lang="en-US" altLang="id-ID" sz="2000" dirty="0" err="1">
                <a:latin typeface="Arial Narrow" pitchFamily="34" charset="0"/>
              </a:rPr>
              <a:t>konten</a:t>
            </a:r>
            <a:r>
              <a:rPr lang="en-US" altLang="id-ID" sz="2000" dirty="0">
                <a:latin typeface="Arial Narrow" pitchFamily="34" charset="0"/>
              </a:rPr>
              <a:t> </a:t>
            </a:r>
            <a:r>
              <a:rPr lang="en-US" altLang="id-ID" sz="2000" dirty="0" err="1">
                <a:latin typeface="Arial Narrow" pitchFamily="34" charset="0"/>
              </a:rPr>
              <a:t>atau</a:t>
            </a:r>
            <a:r>
              <a:rPr lang="en-US" altLang="id-ID" sz="2000" dirty="0">
                <a:latin typeface="Arial Narrow" pitchFamily="34" charset="0"/>
              </a:rPr>
              <a:t> </a:t>
            </a:r>
            <a:r>
              <a:rPr lang="en-US" altLang="id-ID" sz="2000" dirty="0" err="1" smtClean="0">
                <a:latin typeface="Arial Narrow" pitchFamily="34" charset="0"/>
              </a:rPr>
              <a:t>mengemuka</a:t>
            </a:r>
            <a:r>
              <a:rPr lang="id-ID" altLang="id-ID" sz="2000" dirty="0" smtClean="0">
                <a:latin typeface="Arial Narrow" pitchFamily="34" charset="0"/>
              </a:rPr>
              <a:t>-</a:t>
            </a:r>
            <a:r>
              <a:rPr lang="en-US" altLang="id-ID" sz="2000" dirty="0" err="1" smtClean="0">
                <a:latin typeface="Arial Narrow" pitchFamily="34" charset="0"/>
              </a:rPr>
              <a:t>kan</a:t>
            </a:r>
            <a:r>
              <a:rPr lang="en-US" altLang="id-ID" sz="2000" dirty="0" smtClean="0">
                <a:latin typeface="Arial Narrow" pitchFamily="34" charset="0"/>
              </a:rPr>
              <a:t> </a:t>
            </a:r>
            <a:r>
              <a:rPr lang="en-US" altLang="id-ID" sz="2000" dirty="0" err="1">
                <a:latin typeface="Arial Narrow" pitchFamily="34" charset="0"/>
              </a:rPr>
              <a:t>kritik</a:t>
            </a:r>
            <a:r>
              <a:rPr lang="en-US" altLang="id-ID" sz="2000" dirty="0">
                <a:latin typeface="Arial Narrow" pitchFamily="34" charset="0"/>
              </a:rPr>
              <a:t> </a:t>
            </a:r>
            <a:r>
              <a:rPr lang="en-US" altLang="id-ID" sz="2000" dirty="0" err="1">
                <a:latin typeface="Arial Narrow" pitchFamily="34" charset="0"/>
              </a:rPr>
              <a:t>atas</a:t>
            </a:r>
            <a:r>
              <a:rPr lang="en-US" altLang="id-ID" sz="2000" dirty="0">
                <a:latin typeface="Arial Narrow" pitchFamily="34" charset="0"/>
              </a:rPr>
              <a:t> </a:t>
            </a:r>
            <a:r>
              <a:rPr lang="en-US" altLang="id-ID" sz="2000" dirty="0" err="1">
                <a:latin typeface="Arial Narrow" pitchFamily="34" charset="0"/>
              </a:rPr>
              <a:t>isi</a:t>
            </a:r>
            <a:r>
              <a:rPr lang="en-US" altLang="id-ID" sz="2000" dirty="0">
                <a:latin typeface="Arial Narrow" pitchFamily="34" charset="0"/>
              </a:rPr>
              <a:t> </a:t>
            </a:r>
          </a:p>
        </p:txBody>
      </p:sp>
      <p:sp>
        <p:nvSpPr>
          <p:cNvPr id="10247" name="Line 15"/>
          <p:cNvSpPr>
            <a:spLocks noChangeShapeType="1"/>
          </p:cNvSpPr>
          <p:nvPr/>
        </p:nvSpPr>
        <p:spPr bwMode="auto">
          <a:xfrm flipV="1">
            <a:off x="4648200" y="0"/>
            <a:ext cx="0" cy="1447800"/>
          </a:xfrm>
          <a:prstGeom prst="line">
            <a:avLst/>
          </a:prstGeom>
          <a:noFill/>
          <a:ln w="762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id-ID"/>
          </a:p>
        </p:txBody>
      </p:sp>
      <p:pic>
        <p:nvPicPr>
          <p:cNvPr id="12"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0621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box(in)">
                                      <p:cBhvr>
                                        <p:cTn id="7" dur="500"/>
                                        <p:tgtEl>
                                          <p:spTgt spid="145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5422"/>
                                        </p:tgtEl>
                                        <p:attrNameLst>
                                          <p:attrName>style.visibility</p:attrName>
                                        </p:attrNameLst>
                                      </p:cBhvr>
                                      <p:to>
                                        <p:strVal val="visible"/>
                                      </p:to>
                                    </p:set>
                                    <p:animEffect transition="in" filter="box(in)">
                                      <p:cBhvr>
                                        <p:cTn id="12" dur="500"/>
                                        <p:tgtEl>
                                          <p:spTgt spid="145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P spid="1454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sp>
        <p:nvSpPr>
          <p:cNvPr id="12292" name="Rectangle 3"/>
          <p:cNvSpPr txBox="1">
            <a:spLocks noChangeArrowheads="1"/>
          </p:cNvSpPr>
          <p:nvPr/>
        </p:nvSpPr>
        <p:spPr bwMode="auto">
          <a:xfrm>
            <a:off x="2786063" y="571500"/>
            <a:ext cx="5641975" cy="1500188"/>
          </a:xfrm>
          <a:prstGeom prst="rect">
            <a:avLst/>
          </a:prstGeom>
          <a:noFill/>
          <a:ln w="9525">
            <a:noFill/>
            <a:miter lim="800000"/>
            <a:headEnd/>
            <a:tailEnd/>
          </a:ln>
        </p:spPr>
        <p:txBody>
          <a:bodyPr/>
          <a:lstStyle/>
          <a:p>
            <a:pPr algn="just">
              <a:spcBef>
                <a:spcPct val="20000"/>
              </a:spcBef>
              <a:defRPr/>
            </a:pPr>
            <a:r>
              <a:rPr lang="id-ID" sz="2400" dirty="0">
                <a:solidFill>
                  <a:srgbClr val="FF6600"/>
                </a:solidFill>
                <a:latin typeface="Arial Narrow" pitchFamily="34" charset="0"/>
              </a:rPr>
              <a:t>Noting the source of a quote, paraphrase, or idea as an authoritative of </a:t>
            </a:r>
            <a:r>
              <a:rPr lang="id-ID" sz="1200" dirty="0">
                <a:solidFill>
                  <a:schemeClr val="bg1">
                    <a:lumMod val="50000"/>
                  </a:schemeClr>
                </a:solidFill>
                <a:latin typeface="Arial Narrow" pitchFamily="34" charset="0"/>
              </a:rPr>
              <a:t>proof (Webster Online Dictionary 2012)</a:t>
            </a:r>
            <a:endParaRPr lang="en-US" sz="1200" dirty="0">
              <a:solidFill>
                <a:schemeClr val="bg1">
                  <a:lumMod val="50000"/>
                </a:schemeClr>
              </a:solidFill>
              <a:latin typeface="Arial Narrow" pitchFamily="34" charset="0"/>
            </a:endParaRPr>
          </a:p>
        </p:txBody>
      </p:sp>
      <p:sp>
        <p:nvSpPr>
          <p:cNvPr id="12293" name="Rectangle 3"/>
          <p:cNvSpPr txBox="1">
            <a:spLocks noChangeArrowheads="1"/>
          </p:cNvSpPr>
          <p:nvPr/>
        </p:nvSpPr>
        <p:spPr bwMode="auto">
          <a:xfrm>
            <a:off x="2782888" y="1500188"/>
            <a:ext cx="5718175" cy="150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buFontTx/>
              <a:buNone/>
            </a:pPr>
            <a:r>
              <a:rPr lang="id-ID" altLang="id-ID" sz="2400">
                <a:latin typeface="Arial Narrow" pitchFamily="34" charset="0"/>
              </a:rPr>
              <a:t>Mencatat </a:t>
            </a:r>
            <a:r>
              <a:rPr lang="id-ID" altLang="id-ID" sz="2400">
                <a:solidFill>
                  <a:srgbClr val="00B0F0"/>
                </a:solidFill>
                <a:latin typeface="Arial Narrow" pitchFamily="34" charset="0"/>
              </a:rPr>
              <a:t>(mencantumkan) </a:t>
            </a:r>
            <a:r>
              <a:rPr lang="id-ID" altLang="id-ID" sz="2400">
                <a:latin typeface="Arial Narrow" pitchFamily="34" charset="0"/>
              </a:rPr>
              <a:t>sumber atas kutipan, parafrase, atau gagasan sebagai bukti kepenulisan</a:t>
            </a:r>
            <a:endParaRPr lang="en-US" altLang="id-ID" sz="2400">
              <a:solidFill>
                <a:srgbClr val="00B0F0"/>
              </a:solidFill>
              <a:latin typeface="Arial Narrow" pitchFamily="34" charset="0"/>
            </a:endParaRPr>
          </a:p>
        </p:txBody>
      </p:sp>
      <p:sp>
        <p:nvSpPr>
          <p:cNvPr id="12294" name="Rectangle 8"/>
          <p:cNvSpPr>
            <a:spLocks noChangeArrowheads="1"/>
          </p:cNvSpPr>
          <p:nvPr/>
        </p:nvSpPr>
        <p:spPr bwMode="auto">
          <a:xfrm>
            <a:off x="571500" y="428625"/>
            <a:ext cx="184308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buFontTx/>
              <a:buNone/>
            </a:pPr>
            <a:r>
              <a:rPr lang="id-ID" altLang="id-ID" sz="4000">
                <a:solidFill>
                  <a:srgbClr val="FF6600"/>
                </a:solidFill>
                <a:latin typeface="Arial Narrow" pitchFamily="34" charset="0"/>
              </a:rPr>
              <a:t>C i t i n g</a:t>
            </a:r>
            <a:endParaRPr lang="en-US" altLang="id-ID" sz="4000">
              <a:solidFill>
                <a:srgbClr val="FF6600"/>
              </a:solidFill>
              <a:latin typeface="Arial Narrow" pitchFamily="34" charset="0"/>
            </a:endParaRPr>
          </a:p>
        </p:txBody>
      </p:sp>
      <p:sp>
        <p:nvSpPr>
          <p:cNvPr id="10" name="Rectangle 9"/>
          <p:cNvSpPr/>
          <p:nvPr/>
        </p:nvSpPr>
        <p:spPr>
          <a:xfrm>
            <a:off x="571500" y="935038"/>
            <a:ext cx="1720850" cy="584200"/>
          </a:xfrm>
          <a:prstGeom prst="rect">
            <a:avLst/>
          </a:prstGeom>
        </p:spPr>
        <p:txBody>
          <a:bodyPr wrap="none">
            <a:spAutoFit/>
          </a:bodyPr>
          <a:lstStyle/>
          <a:p>
            <a:pPr algn="ctr">
              <a:spcBef>
                <a:spcPct val="20000"/>
              </a:spcBef>
              <a:defRPr/>
            </a:pPr>
            <a:r>
              <a:rPr lang="id-ID" sz="3200" dirty="0">
                <a:solidFill>
                  <a:schemeClr val="tx1">
                    <a:lumMod val="65000"/>
                    <a:lumOff val="35000"/>
                  </a:schemeClr>
                </a:solidFill>
                <a:latin typeface="Arial Narrow" pitchFamily="34" charset="0"/>
              </a:rPr>
              <a:t>Men-sitasi</a:t>
            </a:r>
            <a:endParaRPr lang="en-US" sz="3200" dirty="0">
              <a:solidFill>
                <a:schemeClr val="tx1">
                  <a:lumMod val="65000"/>
                  <a:lumOff val="35000"/>
                </a:schemeClr>
              </a:solidFill>
              <a:latin typeface="Arial Narrow" pitchFamily="34" charset="0"/>
            </a:endParaRPr>
          </a:p>
        </p:txBody>
      </p:sp>
      <p:pic>
        <p:nvPicPr>
          <p:cNvPr id="11" name="Picture 10" descr="references.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849563" y="3000375"/>
            <a:ext cx="5508625" cy="321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6343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id-ID" altLang="id-ID" sz="1800"/>
          </a:p>
        </p:txBody>
      </p:sp>
      <p:pic>
        <p:nvPicPr>
          <p:cNvPr id="13316" name="Picture 6" descr="style02.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54063" y="638175"/>
            <a:ext cx="7604125" cy="536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9188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1832</Words>
  <Application>Microsoft Office PowerPoint</Application>
  <PresentationFormat>On-screen Show (4:3)</PresentationFormat>
  <Paragraphs>193</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Pustaka</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ahmad-fuad</cp:lastModifiedBy>
  <cp:revision>207</cp:revision>
  <dcterms:created xsi:type="dcterms:W3CDTF">2010-08-24T06:47:44Z</dcterms:created>
  <dcterms:modified xsi:type="dcterms:W3CDTF">2016-12-08T09:58:35Z</dcterms:modified>
</cp:coreProperties>
</file>