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70" r:id="rId3"/>
    <p:sldId id="263" r:id="rId4"/>
    <p:sldId id="264" r:id="rId5"/>
    <p:sldId id="265" r:id="rId6"/>
    <p:sldId id="266" r:id="rId7"/>
    <p:sldId id="268" r:id="rId8"/>
    <p:sldId id="267" r:id="rId9"/>
    <p:sldId id="262" r:id="rId10"/>
    <p:sldId id="257" r:id="rId11"/>
    <p:sldId id="258" r:id="rId12"/>
    <p:sldId id="259" r:id="rId13"/>
    <p:sldId id="261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1F24-E3FF-41C1-A9B4-3A0CA67DA547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19C8C-1746-4405-9040-798008475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9C8C-1746-4405-9040-7980084757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 txBox="1">
            <a:spLocks noGrp="1" noChangeArrowheads="1"/>
          </p:cNvSpPr>
          <p:nvPr/>
        </p:nvSpPr>
        <p:spPr bwMode="auto">
          <a:xfrm>
            <a:off x="3885792" y="8686336"/>
            <a:ext cx="2972208" cy="4576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0916" tIns="45458" rIns="90916" bIns="45458" anchor="b"/>
          <a:lstStyle/>
          <a:p>
            <a:pPr algn="r" defTabSz="908807"/>
            <a:fld id="{B5B58E92-5A03-4BAF-9F5E-5F5FD46FEEB4}" type="slidenum">
              <a:rPr lang="en-US" sz="1200">
                <a:latin typeface="Bookshelf Symbol 2" pitchFamily="2" charset="2"/>
              </a:rPr>
              <a:pPr algn="r" defTabSz="908807"/>
              <a:t>2</a:t>
            </a:fld>
            <a:endParaRPr lang="en-US" sz="1200" dirty="0">
              <a:latin typeface="Bookshelf Symbol 2" pitchFamily="2" charset="2"/>
            </a:endParaRPr>
          </a:p>
        </p:txBody>
      </p:sp>
      <p:sp>
        <p:nvSpPr>
          <p:cNvPr id="237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9C8C-1746-4405-9040-7980084757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D3C38-BBF8-43CE-A273-88238411473A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A99BD-E87E-4D08-BEA5-C30FF2AC3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D316-E177-43EF-82B5-AE1E91DF5851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5EAE-F348-4B96-B624-CFE813066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6C83-ACF8-4103-AB84-263082EEEE6F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1359-74B5-4FE2-96ED-34FB008B3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4254-0EA8-402B-828A-3A7565B51F11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A0F8-6B72-48F3-857C-02904F6B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E56236-6949-4FBD-89A4-B222BFB30474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CFE9B7-C5EB-4D6D-B5AE-7CB610745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7F07-A89D-4543-8EE0-223D460784A0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4375-23B1-41BD-9E55-BC4CF86C6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C0BCFD-C7F1-4286-BEBA-984C675955FD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4A2D02-0D7D-4DBF-BDBE-2A57B4EA9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A1EF-08ED-4EAA-B958-B85A54BCB661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9E07-7C35-41C3-9900-D4D0FF50B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A49CF-716F-4493-8704-ED47F4454D2D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35288-DAD1-4235-85E2-CB4DF0652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D37766-96AB-4A6E-B971-B3AE0848C5CD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7ECDF4-4687-4F4A-B983-3CBE7227A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C098C2-FDFD-4A39-8B2C-FC53D1D46515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9AE84E-B3F6-4CC2-A8F1-20F4D68D5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44B785-2F1C-4C05-B5FD-1C0783375F5E}" type="datetimeFigureOut">
              <a:rPr lang="en-US"/>
              <a:pPr>
                <a:defRPr/>
              </a:pPr>
              <a:t>6/30/2014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03996B0-2771-4F81-8FD9-7C3C161F2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21" r:id="rId5"/>
    <p:sldLayoutId id="2147483716" r:id="rId6"/>
    <p:sldLayoutId id="2147483722" r:id="rId7"/>
    <p:sldLayoutId id="2147483723" r:id="rId8"/>
    <p:sldLayoutId id="2147483724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PENGANTAR</a:t>
            </a:r>
            <a:endParaRPr lang="en-US" sz="4000" dirty="0" smtClean="0"/>
          </a:p>
          <a:p>
            <a:r>
              <a:rPr lang="en-US" sz="4000" dirty="0" smtClean="0"/>
              <a:t>PSIKOLOGI DESAIN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Friedmann (1979:144) mengemukakan: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i="1" smtClean="0"/>
              <a:t>“Design is above all the solution to a roblem. It is not just a matter of combining beautiful forms, textures, colors, and materials. Every interior has some function and purpose, and it is the designer’s obligation above all to deal with the required function”.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562600"/>
          </a:xfrm>
        </p:spPr>
        <p:txBody>
          <a:bodyPr/>
          <a:lstStyle/>
          <a:p>
            <a:r>
              <a:rPr lang="en-US" sz="2800" smtClean="0"/>
              <a:t>Dari apa yang telah dikemukakan, jelaslah bahwa kegiatan mendesain bukan semata </a:t>
            </a:r>
            <a:r>
              <a:rPr lang="en-US" sz="2800" i="1" smtClean="0"/>
              <a:t>“art “</a:t>
            </a:r>
            <a:endParaRPr lang="en-US" sz="2800" smtClean="0"/>
          </a:p>
          <a:p>
            <a:r>
              <a:rPr lang="en-US" sz="2800" smtClean="0"/>
              <a:t>Di dalam desain bukan sekedar indah, aneh dilihat, lain dari yang lain. </a:t>
            </a:r>
          </a:p>
          <a:p>
            <a:r>
              <a:rPr lang="en-US" sz="2800" smtClean="0"/>
              <a:t>Di dalam desain ada muatan manfaat dan aktivitas yang harus diakomodasi. </a:t>
            </a:r>
          </a:p>
          <a:p>
            <a:r>
              <a:rPr lang="en-US" sz="2800" smtClean="0"/>
              <a:t>Oleh karena itu desainer harus mengenal pengguna dengan baik, utamanya dari aspek psikologi dan perilakunya. </a:t>
            </a:r>
          </a:p>
          <a:p>
            <a:r>
              <a:rPr lang="en-US" sz="2800" smtClean="0"/>
              <a:t>Hal tersebut diperlukan untuk memperoleh alasan fungsional yang tepat pada setiap keputusan desain yang dirancang.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562600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Arifin</a:t>
            </a:r>
            <a:r>
              <a:rPr lang="en-US" dirty="0" smtClean="0"/>
              <a:t> (2002:69)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problem ‘</a:t>
            </a:r>
            <a:r>
              <a:rPr lang="en-US" dirty="0" err="1" smtClean="0"/>
              <a:t>siapa</a:t>
            </a:r>
            <a:r>
              <a:rPr lang="en-US" dirty="0" smtClean="0"/>
              <a:t>’ </a:t>
            </a:r>
            <a:r>
              <a:rPr lang="en-US" dirty="0" err="1" smtClean="0"/>
              <a:t>pengunjung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i="1" dirty="0" smtClean="0"/>
              <a:t>market </a:t>
            </a:r>
            <a:r>
              <a:rPr lang="en-US" dirty="0" err="1" smtClean="0"/>
              <a:t>dan</a:t>
            </a:r>
            <a:r>
              <a:rPr lang="en-US" dirty="0" smtClean="0"/>
              <a:t> ‘</a:t>
            </a:r>
            <a:r>
              <a:rPr lang="en-US" dirty="0" err="1" smtClean="0"/>
              <a:t>bagaimana</a:t>
            </a:r>
            <a:r>
              <a:rPr lang="en-US" dirty="0" smtClean="0"/>
              <a:t>’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,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Bernard Margin yang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Paris.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interiornya</a:t>
            </a:r>
            <a:r>
              <a:rPr lang="en-US" dirty="0" smtClean="0"/>
              <a:t> </a:t>
            </a:r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minimalis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dicermati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original.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didominasi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sealu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</a:t>
            </a:r>
            <a:r>
              <a:rPr lang="en-US" dirty="0" err="1" smtClean="0"/>
              <a:t>berhias</a:t>
            </a:r>
            <a:r>
              <a:rPr lang="en-US" dirty="0" smtClean="0"/>
              <a:t> yang </a:t>
            </a:r>
            <a:r>
              <a:rPr lang="en-US" dirty="0" err="1" smtClean="0"/>
              <a:t>senyaman</a:t>
            </a:r>
            <a:r>
              <a:rPr lang="en-US" dirty="0" smtClean="0"/>
              <a:t> </a:t>
            </a:r>
            <a:r>
              <a:rPr lang="en-US" dirty="0" err="1" smtClean="0"/>
              <a:t>berhias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wastafel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Display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r>
              <a:rPr lang="en-US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omset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762000"/>
            <a:ext cx="7499350" cy="5486400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Dari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beragamnya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aktivitasnya</a:t>
            </a:r>
            <a:r>
              <a:rPr lang="en-US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)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fld id="{ADCDF4E6-FC0F-4499-BD4C-3D152F6F3E6A}" type="slidenum">
              <a:rPr lang="en-US" sz="1200" b="1">
                <a:latin typeface="Arial" charset="0"/>
              </a:rPr>
              <a:pPr algn="r">
                <a:spcBef>
                  <a:spcPct val="50000"/>
                </a:spcBef>
              </a:pPr>
              <a:t>2</a:t>
            </a:fld>
            <a:endParaRPr lang="en-US" sz="1200" b="1">
              <a:latin typeface="Arial" charset="0"/>
            </a:endParaRPr>
          </a:p>
        </p:txBody>
      </p:sp>
      <p:sp>
        <p:nvSpPr>
          <p:cNvPr id="236548" name="AutoShape 2"/>
          <p:cNvSpPr>
            <a:spLocks noChangeArrowheads="1"/>
          </p:cNvSpPr>
          <p:nvPr/>
        </p:nvSpPr>
        <p:spPr bwMode="auto">
          <a:xfrm>
            <a:off x="4038600" y="228600"/>
            <a:ext cx="457200" cy="6324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Line 3"/>
          <p:cNvSpPr>
            <a:spLocks noChangeShapeType="1"/>
          </p:cNvSpPr>
          <p:nvPr/>
        </p:nvSpPr>
        <p:spPr bwMode="auto">
          <a:xfrm>
            <a:off x="4038600" y="3352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1431" y="3359944"/>
            <a:ext cx="4862513" cy="2762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TERMOMETER</a:t>
            </a:r>
          </a:p>
        </p:txBody>
      </p:sp>
      <p:sp>
        <p:nvSpPr>
          <p:cNvPr id="236551" name="Text Box 5"/>
          <p:cNvSpPr txBox="1">
            <a:spLocks noChangeArrowheads="1"/>
          </p:cNvSpPr>
          <p:nvPr/>
        </p:nvSpPr>
        <p:spPr bwMode="auto">
          <a:xfrm>
            <a:off x="4724400" y="304800"/>
            <a:ext cx="44196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Perasaan Positif</a:t>
            </a:r>
          </a:p>
        </p:txBody>
      </p:sp>
      <p:sp>
        <p:nvSpPr>
          <p:cNvPr id="236552" name="Text Box 6"/>
          <p:cNvSpPr txBox="1">
            <a:spLocks noChangeArrowheads="1"/>
          </p:cNvSpPr>
          <p:nvPr/>
        </p:nvSpPr>
        <p:spPr bwMode="auto">
          <a:xfrm>
            <a:off x="4648200" y="5715000"/>
            <a:ext cx="396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Perasaan Negatif</a:t>
            </a:r>
          </a:p>
        </p:txBody>
      </p:sp>
      <p:sp>
        <p:nvSpPr>
          <p:cNvPr id="236553" name="AutoShape 7"/>
          <p:cNvSpPr>
            <a:spLocks noChangeArrowheads="1"/>
          </p:cNvSpPr>
          <p:nvPr/>
        </p:nvSpPr>
        <p:spPr bwMode="auto">
          <a:xfrm>
            <a:off x="4191000" y="533400"/>
            <a:ext cx="152400" cy="5791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4D925-EE03-4E9F-9A9B-F1990305D35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070323"/>
                </a:solidFill>
              </a:rPr>
              <a:t>Pendapat mengenai PSIKOLOGI</a:t>
            </a:r>
            <a:r>
              <a:rPr lang="en-US" sz="3600" smtClean="0">
                <a:solidFill>
                  <a:srgbClr val="070323"/>
                </a:solidFill>
              </a:rPr>
              <a:t/>
            </a:r>
            <a:br>
              <a:rPr lang="en-US" sz="3600" smtClean="0">
                <a:solidFill>
                  <a:srgbClr val="070323"/>
                </a:solidFill>
              </a:rPr>
            </a:br>
            <a:endParaRPr lang="en-US" sz="3600" smtClean="0">
              <a:solidFill>
                <a:srgbClr val="070323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Sarlito Wirawan Sarwono (1976)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Robert E. Silverman (1982)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Linda L. Davidoff (1987)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Soegarda Poerbakawatja (1982)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Ensiklopedi Umum (1987)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Ensiklopedi Nasional Indonesia Jilid 13 (1990)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Wulyo (1990)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b="1" smtClean="0">
                <a:solidFill>
                  <a:srgbClr val="070323"/>
                </a:solidFill>
              </a:rPr>
              <a:t>Dakir (1993)</a:t>
            </a:r>
          </a:p>
          <a:p>
            <a:pPr eaLnBrk="1" hangingPunct="1">
              <a:defRPr/>
            </a:pPr>
            <a:endParaRPr lang="en-US" sz="2400" b="1" smtClean="0">
              <a:solidFill>
                <a:srgbClr val="0703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3D8C22-F070-43A2-90DC-C80F138FBA7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sz="2400" b="1" smtClean="0">
                <a:latin typeface="Tahoma" pitchFamily="34" charset="0"/>
              </a:rPr>
              <a:t/>
            </a:r>
            <a:br>
              <a:rPr lang="en-US" sz="2400" b="1" smtClean="0">
                <a:latin typeface="Tahoma" pitchFamily="34" charset="0"/>
              </a:rPr>
            </a:br>
            <a:endParaRPr lang="en-US" sz="2400" b="1" smtClean="0">
              <a:latin typeface="Tahoma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Tahoma" pitchFamily="34" charset="0"/>
              </a:rPr>
              <a:t>Singgih Dirgagunarsa merangkum pendapat ahli sbb: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b="1" smtClean="0">
                <a:latin typeface="Tahoma" pitchFamily="34" charset="0"/>
              </a:rPr>
              <a:t> a. Plato (427-347 SM):</a:t>
            </a:r>
            <a:br>
              <a:rPr lang="en-US" sz="2400" b="1" smtClean="0">
                <a:latin typeface="Tahoma" pitchFamily="34" charset="0"/>
              </a:rPr>
            </a:br>
            <a:endParaRPr lang="en-US" sz="2400" b="1" smtClean="0">
              <a:latin typeface="Tahoma" pitchFamily="34" charset="0"/>
            </a:endParaRPr>
          </a:p>
          <a:p>
            <a:pPr eaLnBrk="1" hangingPunct="1">
              <a:buFont typeface="Symbol" pitchFamily="18" charset="2"/>
              <a:buNone/>
            </a:pPr>
            <a:endParaRPr lang="en-US" sz="2400" b="1" smtClean="0">
              <a:latin typeface="Tahoma" pitchFamily="34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en-US" sz="2400" b="1" smtClean="0">
                <a:latin typeface="Tahoma" pitchFamily="34" charset="0"/>
              </a:rPr>
              <a:t>     3 kekuatan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b="1" smtClean="0">
                <a:latin typeface="Tahoma" pitchFamily="34" charset="0"/>
              </a:rPr>
              <a:t>     jiwa manusia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b="1" smtClean="0">
                <a:latin typeface="Tahoma" pitchFamily="34" charset="0"/>
              </a:rPr>
              <a:t>     (Trichotomi)</a:t>
            </a:r>
            <a:br>
              <a:rPr lang="en-US" sz="2400" b="1" smtClean="0">
                <a:latin typeface="Tahoma" pitchFamily="34" charset="0"/>
              </a:rPr>
            </a:br>
            <a:endParaRPr lang="en-US" sz="2400" b="1" smtClean="0">
              <a:latin typeface="Tahoma" pitchFamily="34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4191000" y="3505200"/>
            <a:ext cx="685800" cy="838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191000" y="4343400"/>
            <a:ext cx="685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91000" y="4343400"/>
            <a:ext cx="609600" cy="914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953000" y="31242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Berpikir (Logistion)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953000" y="41148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Kehendak (Thumeticon)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876800" y="51054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Keinginan (Abdumen)</a:t>
            </a:r>
          </a:p>
        </p:txBody>
      </p:sp>
      <p:pic>
        <p:nvPicPr>
          <p:cNvPr id="8203" name="Picture 11" descr="bd07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0" grpId="0" animBg="1" autoUpdateAnimBg="0"/>
      <p:bldP spid="8201" grpId="0" animBg="1" autoUpdateAnimBg="0"/>
      <p:bldP spid="820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E590B-4C59-4AE0-9840-57169986150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288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>
                <a:latin typeface="Tahoma" pitchFamily="34" charset="0"/>
              </a:rPr>
              <a:t>Lanjutan…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FFCC"/>
                </a:solidFill>
                <a:latin typeface="Tahoma" pitchFamily="34" charset="0"/>
              </a:rPr>
              <a:t>b. Aristoteles (384-322 SM): jiwa adalah jumlah dari daya hidup dengan proses-prosesnya. Fungsi jiwa: kemampuan untuk mengenal dan berkehendak (= Dichotomi).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itchFamily="34" charset="0"/>
              </a:rPr>
              <a:t>c. John Locke (1632-1704): unsur atau elemen terkecil dari jiwa manusia ialah simple idea.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d.</a:t>
            </a:r>
            <a:r>
              <a:rPr lang="en-US" sz="2400" b="1" smtClean="0">
                <a:solidFill>
                  <a:srgbClr val="FF33CC"/>
                </a:solidFill>
                <a:latin typeface="Tahoma" pitchFamily="34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James Will (1773-1836): jiwa merupakan susunan yang tidak terbatas dari elemen-elemennya, dan susunan itu dapat diuraikan dalam elemen dasarnya.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itchFamily="34" charset="0"/>
              </a:rPr>
              <a:t>e. John Stuart Mill (1806-1873): jiwa atau mental mrp perpaduan dari elemen-elemen atau kesatuan yang bersifat tersendiri, berbeda dengan sifat elemen-elemen dasarnya (mental chemistry)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03C554-3B84-4674-96F2-159A00EB6C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JADI,</a:t>
            </a:r>
            <a:r>
              <a:rPr lang="en-US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  <a:latin typeface="Arial" charset="0"/>
              </a:rPr>
              <a:t>PSYCHE:</a:t>
            </a:r>
            <a:r>
              <a:rPr lang="en-US" sz="2800" smtClean="0">
                <a:latin typeface="Arial" charset="0"/>
              </a:rPr>
              <a:t> sesuatu yang abstrak, yang menjadi penggerak dan pengatur bagi segala tingkah laku seseorang, baik tingkah laku yang termasuk perbuatan maupun tingkah laku yang termasuk penghayatan.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  <a:latin typeface="Arial" charset="0"/>
              </a:rPr>
              <a:t>Tingkah laku perbuatan</a:t>
            </a:r>
            <a:r>
              <a:rPr lang="en-US" sz="2800" smtClean="0">
                <a:latin typeface="Arial" charset="0"/>
              </a:rPr>
              <a:t>: </a:t>
            </a:r>
            <a:r>
              <a:rPr lang="en-US" sz="2800" u="sng" smtClean="0">
                <a:solidFill>
                  <a:srgbClr val="00CC00"/>
                </a:solidFill>
                <a:latin typeface="Arial" charset="0"/>
              </a:rPr>
              <a:t>tingkah laku yang dapat diamati secara langsung</a:t>
            </a:r>
            <a:r>
              <a:rPr lang="en-US" sz="2800" smtClean="0">
                <a:latin typeface="Arial" charset="0"/>
              </a:rPr>
              <a:t> (misalnya berjalan, lari, bercakap-cakap), dan </a:t>
            </a:r>
            <a:r>
              <a:rPr lang="en-US" sz="2800" u="sng" smtClean="0">
                <a:solidFill>
                  <a:srgbClr val="00CC00"/>
                </a:solidFill>
                <a:latin typeface="Arial" charset="0"/>
              </a:rPr>
              <a:t>tingkah laku yang tidak dapat secara langsung dapat diamati</a:t>
            </a:r>
            <a:r>
              <a:rPr lang="en-US" sz="2800" smtClean="0">
                <a:latin typeface="Arial" charset="0"/>
              </a:rPr>
              <a:t> (perasaan, pikiran, motivasi, reaksi berbagai kelenjar dll.)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514600"/>
            <a:ext cx="60708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Benda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apakah</a:t>
            </a:r>
            <a:endParaRPr lang="en-US" sz="5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en-US" sz="5400" b="1" dirty="0" err="1" smtClean="0">
                <a:ln/>
                <a:solidFill>
                  <a:schemeClr val="accent3"/>
                </a:solidFill>
              </a:rPr>
              <a:t>Didalam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kotak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ini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3FA92-E5F1-4377-A2E4-6CFBBE519D2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smtClean="0">
                <a:solidFill>
                  <a:schemeClr val="hlink"/>
                </a:solidFill>
                <a:latin typeface="Monotype Corsiva" pitchFamily="66" charset="0"/>
              </a:rPr>
              <a:t>PSIKOLOGI adalah:</a:t>
            </a:r>
            <a:br>
              <a:rPr lang="en-US" b="0" smtClean="0">
                <a:solidFill>
                  <a:schemeClr val="hlink"/>
                </a:solidFill>
                <a:latin typeface="Monotype Corsiva" pitchFamily="66" charset="0"/>
              </a:rPr>
            </a:br>
            <a:endParaRPr lang="en-US" b="0" smtClean="0">
              <a:solidFill>
                <a:schemeClr val="hlink"/>
              </a:solidFill>
              <a:latin typeface="Monotype Corsiva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Ilmu pengetahuan yang mempelajari tingkah laku manusia, baik tingkah laku yang termasuk perbuatan maupun yang termasuk penghayatan, dalam hubungan dengan lingkungannya.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PSIKOLOGI DAN PERILAKU MANUSIA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447800"/>
            <a:ext cx="7407275" cy="487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mengawali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i="1" dirty="0" smtClean="0"/>
              <a:t>design as a problem solving</a:t>
            </a:r>
            <a:r>
              <a:rPr lang="en-US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753</Words>
  <Application>Microsoft Office PowerPoint</Application>
  <PresentationFormat>On-screen Show (4:3)</PresentationFormat>
  <Paragraphs>67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Slide 2</vt:lpstr>
      <vt:lpstr>Pendapat mengenai PSIKOLOGI </vt:lpstr>
      <vt:lpstr> </vt:lpstr>
      <vt:lpstr>Lanjutan…</vt:lpstr>
      <vt:lpstr>JADI, </vt:lpstr>
      <vt:lpstr>Slide 7</vt:lpstr>
      <vt:lpstr>PSIKOLOGI adalah: </vt:lpstr>
      <vt:lpstr>PSIKOLOGI DAN PERILAKU MANUSIA </vt:lpstr>
      <vt:lpstr>Slide 10</vt:lpstr>
      <vt:lpstr>Slide 11</vt:lpstr>
      <vt:lpstr>Slide 12</vt:lpstr>
      <vt:lpstr>Slide 13</vt:lpstr>
      <vt:lpstr>Slide 14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DAN PERILAKU MANUSIA </dc:title>
  <dc:creator>User</dc:creator>
  <cp:lastModifiedBy>safitri</cp:lastModifiedBy>
  <cp:revision>4</cp:revision>
  <dcterms:created xsi:type="dcterms:W3CDTF">2011-07-29T06:24:47Z</dcterms:created>
  <dcterms:modified xsi:type="dcterms:W3CDTF">2014-06-30T03:16:35Z</dcterms:modified>
</cp:coreProperties>
</file>