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303" r:id="rId3"/>
    <p:sldId id="266" r:id="rId4"/>
    <p:sldId id="310" r:id="rId5"/>
    <p:sldId id="311" r:id="rId6"/>
    <p:sldId id="312" r:id="rId7"/>
    <p:sldId id="313" r:id="rId8"/>
    <p:sldId id="314" r:id="rId9"/>
    <p:sldId id="315" r:id="rId10"/>
    <p:sldId id="316" r:id="rId11"/>
    <p:sldId id="324" r:id="rId12"/>
    <p:sldId id="321" r:id="rId13"/>
    <p:sldId id="322" r:id="rId14"/>
    <p:sldId id="323" r:id="rId15"/>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000066"/>
    <a:srgbClr val="0000CC"/>
    <a:srgbClr val="FF9933"/>
    <a:srgbClr val="FF3300"/>
    <a:srgbClr val="FFFF66"/>
    <a:srgbClr val="000099"/>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94" d="100"/>
          <a:sy n="94" d="100"/>
        </p:scale>
        <p:origin x="-1200"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896A72C3-829D-404F-B21F-9D1894625928}" type="datetimeFigureOut">
              <a:rPr lang="en-US"/>
              <a:pPr>
                <a:defRPr/>
              </a:pPr>
              <a:t>5/29/2017</a:t>
            </a:fld>
            <a:endParaRPr lang="en-US"/>
          </a:p>
        </p:txBody>
      </p:sp>
      <p:sp>
        <p:nvSpPr>
          <p:cNvPr id="2150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64F0151F-0BD7-48A0-BBA4-E53F9417163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pPr>
              <a:defRPr/>
            </a:pPr>
            <a:fld id="{833A21C6-4586-4D27-9F17-F334567D7C80}"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73845EFE-B96C-40AE-AE3B-5EBC55960884}" type="slidenum">
              <a:rPr lang="id-ID"/>
              <a:pPr>
                <a:defRPr/>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5B882864-1224-488F-B631-529E00AFE5EE}"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F420B131-3C00-406E-AB8D-B8DBD37B8E7C}" type="slidenum">
              <a:rPr lang="id-ID"/>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B50FD9F8-EFC1-4A90-93EF-1FF182FAFC2F}"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7828D0C6-0C25-4301-967A-96919772FEBE}" type="slidenum">
              <a:rPr lang="id-ID"/>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9994C9C1-04D7-4410-8684-62E7BA6E1257}"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6C9924BD-DD43-4589-8310-817088E93055}" type="slidenum">
              <a:rPr lang="id-ID"/>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AD76F89-D0F3-47A4-8D4D-92542E0F1B07}"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2D9BAFB1-C297-485F-849D-F0770E757686}" type="slidenum">
              <a:rPr lang="id-ID"/>
              <a:pPr>
                <a:defRPr/>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3"/>
          <p:cNvSpPr>
            <a:spLocks noGrp="1"/>
          </p:cNvSpPr>
          <p:nvPr>
            <p:ph type="dt" sz="half" idx="10"/>
          </p:nvPr>
        </p:nvSpPr>
        <p:spPr/>
        <p:txBody>
          <a:bodyPr/>
          <a:lstStyle>
            <a:lvl1pPr>
              <a:defRPr/>
            </a:lvl1pPr>
          </a:lstStyle>
          <a:p>
            <a:pPr>
              <a:defRPr/>
            </a:pPr>
            <a:fld id="{0F1E9C54-153B-4C91-97F7-E797EC2F858A}"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930506B4-F012-45DD-857B-37F207335BA8}" type="slidenum">
              <a:rPr lang="id-ID"/>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3"/>
          <p:cNvSpPr>
            <a:spLocks noGrp="1"/>
          </p:cNvSpPr>
          <p:nvPr>
            <p:ph type="dt" sz="half" idx="10"/>
          </p:nvPr>
        </p:nvSpPr>
        <p:spPr/>
        <p:txBody>
          <a:bodyPr/>
          <a:lstStyle>
            <a:lvl1pPr>
              <a:defRPr/>
            </a:lvl1pPr>
          </a:lstStyle>
          <a:p>
            <a:pPr>
              <a:defRPr/>
            </a:pPr>
            <a:fld id="{E3BB5082-92AB-43B6-90FE-A924BB15C48A}" type="datetimeFigureOut">
              <a:rPr lang="id-ID"/>
              <a:pPr>
                <a:defRPr/>
              </a:pPr>
              <a:t>29/05/2017</a:t>
            </a:fld>
            <a:endParaRPr lang="id-ID"/>
          </a:p>
        </p:txBody>
      </p:sp>
      <p:sp>
        <p:nvSpPr>
          <p:cNvPr id="8" name="Footer Placeholder 4"/>
          <p:cNvSpPr>
            <a:spLocks noGrp="1"/>
          </p:cNvSpPr>
          <p:nvPr>
            <p:ph type="ftr" sz="quarter" idx="11"/>
          </p:nvPr>
        </p:nvSpPr>
        <p:spPr/>
        <p:txBody>
          <a:bodyPr/>
          <a:lstStyle>
            <a:lvl1pPr>
              <a:defRPr/>
            </a:lvl1pPr>
          </a:lstStyle>
          <a:p>
            <a:pPr>
              <a:defRPr/>
            </a:pPr>
            <a:endParaRPr lang="id-ID"/>
          </a:p>
        </p:txBody>
      </p:sp>
      <p:sp>
        <p:nvSpPr>
          <p:cNvPr id="9" name="Slide Number Placeholder 5"/>
          <p:cNvSpPr>
            <a:spLocks noGrp="1"/>
          </p:cNvSpPr>
          <p:nvPr>
            <p:ph type="sldNum" sz="quarter" idx="12"/>
          </p:nvPr>
        </p:nvSpPr>
        <p:spPr/>
        <p:txBody>
          <a:bodyPr/>
          <a:lstStyle>
            <a:lvl1pPr>
              <a:defRPr/>
            </a:lvl1pPr>
          </a:lstStyle>
          <a:p>
            <a:pPr>
              <a:defRPr/>
            </a:pPr>
            <a:fld id="{70E7A294-7A48-4F5A-B19D-28C2F2D4036C}" type="slidenum">
              <a:rPr lang="id-ID"/>
              <a:pPr>
                <a:defRPr/>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3"/>
          <p:cNvSpPr>
            <a:spLocks noGrp="1"/>
          </p:cNvSpPr>
          <p:nvPr>
            <p:ph type="dt" sz="half" idx="10"/>
          </p:nvPr>
        </p:nvSpPr>
        <p:spPr/>
        <p:txBody>
          <a:bodyPr/>
          <a:lstStyle>
            <a:lvl1pPr>
              <a:defRPr/>
            </a:lvl1pPr>
          </a:lstStyle>
          <a:p>
            <a:pPr>
              <a:defRPr/>
            </a:pPr>
            <a:fld id="{3A1D9F90-B3FB-4F58-9DC5-2261D9F34400}" type="datetimeFigureOut">
              <a:rPr lang="id-ID"/>
              <a:pPr>
                <a:defRPr/>
              </a:pPr>
              <a:t>29/05/2017</a:t>
            </a:fld>
            <a:endParaRPr lang="id-ID"/>
          </a:p>
        </p:txBody>
      </p:sp>
      <p:sp>
        <p:nvSpPr>
          <p:cNvPr id="4" name="Footer Placeholder 4"/>
          <p:cNvSpPr>
            <a:spLocks noGrp="1"/>
          </p:cNvSpPr>
          <p:nvPr>
            <p:ph type="ftr" sz="quarter" idx="11"/>
          </p:nvPr>
        </p:nvSpPr>
        <p:spPr/>
        <p:txBody>
          <a:bodyPr/>
          <a:lstStyle>
            <a:lvl1pPr>
              <a:defRPr/>
            </a:lvl1pPr>
          </a:lstStyle>
          <a:p>
            <a:pPr>
              <a:defRPr/>
            </a:pPr>
            <a:endParaRPr lang="id-ID"/>
          </a:p>
        </p:txBody>
      </p:sp>
      <p:sp>
        <p:nvSpPr>
          <p:cNvPr id="5" name="Slide Number Placeholder 5"/>
          <p:cNvSpPr>
            <a:spLocks noGrp="1"/>
          </p:cNvSpPr>
          <p:nvPr>
            <p:ph type="sldNum" sz="quarter" idx="12"/>
          </p:nvPr>
        </p:nvSpPr>
        <p:spPr/>
        <p:txBody>
          <a:bodyPr/>
          <a:lstStyle>
            <a:lvl1pPr>
              <a:defRPr/>
            </a:lvl1pPr>
          </a:lstStyle>
          <a:p>
            <a:pPr>
              <a:defRPr/>
            </a:pPr>
            <a:fld id="{7293F364-7B8C-462C-A1B7-80AA727B084F}" type="slidenum">
              <a:rPr lang="id-ID"/>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A12147D-36DF-4B25-A4C5-6F6D4B74831B}" type="datetimeFigureOut">
              <a:rPr lang="id-ID"/>
              <a:pPr>
                <a:defRPr/>
              </a:pPr>
              <a:t>29/05/2017</a:t>
            </a:fld>
            <a:endParaRPr lang="id-ID"/>
          </a:p>
        </p:txBody>
      </p:sp>
      <p:sp>
        <p:nvSpPr>
          <p:cNvPr id="3" name="Footer Placeholder 4"/>
          <p:cNvSpPr>
            <a:spLocks noGrp="1"/>
          </p:cNvSpPr>
          <p:nvPr>
            <p:ph type="ftr" sz="quarter" idx="11"/>
          </p:nvPr>
        </p:nvSpPr>
        <p:spPr/>
        <p:txBody>
          <a:bodyPr/>
          <a:lstStyle>
            <a:lvl1pPr>
              <a:defRPr/>
            </a:lvl1pPr>
          </a:lstStyle>
          <a:p>
            <a:pPr>
              <a:defRPr/>
            </a:pPr>
            <a:endParaRPr lang="id-ID"/>
          </a:p>
        </p:txBody>
      </p:sp>
      <p:sp>
        <p:nvSpPr>
          <p:cNvPr id="4" name="Slide Number Placeholder 5"/>
          <p:cNvSpPr>
            <a:spLocks noGrp="1"/>
          </p:cNvSpPr>
          <p:nvPr>
            <p:ph type="sldNum" sz="quarter" idx="12"/>
          </p:nvPr>
        </p:nvSpPr>
        <p:spPr/>
        <p:txBody>
          <a:bodyPr/>
          <a:lstStyle>
            <a:lvl1pPr>
              <a:defRPr/>
            </a:lvl1pPr>
          </a:lstStyle>
          <a:p>
            <a:pPr>
              <a:defRPr/>
            </a:pPr>
            <a:fld id="{B2033A72-0C8E-4C81-AA96-579C653B319A}" type="slidenum">
              <a:rPr lang="id-ID"/>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35A174E-6CC6-4C89-9E61-50DEE9B1525F}"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07B90749-A2C0-4C76-BC4B-765A2AAAA662}" type="slidenum">
              <a:rPr lang="id-ID"/>
              <a:pPr>
                <a:defRPr/>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807131F-1311-4CE6-9F54-EC5F850148FC}"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50619778-7A75-487F-8E98-F9CBEC2F2303}" type="slidenum">
              <a:rPr lang="id-ID"/>
              <a:pPr>
                <a:defRPr/>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id-ID"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3AD62A5-9B2B-43FB-90EE-A760B9C4258C}" type="datetimeFigureOut">
              <a:rPr lang="id-ID"/>
              <a:pPr>
                <a:defRPr/>
              </a:pPr>
              <a:t>29/05/2017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BDC8742-3A74-473E-8A6F-2C2A523795B6}" type="slidenum">
              <a:rPr lang="id-ID"/>
              <a:pPr>
                <a:defRPr/>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Lucida Sans" pitchFamily="34" charset="0"/>
        </a:defRPr>
      </a:lvl2pPr>
      <a:lvl3pPr algn="ctr" rtl="0" eaLnBrk="0" fontAlgn="base" hangingPunct="0">
        <a:spcBef>
          <a:spcPct val="0"/>
        </a:spcBef>
        <a:spcAft>
          <a:spcPct val="0"/>
        </a:spcAft>
        <a:defRPr sz="4400">
          <a:solidFill>
            <a:schemeClr val="tx1"/>
          </a:solidFill>
          <a:latin typeface="Lucida Sans" pitchFamily="34" charset="0"/>
        </a:defRPr>
      </a:lvl3pPr>
      <a:lvl4pPr algn="ctr" rtl="0" eaLnBrk="0" fontAlgn="base" hangingPunct="0">
        <a:spcBef>
          <a:spcPct val="0"/>
        </a:spcBef>
        <a:spcAft>
          <a:spcPct val="0"/>
        </a:spcAft>
        <a:defRPr sz="4400">
          <a:solidFill>
            <a:schemeClr val="tx1"/>
          </a:solidFill>
          <a:latin typeface="Lucida Sans" pitchFamily="34" charset="0"/>
        </a:defRPr>
      </a:lvl4pPr>
      <a:lvl5pPr algn="ctr" rtl="0" eaLnBrk="0" fontAlgn="base" hangingPunct="0">
        <a:spcBef>
          <a:spcPct val="0"/>
        </a:spcBef>
        <a:spcAft>
          <a:spcPct val="0"/>
        </a:spcAft>
        <a:defRPr sz="4400">
          <a:solidFill>
            <a:schemeClr val="tx1"/>
          </a:solidFill>
          <a:latin typeface="Lucida Sans" pitchFamily="34" charset="0"/>
        </a:defRPr>
      </a:lvl5pPr>
      <a:lvl6pPr marL="457200" algn="ctr" rtl="0" fontAlgn="base">
        <a:spcBef>
          <a:spcPct val="0"/>
        </a:spcBef>
        <a:spcAft>
          <a:spcPct val="0"/>
        </a:spcAft>
        <a:defRPr sz="4400">
          <a:solidFill>
            <a:schemeClr val="tx1"/>
          </a:solidFill>
          <a:latin typeface="Lucida Sans" pitchFamily="34" charset="0"/>
        </a:defRPr>
      </a:lvl6pPr>
      <a:lvl7pPr marL="914400" algn="ctr" rtl="0" fontAlgn="base">
        <a:spcBef>
          <a:spcPct val="0"/>
        </a:spcBef>
        <a:spcAft>
          <a:spcPct val="0"/>
        </a:spcAft>
        <a:defRPr sz="4400">
          <a:solidFill>
            <a:schemeClr val="tx1"/>
          </a:solidFill>
          <a:latin typeface="Lucida Sans" pitchFamily="34" charset="0"/>
        </a:defRPr>
      </a:lvl7pPr>
      <a:lvl8pPr marL="1371600" algn="ctr" rtl="0" fontAlgn="base">
        <a:spcBef>
          <a:spcPct val="0"/>
        </a:spcBef>
        <a:spcAft>
          <a:spcPct val="0"/>
        </a:spcAft>
        <a:defRPr sz="4400">
          <a:solidFill>
            <a:schemeClr val="tx1"/>
          </a:solidFill>
          <a:latin typeface="Lucida Sans" pitchFamily="34" charset="0"/>
        </a:defRPr>
      </a:lvl8pPr>
      <a:lvl9pPr marL="1828800" algn="ctr" rtl="0" fontAlgn="base">
        <a:spcBef>
          <a:spcPct val="0"/>
        </a:spcBef>
        <a:spcAft>
          <a:spcPct val="0"/>
        </a:spcAft>
        <a:defRPr sz="4400">
          <a:solidFill>
            <a:schemeClr val="tx1"/>
          </a:solidFill>
          <a:latin typeface="Lucida Sans"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https://www.google.co.id/search?hl=id&amp;tbo=p&amp;tbm=bks&amp;q=inauthor:%22ENDAH+TISNAWATI%22&amp;source=gbs_metadata_r&amp;cad=6" TargetMode="External"/><Relationship Id="rId3" Type="http://schemas.openxmlformats.org/officeDocument/2006/relationships/image" Target="../media/image1.jpeg"/><Relationship Id="rId7" Type="http://schemas.openxmlformats.org/officeDocument/2006/relationships/hyperlink" Target="https://www.google.co.id/search?hl=id&amp;tbo=p&amp;tbm=bks&amp;q=inauthor:%22ANDIE+A+.+WICAKSONO%22&amp;source=gbs_metadata_r&amp;cad=6"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s://www.google.co.id/search?hl=id&amp;tbo=p&amp;tbm=bks&amp;q=bibliogroup:%22Seri+Eko-Arsitektur%22&amp;source=gbs_metadata_r&amp;cad=7" TargetMode="External"/><Relationship Id="rId5" Type="http://schemas.openxmlformats.org/officeDocument/2006/relationships/hyperlink" Target="https://www.google.co.id/search?hl=id&amp;tbo=p&amp;tbm=bks&amp;q=inauthor:%22Heinz+Frick%22&amp;source=gbs_metadata_r&amp;cad=7" TargetMode="External"/><Relationship Id="rId4" Type="http://schemas.openxmlformats.org/officeDocument/2006/relationships/hyperlink" Target="https://www.google.co.id/search?hl=id&amp;tbo=p&amp;tbm=bks&amp;q=inauthor:%22Wiranto+Arismunandar%22&amp;source=gbs_metadata_r&amp;cad=5"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id-ID"/>
          </a:p>
        </p:txBody>
      </p:sp>
      <p:pic>
        <p:nvPicPr>
          <p:cNvPr id="2051" name="Picture 3" descr="UEU.jpg"/>
          <p:cNvPicPr>
            <a:picLocks noChangeAspect="1"/>
          </p:cNvPicPr>
          <p:nvPr/>
        </p:nvPicPr>
        <p:blipFill>
          <a:blip r:embed="rId3"/>
          <a:srcRect/>
          <a:stretch>
            <a:fillRect/>
          </a:stretch>
        </p:blipFill>
        <p:spPr bwMode="auto">
          <a:xfrm>
            <a:off x="0" y="0"/>
            <a:ext cx="9144000" cy="6858000"/>
          </a:xfrm>
          <a:prstGeom prst="rect">
            <a:avLst/>
          </a:prstGeom>
          <a:solidFill>
            <a:schemeClr val="tx1"/>
          </a:solidFill>
          <a:ln w="9525">
            <a:noFill/>
            <a:miter lim="800000"/>
            <a:headEnd/>
            <a:tailEnd/>
          </a:ln>
        </p:spPr>
      </p:pic>
      <p:sp>
        <p:nvSpPr>
          <p:cNvPr id="2052" name="Rectangle 3"/>
          <p:cNvSpPr txBox="1">
            <a:spLocks noChangeArrowheads="1"/>
          </p:cNvSpPr>
          <p:nvPr/>
        </p:nvSpPr>
        <p:spPr bwMode="auto">
          <a:xfrm>
            <a:off x="539750" y="2636838"/>
            <a:ext cx="8118475" cy="1439862"/>
          </a:xfrm>
          <a:prstGeom prst="rect">
            <a:avLst/>
          </a:prstGeom>
          <a:noFill/>
          <a:ln w="9525">
            <a:noFill/>
            <a:miter lim="800000"/>
            <a:headEnd/>
            <a:tailEnd/>
          </a:ln>
        </p:spPr>
        <p:txBody>
          <a:bodyPr/>
          <a:lstStyle/>
          <a:p>
            <a:pPr algn="ctr"/>
            <a:r>
              <a:rPr lang="en-US" sz="4000" b="1" dirty="0" err="1">
                <a:solidFill>
                  <a:schemeClr val="bg1"/>
                </a:solidFill>
                <a:latin typeface="Arial Black" pitchFamily="34" charset="0"/>
              </a:rPr>
              <a:t>Materi</a:t>
            </a:r>
            <a:r>
              <a:rPr lang="en-US" sz="4000" b="1" dirty="0">
                <a:solidFill>
                  <a:schemeClr val="bg1"/>
                </a:solidFill>
                <a:latin typeface="Arial Black" pitchFamily="34" charset="0"/>
              </a:rPr>
              <a:t> </a:t>
            </a:r>
            <a:endParaRPr lang="id-ID" sz="4000" b="1" dirty="0" smtClean="0">
              <a:solidFill>
                <a:schemeClr val="bg1"/>
              </a:solidFill>
              <a:latin typeface="Arial Black" pitchFamily="34" charset="0"/>
            </a:endParaRPr>
          </a:p>
          <a:p>
            <a:pPr algn="ctr"/>
            <a:r>
              <a:rPr lang="id-ID" sz="4000" b="1" dirty="0" smtClean="0">
                <a:solidFill>
                  <a:schemeClr val="bg1"/>
                </a:solidFill>
                <a:latin typeface="Arial Black" pitchFamily="34" charset="0"/>
              </a:rPr>
              <a:t>PERTEMUAN 1</a:t>
            </a:r>
            <a:endParaRPr lang="en-US" sz="4000" b="1" dirty="0">
              <a:solidFill>
                <a:schemeClr val="bg1"/>
              </a:solidFill>
              <a:latin typeface="Arial Black" pitchFamily="34" charset="0"/>
            </a:endParaRPr>
          </a:p>
          <a:p>
            <a:pPr algn="ctr"/>
            <a:r>
              <a:rPr lang="id-ID" sz="4000" b="1" dirty="0" smtClean="0">
                <a:solidFill>
                  <a:schemeClr val="bg1"/>
                </a:solidFill>
                <a:latin typeface="Arial Black" pitchFamily="34" charset="0"/>
              </a:rPr>
              <a:t>DESAIN DAN LINGKUNGAN</a:t>
            </a:r>
            <a:endParaRPr lang="en-US" sz="4000" b="1" dirty="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1267"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11268" name="Text Box 4"/>
          <p:cNvSpPr txBox="1">
            <a:spLocks noChangeArrowheads="1"/>
          </p:cNvSpPr>
          <p:nvPr/>
        </p:nvSpPr>
        <p:spPr bwMode="auto">
          <a:xfrm>
            <a:off x="142844" y="2071678"/>
            <a:ext cx="9001156" cy="4401205"/>
          </a:xfrm>
          <a:prstGeom prst="rect">
            <a:avLst/>
          </a:prstGeom>
          <a:noFill/>
          <a:ln w="9525">
            <a:noFill/>
            <a:miter lim="800000"/>
            <a:headEnd/>
            <a:tailEnd/>
          </a:ln>
        </p:spPr>
        <p:txBody>
          <a:bodyPr wrap="square">
            <a:spAutoFit/>
          </a:bodyPr>
          <a:lstStyle/>
          <a:p>
            <a:pPr marL="342900" indent="-342900"/>
            <a:r>
              <a:rPr lang="id-ID" sz="2800" b="1" dirty="0" smtClean="0">
                <a:solidFill>
                  <a:schemeClr val="bg1">
                    <a:lumMod val="95000"/>
                  </a:schemeClr>
                </a:solidFill>
              </a:rPr>
              <a:t>Terdapat faktor yang sangat mempengaruhi bagaimana kita merancang interior yang sering dilupakan. </a:t>
            </a:r>
          </a:p>
          <a:p>
            <a:pPr marL="342900" indent="-342900"/>
            <a:endParaRPr lang="id-ID" sz="2800" dirty="0" smtClean="0">
              <a:solidFill>
                <a:schemeClr val="bg1">
                  <a:lumMod val="95000"/>
                </a:schemeClr>
              </a:solidFill>
            </a:endParaRPr>
          </a:p>
          <a:p>
            <a:pPr marL="342900" indent="-342900">
              <a:buFontTx/>
              <a:buChar char="•"/>
            </a:pPr>
            <a:r>
              <a:rPr lang="id-ID" sz="2800" dirty="0" smtClean="0">
                <a:solidFill>
                  <a:schemeClr val="bg1">
                    <a:lumMod val="95000"/>
                  </a:schemeClr>
                </a:solidFill>
              </a:rPr>
              <a:t>Faktor tersebut adalah faktor lingkungan, yaitu bagaimana lingkungan bisa mempengaruhi perancangan desain interior. </a:t>
            </a:r>
          </a:p>
          <a:p>
            <a:pPr marL="342900" indent="-342900">
              <a:buFontTx/>
              <a:buChar char="•"/>
            </a:pPr>
            <a:r>
              <a:rPr lang="id-ID" sz="2800" dirty="0" smtClean="0">
                <a:solidFill>
                  <a:schemeClr val="bg1">
                    <a:lumMod val="95000"/>
                  </a:schemeClr>
                </a:solidFill>
              </a:rPr>
              <a:t>Tidak hanya desain denah, namun juga tampilan interior dipengaruhi juga oleh bagaimana lingkungan dan interaksinya dengan bangunan. </a:t>
            </a:r>
          </a:p>
        </p:txBody>
      </p:sp>
      <p:sp>
        <p:nvSpPr>
          <p:cNvPr id="11269"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6387"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5" name="Rectangle 3"/>
          <p:cNvSpPr txBox="1">
            <a:spLocks noChangeArrowheads="1"/>
          </p:cNvSpPr>
          <p:nvPr/>
        </p:nvSpPr>
        <p:spPr bwMode="auto">
          <a:xfrm>
            <a:off x="468313" y="2852738"/>
            <a:ext cx="8118475" cy="863600"/>
          </a:xfrm>
          <a:prstGeom prst="rect">
            <a:avLst/>
          </a:prstGeom>
          <a:noFill/>
          <a:ln w="9525">
            <a:noFill/>
            <a:miter lim="800000"/>
            <a:headEnd/>
            <a:tailEnd/>
          </a:ln>
        </p:spPr>
        <p:txBody>
          <a:bodyPr/>
          <a:lstStyle/>
          <a:p>
            <a:pPr algn="ctr"/>
            <a:r>
              <a:rPr lang="id-ID" sz="4000" b="1" dirty="0" smtClean="0">
                <a:solidFill>
                  <a:schemeClr val="bg1">
                    <a:lumMod val="95000"/>
                  </a:schemeClr>
                </a:solidFill>
                <a:latin typeface="Arial" pitchFamily="34" charset="0"/>
                <a:cs typeface="Arial" pitchFamily="34" charset="0"/>
              </a:rPr>
              <a:t>selesai</a:t>
            </a:r>
            <a:endParaRPr lang="en-US" sz="4000" b="1" dirty="0">
              <a:solidFill>
                <a:schemeClr val="bg1">
                  <a:lumMod val="9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371600" y="3886200"/>
            <a:ext cx="6400800" cy="1752600"/>
          </a:xfrm>
        </p:spPr>
        <p:txBody>
          <a:bodyPr rtlCol="0">
            <a:normAutofit/>
          </a:bodyPr>
          <a:lstStyle/>
          <a:p>
            <a:pPr marL="0" indent="0" algn="ctr" eaLnBrk="1" fontAlgn="auto" hangingPunct="1">
              <a:spcAft>
                <a:spcPts val="0"/>
              </a:spcAft>
              <a:buFont typeface="Arial" pitchFamily="34" charset="0"/>
              <a:buNone/>
              <a:defRPr/>
            </a:pPr>
            <a:endParaRPr lang="id-ID">
              <a:solidFill>
                <a:schemeClr val="tx1">
                  <a:tint val="75000"/>
                </a:schemeClr>
              </a:solidFill>
            </a:endParaRPr>
          </a:p>
        </p:txBody>
      </p:sp>
      <p:pic>
        <p:nvPicPr>
          <p:cNvPr id="17411"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7412" name="Rectangle 3"/>
          <p:cNvSpPr txBox="1">
            <a:spLocks noChangeArrowheads="1"/>
          </p:cNvSpPr>
          <p:nvPr/>
        </p:nvSpPr>
        <p:spPr bwMode="auto">
          <a:xfrm>
            <a:off x="468313" y="2852738"/>
            <a:ext cx="8118475" cy="863600"/>
          </a:xfrm>
          <a:prstGeom prst="rect">
            <a:avLst/>
          </a:prstGeom>
          <a:noFill/>
          <a:ln w="9525">
            <a:noFill/>
            <a:miter lim="800000"/>
            <a:headEnd/>
            <a:tailEnd/>
          </a:ln>
        </p:spPr>
        <p:txBody>
          <a:bodyPr/>
          <a:lstStyle/>
          <a:p>
            <a:pPr algn="ctr"/>
            <a:r>
              <a:rPr lang="en-US" sz="4000" b="1" dirty="0" err="1">
                <a:solidFill>
                  <a:schemeClr val="bg1">
                    <a:lumMod val="95000"/>
                  </a:schemeClr>
                </a:solidFill>
                <a:latin typeface="Arial" pitchFamily="34" charset="0"/>
                <a:cs typeface="Arial" pitchFamily="34" charset="0"/>
              </a:rPr>
              <a:t>Latihan</a:t>
            </a:r>
            <a:r>
              <a:rPr lang="en-US" sz="4000" b="1" dirty="0">
                <a:solidFill>
                  <a:schemeClr val="bg1">
                    <a:lumMod val="95000"/>
                  </a:schemeClr>
                </a:solidFill>
                <a:latin typeface="Arial" pitchFamily="34" charset="0"/>
                <a:cs typeface="Arial" pitchFamily="34" charset="0"/>
              </a:rPr>
              <a:t> 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8435"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18436" name="Text Box 4"/>
          <p:cNvSpPr txBox="1">
            <a:spLocks noChangeArrowheads="1"/>
          </p:cNvSpPr>
          <p:nvPr/>
        </p:nvSpPr>
        <p:spPr bwMode="auto">
          <a:xfrm>
            <a:off x="395288" y="2276475"/>
            <a:ext cx="8208962" cy="3539430"/>
          </a:xfrm>
          <a:prstGeom prst="rect">
            <a:avLst/>
          </a:prstGeom>
          <a:noFill/>
          <a:ln w="9525">
            <a:noFill/>
            <a:miter lim="800000"/>
            <a:headEnd/>
            <a:tailEnd/>
          </a:ln>
        </p:spPr>
        <p:txBody>
          <a:bodyPr>
            <a:spAutoFit/>
          </a:bodyPr>
          <a:lstStyle/>
          <a:p>
            <a:pPr marL="342900" indent="-342900">
              <a:buFontTx/>
              <a:buAutoNum type="arabicPeriod"/>
            </a:pPr>
            <a:r>
              <a:rPr lang="en-US" sz="3200" dirty="0">
                <a:solidFill>
                  <a:schemeClr val="bg1">
                    <a:lumMod val="95000"/>
                  </a:schemeClr>
                </a:solidFill>
                <a:latin typeface="Arial" pitchFamily="34" charset="0"/>
                <a:cs typeface="Arial" pitchFamily="34" charset="0"/>
              </a:rPr>
              <a:t> </a:t>
            </a:r>
            <a:r>
              <a:rPr lang="en-US" sz="3200" dirty="0" err="1">
                <a:solidFill>
                  <a:schemeClr val="bg1">
                    <a:lumMod val="95000"/>
                  </a:schemeClr>
                </a:solidFill>
                <a:latin typeface="Arial" pitchFamily="34" charset="0"/>
                <a:cs typeface="Arial" pitchFamily="34" charset="0"/>
              </a:rPr>
              <a:t>Apakah</a:t>
            </a:r>
            <a:r>
              <a:rPr lang="en-US" sz="3200" dirty="0">
                <a:solidFill>
                  <a:schemeClr val="bg1">
                    <a:lumMod val="95000"/>
                  </a:schemeClr>
                </a:solidFill>
                <a:latin typeface="Arial" pitchFamily="34" charset="0"/>
                <a:cs typeface="Arial" pitchFamily="34" charset="0"/>
              </a:rPr>
              <a:t> yang </a:t>
            </a:r>
            <a:r>
              <a:rPr lang="en-US" sz="3200" dirty="0" err="1">
                <a:solidFill>
                  <a:schemeClr val="bg1">
                    <a:lumMod val="95000"/>
                  </a:schemeClr>
                </a:solidFill>
                <a:latin typeface="Arial" pitchFamily="34" charset="0"/>
                <a:cs typeface="Arial" pitchFamily="34" charset="0"/>
              </a:rPr>
              <a:t>dimaksud</a:t>
            </a:r>
            <a:r>
              <a:rPr lang="en-US" sz="3200" dirty="0">
                <a:solidFill>
                  <a:schemeClr val="bg1">
                    <a:lumMod val="95000"/>
                  </a:schemeClr>
                </a:solidFill>
                <a:latin typeface="Arial" pitchFamily="34" charset="0"/>
                <a:cs typeface="Arial" pitchFamily="34" charset="0"/>
              </a:rPr>
              <a:t> </a:t>
            </a:r>
            <a:r>
              <a:rPr lang="en-US" sz="3200" dirty="0" err="1">
                <a:solidFill>
                  <a:schemeClr val="bg1">
                    <a:lumMod val="95000"/>
                  </a:schemeClr>
                </a:solidFill>
                <a:latin typeface="Arial" pitchFamily="34" charset="0"/>
                <a:cs typeface="Arial" pitchFamily="34" charset="0"/>
              </a:rPr>
              <a:t>dengan</a:t>
            </a:r>
            <a:r>
              <a:rPr lang="en-US" sz="3200" dirty="0">
                <a:solidFill>
                  <a:schemeClr val="bg1">
                    <a:lumMod val="95000"/>
                  </a:schemeClr>
                </a:solidFill>
                <a:latin typeface="Arial" pitchFamily="34" charset="0"/>
                <a:cs typeface="Arial" pitchFamily="34" charset="0"/>
              </a:rPr>
              <a:t> </a:t>
            </a:r>
            <a:r>
              <a:rPr lang="id-ID" sz="3200" dirty="0" smtClean="0">
                <a:solidFill>
                  <a:schemeClr val="bg1">
                    <a:lumMod val="95000"/>
                  </a:schemeClr>
                </a:solidFill>
                <a:latin typeface="Arial" pitchFamily="34" charset="0"/>
                <a:cs typeface="Arial" pitchFamily="34" charset="0"/>
              </a:rPr>
              <a:t>lingkungan yang baik</a:t>
            </a:r>
            <a:r>
              <a:rPr lang="en-US" sz="3200" dirty="0" smtClean="0">
                <a:solidFill>
                  <a:schemeClr val="bg1">
                    <a:lumMod val="95000"/>
                  </a:schemeClr>
                </a:solidFill>
                <a:latin typeface="Arial" pitchFamily="34" charset="0"/>
                <a:cs typeface="Arial" pitchFamily="34" charset="0"/>
              </a:rPr>
              <a:t>?</a:t>
            </a:r>
            <a:endParaRPr lang="en-US" sz="3200" dirty="0">
              <a:solidFill>
                <a:schemeClr val="bg1">
                  <a:lumMod val="95000"/>
                </a:schemeClr>
              </a:solidFill>
              <a:latin typeface="Arial" pitchFamily="34" charset="0"/>
              <a:cs typeface="Arial" pitchFamily="34" charset="0"/>
            </a:endParaRPr>
          </a:p>
          <a:p>
            <a:pPr marL="342900" indent="-342900">
              <a:buFontTx/>
              <a:buAutoNum type="arabicPeriod"/>
            </a:pPr>
            <a:r>
              <a:rPr lang="en-US" sz="3200" dirty="0">
                <a:solidFill>
                  <a:schemeClr val="bg1">
                    <a:lumMod val="95000"/>
                  </a:schemeClr>
                </a:solidFill>
                <a:latin typeface="Arial" pitchFamily="34" charset="0"/>
                <a:cs typeface="Arial" pitchFamily="34" charset="0"/>
              </a:rPr>
              <a:t> </a:t>
            </a:r>
            <a:r>
              <a:rPr lang="en-US" sz="3200" dirty="0" err="1">
                <a:solidFill>
                  <a:schemeClr val="bg1">
                    <a:lumMod val="95000"/>
                  </a:schemeClr>
                </a:solidFill>
                <a:latin typeface="Arial" pitchFamily="34" charset="0"/>
                <a:cs typeface="Arial" pitchFamily="34" charset="0"/>
              </a:rPr>
              <a:t>Apakah</a:t>
            </a:r>
            <a:r>
              <a:rPr lang="en-US" sz="3200" dirty="0">
                <a:solidFill>
                  <a:schemeClr val="bg1">
                    <a:lumMod val="95000"/>
                  </a:schemeClr>
                </a:solidFill>
                <a:latin typeface="Arial" pitchFamily="34" charset="0"/>
                <a:cs typeface="Arial" pitchFamily="34" charset="0"/>
              </a:rPr>
              <a:t> yang </a:t>
            </a:r>
            <a:r>
              <a:rPr lang="en-US" sz="3200" dirty="0" err="1">
                <a:solidFill>
                  <a:schemeClr val="bg1">
                    <a:lumMod val="95000"/>
                  </a:schemeClr>
                </a:solidFill>
                <a:latin typeface="Arial" pitchFamily="34" charset="0"/>
                <a:cs typeface="Arial" pitchFamily="34" charset="0"/>
              </a:rPr>
              <a:t>dimaksud</a:t>
            </a:r>
            <a:r>
              <a:rPr lang="en-US" sz="3200" dirty="0">
                <a:solidFill>
                  <a:schemeClr val="bg1">
                    <a:lumMod val="95000"/>
                  </a:schemeClr>
                </a:solidFill>
                <a:latin typeface="Arial" pitchFamily="34" charset="0"/>
                <a:cs typeface="Arial" pitchFamily="34" charset="0"/>
              </a:rPr>
              <a:t> </a:t>
            </a:r>
            <a:r>
              <a:rPr lang="en-US" sz="3200" dirty="0" err="1">
                <a:solidFill>
                  <a:schemeClr val="bg1">
                    <a:lumMod val="95000"/>
                  </a:schemeClr>
                </a:solidFill>
                <a:latin typeface="Arial" pitchFamily="34" charset="0"/>
                <a:cs typeface="Arial" pitchFamily="34" charset="0"/>
              </a:rPr>
              <a:t>dengan</a:t>
            </a:r>
            <a:r>
              <a:rPr lang="en-US" sz="3200" dirty="0">
                <a:solidFill>
                  <a:schemeClr val="bg1">
                    <a:lumMod val="95000"/>
                  </a:schemeClr>
                </a:solidFill>
                <a:latin typeface="Arial" pitchFamily="34" charset="0"/>
                <a:cs typeface="Arial" pitchFamily="34" charset="0"/>
              </a:rPr>
              <a:t> </a:t>
            </a:r>
            <a:r>
              <a:rPr lang="id-ID" sz="3200" dirty="0" smtClean="0">
                <a:solidFill>
                  <a:schemeClr val="bg1">
                    <a:lumMod val="95000"/>
                  </a:schemeClr>
                </a:solidFill>
                <a:latin typeface="Arial" pitchFamily="34" charset="0"/>
                <a:cs typeface="Arial" pitchFamily="34" charset="0"/>
              </a:rPr>
              <a:t>desain interior untuk lingklungan</a:t>
            </a:r>
            <a:r>
              <a:rPr lang="en-US" sz="3200" dirty="0" smtClean="0">
                <a:solidFill>
                  <a:schemeClr val="bg1">
                    <a:lumMod val="95000"/>
                  </a:schemeClr>
                </a:solidFill>
                <a:latin typeface="Arial" pitchFamily="34" charset="0"/>
                <a:cs typeface="Arial" pitchFamily="34" charset="0"/>
              </a:rPr>
              <a:t>? </a:t>
            </a:r>
            <a:r>
              <a:rPr lang="en-US" sz="3200" dirty="0" err="1">
                <a:solidFill>
                  <a:schemeClr val="bg1">
                    <a:lumMod val="95000"/>
                  </a:schemeClr>
                </a:solidFill>
                <a:latin typeface="Arial" pitchFamily="34" charset="0"/>
                <a:cs typeface="Arial" pitchFamily="34" charset="0"/>
              </a:rPr>
              <a:t>Berikan</a:t>
            </a:r>
            <a:r>
              <a:rPr lang="en-US" sz="3200" dirty="0">
                <a:solidFill>
                  <a:schemeClr val="bg1">
                    <a:lumMod val="95000"/>
                  </a:schemeClr>
                </a:solidFill>
                <a:latin typeface="Arial" pitchFamily="34" charset="0"/>
                <a:cs typeface="Arial" pitchFamily="34" charset="0"/>
              </a:rPr>
              <a:t> </a:t>
            </a:r>
            <a:r>
              <a:rPr lang="en-US" sz="3200" dirty="0" err="1">
                <a:solidFill>
                  <a:schemeClr val="bg1">
                    <a:lumMod val="95000"/>
                  </a:schemeClr>
                </a:solidFill>
                <a:latin typeface="Arial" pitchFamily="34" charset="0"/>
                <a:cs typeface="Arial" pitchFamily="34" charset="0"/>
              </a:rPr>
              <a:t>contohnya</a:t>
            </a:r>
            <a:r>
              <a:rPr lang="en-US" sz="3200" dirty="0">
                <a:solidFill>
                  <a:schemeClr val="bg1">
                    <a:lumMod val="95000"/>
                  </a:schemeClr>
                </a:solidFill>
                <a:latin typeface="Arial" pitchFamily="34" charset="0"/>
                <a:cs typeface="Arial" pitchFamily="34" charset="0"/>
              </a:rPr>
              <a:t>!</a:t>
            </a:r>
          </a:p>
          <a:p>
            <a:pPr marL="342900" indent="-342900">
              <a:buFontTx/>
              <a:buAutoNum type="arabicPeriod"/>
            </a:pPr>
            <a:r>
              <a:rPr lang="en-US" sz="3200" dirty="0" err="1">
                <a:solidFill>
                  <a:schemeClr val="bg1">
                    <a:lumMod val="95000"/>
                  </a:schemeClr>
                </a:solidFill>
                <a:latin typeface="Arial" pitchFamily="34" charset="0"/>
                <a:cs typeface="Arial" pitchFamily="34" charset="0"/>
              </a:rPr>
              <a:t>Apakah</a:t>
            </a:r>
            <a:r>
              <a:rPr lang="en-US" sz="3200" dirty="0">
                <a:solidFill>
                  <a:schemeClr val="bg1">
                    <a:lumMod val="95000"/>
                  </a:schemeClr>
                </a:solidFill>
                <a:latin typeface="Arial" pitchFamily="34" charset="0"/>
                <a:cs typeface="Arial" pitchFamily="34" charset="0"/>
              </a:rPr>
              <a:t> yang </a:t>
            </a:r>
            <a:r>
              <a:rPr lang="en-US" sz="3200" dirty="0" err="1">
                <a:solidFill>
                  <a:schemeClr val="bg1">
                    <a:lumMod val="95000"/>
                  </a:schemeClr>
                </a:solidFill>
                <a:latin typeface="Arial" pitchFamily="34" charset="0"/>
                <a:cs typeface="Arial" pitchFamily="34" charset="0"/>
              </a:rPr>
              <a:t>dimaksud</a:t>
            </a:r>
            <a:r>
              <a:rPr lang="en-US" sz="3200" dirty="0">
                <a:solidFill>
                  <a:schemeClr val="bg1">
                    <a:lumMod val="95000"/>
                  </a:schemeClr>
                </a:solidFill>
                <a:latin typeface="Arial" pitchFamily="34" charset="0"/>
                <a:cs typeface="Arial" pitchFamily="34" charset="0"/>
              </a:rPr>
              <a:t> </a:t>
            </a:r>
            <a:r>
              <a:rPr lang="en-US" sz="3200" dirty="0" err="1">
                <a:solidFill>
                  <a:schemeClr val="bg1">
                    <a:lumMod val="95000"/>
                  </a:schemeClr>
                </a:solidFill>
                <a:latin typeface="Arial" pitchFamily="34" charset="0"/>
                <a:cs typeface="Arial" pitchFamily="34" charset="0"/>
              </a:rPr>
              <a:t>dengan</a:t>
            </a:r>
            <a:r>
              <a:rPr lang="en-US" sz="3200" dirty="0">
                <a:solidFill>
                  <a:schemeClr val="bg1">
                    <a:lumMod val="95000"/>
                  </a:schemeClr>
                </a:solidFill>
                <a:latin typeface="Arial" pitchFamily="34" charset="0"/>
                <a:cs typeface="Arial" pitchFamily="34" charset="0"/>
              </a:rPr>
              <a:t> </a:t>
            </a:r>
            <a:r>
              <a:rPr lang="id-ID" sz="3200" dirty="0" smtClean="0">
                <a:solidFill>
                  <a:schemeClr val="bg1">
                    <a:lumMod val="95000"/>
                  </a:schemeClr>
                </a:solidFill>
                <a:latin typeface="Arial" pitchFamily="34" charset="0"/>
                <a:cs typeface="Arial" pitchFamily="34" charset="0"/>
              </a:rPr>
              <a:t>desain ramah linmgkungan</a:t>
            </a:r>
            <a:r>
              <a:rPr lang="en-US" sz="3200" dirty="0" smtClean="0">
                <a:solidFill>
                  <a:schemeClr val="bg1">
                    <a:lumMod val="95000"/>
                  </a:schemeClr>
                </a:solidFill>
                <a:latin typeface="Arial" pitchFamily="34" charset="0"/>
                <a:cs typeface="Arial" pitchFamily="34" charset="0"/>
              </a:rPr>
              <a:t>? </a:t>
            </a:r>
            <a:r>
              <a:rPr lang="en-US" sz="3200" dirty="0" err="1">
                <a:solidFill>
                  <a:schemeClr val="bg1">
                    <a:lumMod val="95000"/>
                  </a:schemeClr>
                </a:solidFill>
                <a:latin typeface="Arial" pitchFamily="34" charset="0"/>
                <a:cs typeface="Arial" pitchFamily="34" charset="0"/>
              </a:rPr>
              <a:t>Berikan</a:t>
            </a:r>
            <a:r>
              <a:rPr lang="en-US" sz="3200" dirty="0">
                <a:solidFill>
                  <a:schemeClr val="bg1">
                    <a:lumMod val="95000"/>
                  </a:schemeClr>
                </a:solidFill>
                <a:latin typeface="Arial" pitchFamily="34" charset="0"/>
                <a:cs typeface="Arial" pitchFamily="34" charset="0"/>
              </a:rPr>
              <a:t> </a:t>
            </a:r>
            <a:r>
              <a:rPr lang="en-US" sz="3200" dirty="0" err="1">
                <a:solidFill>
                  <a:schemeClr val="bg1">
                    <a:lumMod val="95000"/>
                  </a:schemeClr>
                </a:solidFill>
                <a:latin typeface="Arial" pitchFamily="34" charset="0"/>
                <a:cs typeface="Arial" pitchFamily="34" charset="0"/>
              </a:rPr>
              <a:t>contohnya</a:t>
            </a:r>
            <a:r>
              <a:rPr lang="en-US" sz="3200" dirty="0" smtClean="0">
                <a:solidFill>
                  <a:schemeClr val="bg1">
                    <a:lumMod val="95000"/>
                  </a:schemeClr>
                </a:solidFill>
                <a:latin typeface="Arial" pitchFamily="34" charset="0"/>
                <a:cs typeface="Arial" pitchFamily="34" charset="0"/>
              </a:rPr>
              <a:t>!</a:t>
            </a:r>
            <a:endParaRPr lang="en-US" sz="3200" dirty="0">
              <a:solidFill>
                <a:schemeClr val="bg1">
                  <a:lumMod val="95000"/>
                </a:schemeClr>
              </a:solidFill>
              <a:latin typeface="Arial" pitchFamily="34" charset="0"/>
              <a:cs typeface="Arial" pitchFamily="34" charset="0"/>
            </a:endParaRPr>
          </a:p>
        </p:txBody>
      </p:sp>
      <p:sp>
        <p:nvSpPr>
          <p:cNvPr id="18437"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Latihan</a:t>
            </a:r>
          </a:p>
        </p:txBody>
      </p:sp>
      <p:sp>
        <p:nvSpPr>
          <p:cNvPr id="18438" name="Text Box 6"/>
          <p:cNvSpPr txBox="1">
            <a:spLocks noChangeArrowheads="1"/>
          </p:cNvSpPr>
          <p:nvPr/>
        </p:nvSpPr>
        <p:spPr bwMode="auto">
          <a:xfrm>
            <a:off x="755650" y="1268413"/>
            <a:ext cx="8064500" cy="646331"/>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3600" dirty="0" err="1">
                <a:solidFill>
                  <a:schemeClr val="bg1">
                    <a:lumMod val="95000"/>
                  </a:schemeClr>
                </a:solidFill>
                <a:latin typeface="Arial" pitchFamily="34" charset="0"/>
                <a:cs typeface="Arial" pitchFamily="34" charset="0"/>
              </a:rPr>
              <a:t>Jawablah</a:t>
            </a:r>
            <a:r>
              <a:rPr lang="en-US" sz="3600" dirty="0">
                <a:solidFill>
                  <a:schemeClr val="bg1">
                    <a:lumMod val="95000"/>
                  </a:schemeClr>
                </a:solidFill>
                <a:latin typeface="Arial" pitchFamily="34" charset="0"/>
                <a:cs typeface="Arial" pitchFamily="34" charset="0"/>
              </a:rPr>
              <a:t> </a:t>
            </a:r>
            <a:r>
              <a:rPr lang="en-US" sz="3600" dirty="0" err="1">
                <a:solidFill>
                  <a:schemeClr val="bg1">
                    <a:lumMod val="95000"/>
                  </a:schemeClr>
                </a:solidFill>
                <a:latin typeface="Arial" pitchFamily="34" charset="0"/>
                <a:cs typeface="Arial" pitchFamily="34" charset="0"/>
              </a:rPr>
              <a:t>latihan</a:t>
            </a:r>
            <a:r>
              <a:rPr lang="en-US" sz="3600" dirty="0">
                <a:solidFill>
                  <a:schemeClr val="bg1">
                    <a:lumMod val="95000"/>
                  </a:schemeClr>
                </a:solidFill>
                <a:latin typeface="Arial" pitchFamily="34" charset="0"/>
                <a:cs typeface="Arial" pitchFamily="34" charset="0"/>
              </a:rPr>
              <a:t> </a:t>
            </a:r>
            <a:r>
              <a:rPr lang="en-US" sz="3600" dirty="0" err="1">
                <a:solidFill>
                  <a:schemeClr val="bg1">
                    <a:lumMod val="95000"/>
                  </a:schemeClr>
                </a:solidFill>
                <a:latin typeface="Arial" pitchFamily="34" charset="0"/>
                <a:cs typeface="Arial" pitchFamily="34" charset="0"/>
              </a:rPr>
              <a:t>soal</a:t>
            </a:r>
            <a:r>
              <a:rPr lang="en-US" sz="3600" dirty="0">
                <a:solidFill>
                  <a:schemeClr val="bg1">
                    <a:lumMod val="95000"/>
                  </a:schemeClr>
                </a:solidFill>
                <a:latin typeface="Arial" pitchFamily="34" charset="0"/>
                <a:cs typeface="Arial" pitchFamily="34" charset="0"/>
              </a:rPr>
              <a:t> </a:t>
            </a:r>
            <a:r>
              <a:rPr lang="en-US" sz="3600" dirty="0" err="1">
                <a:solidFill>
                  <a:schemeClr val="bg1">
                    <a:lumMod val="95000"/>
                  </a:schemeClr>
                </a:solidFill>
                <a:latin typeface="Arial" pitchFamily="34" charset="0"/>
                <a:cs typeface="Arial" pitchFamily="34" charset="0"/>
              </a:rPr>
              <a:t>di</a:t>
            </a:r>
            <a:r>
              <a:rPr lang="en-US" sz="3600" dirty="0">
                <a:solidFill>
                  <a:schemeClr val="bg1">
                    <a:lumMod val="95000"/>
                  </a:schemeClr>
                </a:solidFill>
                <a:latin typeface="Arial" pitchFamily="34" charset="0"/>
                <a:cs typeface="Arial" pitchFamily="34" charset="0"/>
              </a:rPr>
              <a:t> </a:t>
            </a:r>
            <a:r>
              <a:rPr lang="en-US" sz="3600" dirty="0" err="1">
                <a:solidFill>
                  <a:schemeClr val="bg1">
                    <a:lumMod val="95000"/>
                  </a:schemeClr>
                </a:solidFill>
                <a:latin typeface="Arial" pitchFamily="34" charset="0"/>
                <a:cs typeface="Arial" pitchFamily="34" charset="0"/>
              </a:rPr>
              <a:t>bawah</a:t>
            </a:r>
            <a:r>
              <a:rPr lang="en-US" sz="3600" dirty="0">
                <a:solidFill>
                  <a:schemeClr val="bg1">
                    <a:lumMod val="95000"/>
                  </a:schemeClr>
                </a:solidFill>
                <a:latin typeface="Arial" pitchFamily="34" charset="0"/>
                <a:cs typeface="Arial" pitchFamily="34" charset="0"/>
              </a:rPr>
              <a:t> </a:t>
            </a:r>
            <a:r>
              <a:rPr lang="en-US" sz="3600" dirty="0" err="1">
                <a:solidFill>
                  <a:schemeClr val="bg1">
                    <a:lumMod val="95000"/>
                  </a:schemeClr>
                </a:solidFill>
                <a:latin typeface="Arial" pitchFamily="34" charset="0"/>
                <a:cs typeface="Arial" pitchFamily="34" charset="0"/>
              </a:rPr>
              <a:t>in</a:t>
            </a:r>
            <a:r>
              <a:rPr lang="en-US" sz="3600" dirty="0" err="1">
                <a:solidFill>
                  <a:schemeClr val="bg1">
                    <a:lumMod val="95000"/>
                  </a:schemeClr>
                </a:solidFill>
                <a:latin typeface="Comic Sans MS" pitchFamily="66" charset="0"/>
              </a:rPr>
              <a:t>i</a:t>
            </a:r>
            <a:r>
              <a:rPr lang="en-US" sz="3600" dirty="0">
                <a:solidFill>
                  <a:schemeClr val="bg1">
                    <a:lumMod val="95000"/>
                  </a:schemeClr>
                </a:solidFill>
                <a:latin typeface="Comic Sans MS" pitchFamily="66"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9459" name="Rectangle 3"/>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Latihan</a:t>
            </a:r>
          </a:p>
        </p:txBody>
      </p:sp>
      <p:sp>
        <p:nvSpPr>
          <p:cNvPr id="19460" name="Text Box 4"/>
          <p:cNvSpPr txBox="1">
            <a:spLocks noChangeArrowheads="1"/>
          </p:cNvSpPr>
          <p:nvPr/>
        </p:nvSpPr>
        <p:spPr bwMode="auto">
          <a:xfrm>
            <a:off x="684213" y="1844675"/>
            <a:ext cx="8064500" cy="579438"/>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3200" b="1" dirty="0" err="1">
                <a:solidFill>
                  <a:schemeClr val="bg1">
                    <a:lumMod val="95000"/>
                  </a:schemeClr>
                </a:solidFill>
                <a:latin typeface="Arial" pitchFamily="34" charset="0"/>
                <a:cs typeface="Arial" pitchFamily="34" charset="0"/>
              </a:rPr>
              <a:t>Kunci</a:t>
            </a:r>
            <a:r>
              <a:rPr lang="en-US" sz="3200" b="1" dirty="0">
                <a:solidFill>
                  <a:schemeClr val="bg1">
                    <a:lumMod val="95000"/>
                  </a:schemeClr>
                </a:solidFill>
                <a:latin typeface="Arial" pitchFamily="34" charset="0"/>
                <a:cs typeface="Arial" pitchFamily="34" charset="0"/>
              </a:rPr>
              <a:t> </a:t>
            </a:r>
            <a:r>
              <a:rPr lang="en-US" sz="3200" b="1" dirty="0" err="1">
                <a:solidFill>
                  <a:schemeClr val="bg1">
                    <a:lumMod val="95000"/>
                  </a:schemeClr>
                </a:solidFill>
                <a:latin typeface="Arial" pitchFamily="34" charset="0"/>
                <a:cs typeface="Arial" pitchFamily="34" charset="0"/>
              </a:rPr>
              <a:t>Jawaban</a:t>
            </a:r>
            <a:r>
              <a:rPr lang="en-US" sz="3200" b="1" dirty="0">
                <a:solidFill>
                  <a:schemeClr val="bg1">
                    <a:lumMod val="95000"/>
                  </a:schemeClr>
                </a:solidFill>
                <a:latin typeface="Arial" pitchFamily="34" charset="0"/>
                <a:cs typeface="Arial" pitchFamily="34" charset="0"/>
              </a:rPr>
              <a:t> </a:t>
            </a:r>
          </a:p>
        </p:txBody>
      </p:sp>
      <p:sp>
        <p:nvSpPr>
          <p:cNvPr id="19461" name="Text Box 5"/>
          <p:cNvSpPr txBox="1">
            <a:spLocks noChangeArrowheads="1"/>
          </p:cNvSpPr>
          <p:nvPr/>
        </p:nvSpPr>
        <p:spPr bwMode="auto">
          <a:xfrm>
            <a:off x="642910" y="2357430"/>
            <a:ext cx="6985000" cy="2062103"/>
          </a:xfrm>
          <a:prstGeom prst="rect">
            <a:avLst/>
          </a:prstGeom>
          <a:noFill/>
          <a:ln w="9525">
            <a:noFill/>
            <a:miter lim="800000"/>
            <a:headEnd/>
            <a:tailEnd/>
          </a:ln>
        </p:spPr>
        <p:txBody>
          <a:bodyPr>
            <a:spAutoFit/>
          </a:bodyPr>
          <a:lstStyle/>
          <a:p>
            <a:pPr>
              <a:spcBef>
                <a:spcPct val="50000"/>
              </a:spcBef>
            </a:pPr>
            <a:r>
              <a:rPr lang="sv-SE" sz="3200" dirty="0">
                <a:solidFill>
                  <a:schemeClr val="bg1">
                    <a:lumMod val="95000"/>
                  </a:schemeClr>
                </a:solidFill>
                <a:latin typeface="Arial" pitchFamily="34" charset="0"/>
                <a:cs typeface="Arial" pitchFamily="34" charset="0"/>
              </a:rPr>
              <a:t>Jawablah latihan di atas  dengan singkat dan jelas kemudian cocokkan jawaban anda dengan rangkuman materi 1.</a:t>
            </a:r>
            <a:r>
              <a:rPr lang="sv-SE" dirty="0">
                <a:solidFill>
                  <a:schemeClr val="bg1">
                    <a:lumMod val="95000"/>
                  </a:schemeClr>
                </a:solidFill>
                <a:latin typeface="Arial" pitchFamily="34" charset="0"/>
                <a:cs typeface="Arial" pitchFamily="34" charset="0"/>
              </a:rPr>
              <a:t> </a:t>
            </a:r>
            <a:endParaRPr lang="en-US" dirty="0">
              <a:solidFill>
                <a:schemeClr val="bg1">
                  <a:lumMod val="9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371600" y="3886200"/>
            <a:ext cx="6400800" cy="1752600"/>
          </a:xfrm>
        </p:spPr>
        <p:txBody>
          <a:bodyPr rtlCol="0">
            <a:normAutofit/>
          </a:bodyPr>
          <a:lstStyle/>
          <a:p>
            <a:pPr marL="0" indent="0" algn="ctr" eaLnBrk="1" fontAlgn="auto" hangingPunct="1">
              <a:spcAft>
                <a:spcPts val="0"/>
              </a:spcAft>
              <a:buFont typeface="Arial" pitchFamily="34" charset="0"/>
              <a:buNone/>
              <a:defRPr/>
            </a:pPr>
            <a:endParaRPr lang="id-ID">
              <a:solidFill>
                <a:schemeClr val="tx1">
                  <a:tint val="75000"/>
                </a:schemeClr>
              </a:solidFill>
            </a:endParaRPr>
          </a:p>
        </p:txBody>
      </p:sp>
      <p:pic>
        <p:nvPicPr>
          <p:cNvPr id="3075"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076" name="Rectangle 3"/>
          <p:cNvSpPr txBox="1">
            <a:spLocks noChangeArrowheads="1"/>
          </p:cNvSpPr>
          <p:nvPr/>
        </p:nvSpPr>
        <p:spPr bwMode="auto">
          <a:xfrm>
            <a:off x="755650" y="2133600"/>
            <a:ext cx="7974013" cy="792163"/>
          </a:xfrm>
          <a:prstGeom prst="rect">
            <a:avLst/>
          </a:prstGeom>
          <a:noFill/>
          <a:ln w="9525">
            <a:noFill/>
            <a:miter lim="800000"/>
            <a:headEnd/>
            <a:tailEnd/>
          </a:ln>
        </p:spPr>
        <p:txBody>
          <a:bodyPr/>
          <a:lstStyle/>
          <a:p>
            <a:pPr algn="ctr"/>
            <a:r>
              <a:rPr lang="en-US" sz="3200" b="1" dirty="0" err="1">
                <a:solidFill>
                  <a:schemeClr val="bg1"/>
                </a:solidFill>
                <a:latin typeface="Arial Black" pitchFamily="34" charset="0"/>
              </a:rPr>
              <a:t>Disusun</a:t>
            </a:r>
            <a:r>
              <a:rPr lang="en-US" sz="3200" b="1" dirty="0">
                <a:solidFill>
                  <a:schemeClr val="bg1"/>
                </a:solidFill>
                <a:latin typeface="Arial Black" pitchFamily="34" charset="0"/>
              </a:rPr>
              <a:t> </a:t>
            </a:r>
            <a:r>
              <a:rPr lang="en-US" sz="3200" b="1" dirty="0" err="1">
                <a:solidFill>
                  <a:schemeClr val="bg1"/>
                </a:solidFill>
                <a:latin typeface="Arial Black" pitchFamily="34" charset="0"/>
              </a:rPr>
              <a:t>oleh</a:t>
            </a:r>
            <a:endParaRPr lang="en-US" sz="3200" b="1" dirty="0">
              <a:solidFill>
                <a:schemeClr val="bg1"/>
              </a:solidFill>
              <a:latin typeface="Arial Black" pitchFamily="34" charset="0"/>
            </a:endParaRPr>
          </a:p>
          <a:p>
            <a:pPr algn="ctr"/>
            <a:endParaRPr lang="en-US" sz="1000" b="1" dirty="0">
              <a:solidFill>
                <a:srgbClr val="FFFF00"/>
              </a:solidFill>
              <a:latin typeface="Comic Sans MS" pitchFamily="66" charset="0"/>
            </a:endParaRPr>
          </a:p>
        </p:txBody>
      </p:sp>
      <p:sp>
        <p:nvSpPr>
          <p:cNvPr id="3077" name="Rectangle 3"/>
          <p:cNvSpPr txBox="1">
            <a:spLocks noChangeArrowheads="1"/>
          </p:cNvSpPr>
          <p:nvPr/>
        </p:nvSpPr>
        <p:spPr bwMode="auto">
          <a:xfrm>
            <a:off x="900113" y="3284538"/>
            <a:ext cx="7974012" cy="1079500"/>
          </a:xfrm>
          <a:prstGeom prst="rect">
            <a:avLst/>
          </a:prstGeom>
          <a:noFill/>
          <a:ln w="9525">
            <a:noFill/>
            <a:miter lim="800000"/>
            <a:headEnd/>
            <a:tailEnd/>
          </a:ln>
        </p:spPr>
        <p:txBody>
          <a:bodyPr/>
          <a:lstStyle/>
          <a:p>
            <a:pPr algn="ctr"/>
            <a:r>
              <a:rPr lang="id-ID" sz="3200" b="1" dirty="0" smtClean="0">
                <a:solidFill>
                  <a:schemeClr val="bg1"/>
                </a:solidFill>
                <a:latin typeface="Arial Black" pitchFamily="34" charset="0"/>
              </a:rPr>
              <a:t>Indra Gunara Rochyat, S.Sn., M.Ds</a:t>
            </a:r>
            <a:endParaRPr lang="en-US" sz="3200" b="1" dirty="0">
              <a:solidFill>
                <a:schemeClr val="bg1"/>
              </a:solidFill>
              <a:latin typeface="Arial Black" pitchFamily="34" charset="0"/>
            </a:endParaRPr>
          </a:p>
          <a:p>
            <a:pPr algn="ctr"/>
            <a:r>
              <a:rPr lang="en-US" sz="2400" b="1" dirty="0" err="1" smtClean="0">
                <a:solidFill>
                  <a:schemeClr val="bg1"/>
                </a:solidFill>
                <a:latin typeface="Arial Black" pitchFamily="34" charset="0"/>
              </a:rPr>
              <a:t>Dosen</a:t>
            </a:r>
            <a:r>
              <a:rPr lang="en-US" sz="2400" b="1" dirty="0" smtClean="0">
                <a:solidFill>
                  <a:schemeClr val="bg1"/>
                </a:solidFill>
                <a:latin typeface="Arial Black" pitchFamily="34" charset="0"/>
              </a:rPr>
              <a:t> </a:t>
            </a:r>
            <a:r>
              <a:rPr lang="id-ID" sz="2400" b="1" dirty="0" smtClean="0">
                <a:solidFill>
                  <a:schemeClr val="bg1"/>
                </a:solidFill>
                <a:latin typeface="Arial Black" pitchFamily="34" charset="0"/>
              </a:rPr>
              <a:t>Program Studi Desain Interior </a:t>
            </a:r>
            <a:endParaRPr lang="en-US" sz="2400" b="1" dirty="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098"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4099"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4100" name="Text Box 7"/>
          <p:cNvSpPr txBox="1">
            <a:spLocks noChangeArrowheads="1"/>
          </p:cNvSpPr>
          <p:nvPr/>
        </p:nvSpPr>
        <p:spPr bwMode="auto">
          <a:xfrm>
            <a:off x="857224" y="3000372"/>
            <a:ext cx="6769100" cy="2062103"/>
          </a:xfrm>
          <a:prstGeom prst="rect">
            <a:avLst/>
          </a:prstGeom>
          <a:noFill/>
          <a:ln w="9525">
            <a:noFill/>
            <a:miter lim="800000"/>
            <a:headEnd/>
            <a:tailEnd/>
          </a:ln>
        </p:spPr>
        <p:txBody>
          <a:bodyPr>
            <a:spAutoFit/>
          </a:bodyPr>
          <a:lstStyle/>
          <a:p>
            <a:r>
              <a:rPr lang="id-ID" sz="3200" dirty="0">
                <a:solidFill>
                  <a:schemeClr val="bg1"/>
                </a:solidFill>
              </a:rPr>
              <a:t>Mahasiswa mampu menguraikan pengertian dari  Desain dan Lingkungan dalam hubungannya dengan Desain Interior </a:t>
            </a:r>
          </a:p>
        </p:txBody>
      </p:sp>
      <p:sp>
        <p:nvSpPr>
          <p:cNvPr id="4101" name="Rectangle 8"/>
          <p:cNvSpPr>
            <a:spLocks noChangeArrowheads="1"/>
          </p:cNvSpPr>
          <p:nvPr/>
        </p:nvSpPr>
        <p:spPr bwMode="auto">
          <a:xfrm>
            <a:off x="755650" y="1700213"/>
            <a:ext cx="7777163" cy="1077218"/>
          </a:xfrm>
          <a:prstGeom prst="rect">
            <a:avLst/>
          </a:prstGeom>
          <a:noFill/>
          <a:ln w="9525">
            <a:noFill/>
            <a:miter lim="800000"/>
            <a:headEnd/>
            <a:tailEnd/>
          </a:ln>
        </p:spPr>
        <p:txBody>
          <a:bodyPr anchor="ctr">
            <a:spAutoFit/>
          </a:bodyPr>
          <a:lstStyle/>
          <a:p>
            <a:pPr eaLnBrk="0" hangingPunct="0">
              <a:tabLst>
                <a:tab pos="457200" algn="l"/>
              </a:tabLst>
            </a:pPr>
            <a:r>
              <a:rPr lang="es-ES" sz="3200" dirty="0" err="1">
                <a:solidFill>
                  <a:schemeClr val="bg1"/>
                </a:solidFill>
                <a:latin typeface="Arial Black" pitchFamily="34" charset="0"/>
              </a:rPr>
              <a:t>Kemampuan</a:t>
            </a:r>
            <a:r>
              <a:rPr lang="es-ES" sz="3200" dirty="0">
                <a:solidFill>
                  <a:schemeClr val="bg1"/>
                </a:solidFill>
                <a:latin typeface="Arial Black" pitchFamily="34" charset="0"/>
              </a:rPr>
              <a:t> </a:t>
            </a:r>
            <a:r>
              <a:rPr lang="es-ES" sz="3200" dirty="0" err="1">
                <a:solidFill>
                  <a:schemeClr val="bg1"/>
                </a:solidFill>
                <a:latin typeface="Arial Black" pitchFamily="34" charset="0"/>
              </a:rPr>
              <a:t>Akhir</a:t>
            </a:r>
            <a:r>
              <a:rPr lang="es-ES" sz="3200" dirty="0">
                <a:solidFill>
                  <a:schemeClr val="bg1"/>
                </a:solidFill>
                <a:latin typeface="Arial Black" pitchFamily="34" charset="0"/>
              </a:rPr>
              <a:t> yang </a:t>
            </a:r>
            <a:r>
              <a:rPr lang="es-ES" sz="3200" dirty="0" err="1">
                <a:solidFill>
                  <a:schemeClr val="bg1"/>
                </a:solidFill>
                <a:latin typeface="Arial Black" pitchFamily="34" charset="0"/>
              </a:rPr>
              <a:t>Diharapkan</a:t>
            </a:r>
            <a:endParaRPr lang="es-ES" sz="3200" dirty="0">
              <a:solidFill>
                <a:schemeClr val="bg1"/>
              </a:solidFill>
              <a:latin typeface="Arial Black" pitchFamily="34" charset="0"/>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5123"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5124" name="Text Box 4"/>
          <p:cNvSpPr txBox="1">
            <a:spLocks noChangeArrowheads="1"/>
          </p:cNvSpPr>
          <p:nvPr/>
        </p:nvSpPr>
        <p:spPr bwMode="auto">
          <a:xfrm>
            <a:off x="755650" y="1628775"/>
            <a:ext cx="7561263" cy="519113"/>
          </a:xfrm>
          <a:prstGeom prst="rect">
            <a:avLst/>
          </a:prstGeom>
          <a:noFill/>
          <a:ln w="9525">
            <a:noFill/>
            <a:miter lim="800000"/>
            <a:headEnd/>
            <a:tailEnd/>
          </a:ln>
        </p:spPr>
        <p:txBody>
          <a:bodyPr>
            <a:spAutoFit/>
          </a:bodyPr>
          <a:lstStyle/>
          <a:p>
            <a:pPr algn="ctr">
              <a:spcBef>
                <a:spcPct val="50000"/>
              </a:spcBef>
              <a:buFont typeface="Wingdings" pitchFamily="2" charset="2"/>
              <a:buNone/>
            </a:pPr>
            <a:endParaRPr lang="es-ES" sz="2800">
              <a:solidFill>
                <a:schemeClr val="bg1"/>
              </a:solidFill>
              <a:latin typeface="Comic Sans MS" pitchFamily="66" charset="0"/>
            </a:endParaRPr>
          </a:p>
        </p:txBody>
      </p:sp>
      <p:sp>
        <p:nvSpPr>
          <p:cNvPr id="5125" name="Rectangle 5"/>
          <p:cNvSpPr>
            <a:spLocks noChangeArrowheads="1"/>
          </p:cNvSpPr>
          <p:nvPr/>
        </p:nvSpPr>
        <p:spPr bwMode="auto">
          <a:xfrm>
            <a:off x="714348" y="1500174"/>
            <a:ext cx="7704138" cy="4462760"/>
          </a:xfrm>
          <a:prstGeom prst="rect">
            <a:avLst/>
          </a:prstGeom>
          <a:noFill/>
          <a:ln w="9525">
            <a:noFill/>
            <a:miter lim="800000"/>
            <a:headEnd/>
            <a:tailEnd/>
          </a:ln>
        </p:spPr>
        <p:txBody>
          <a:bodyPr>
            <a:spAutoFit/>
          </a:bodyPr>
          <a:lstStyle/>
          <a:p>
            <a:pPr marL="342900" indent="-342900">
              <a:buFontTx/>
              <a:buAutoNum type="arabicPeriod"/>
            </a:pPr>
            <a:r>
              <a:rPr lang="sv-SE" sz="3200" dirty="0">
                <a:solidFill>
                  <a:schemeClr val="bg1"/>
                </a:solidFill>
                <a:latin typeface="Comic Sans MS" pitchFamily="66" charset="0"/>
              </a:rPr>
              <a:t> </a:t>
            </a:r>
            <a:r>
              <a:rPr lang="id-ID" sz="2800" dirty="0" smtClean="0">
                <a:solidFill>
                  <a:schemeClr val="bg1"/>
                </a:solidFill>
                <a:latin typeface="Arial" pitchFamily="34" charset="0"/>
                <a:cs typeface="Arial" pitchFamily="34" charset="0"/>
              </a:rPr>
              <a:t>Pemahaman Desain Lingkungan untuk Desain</a:t>
            </a:r>
            <a:r>
              <a:rPr lang="sv-SE" sz="2800" dirty="0">
                <a:solidFill>
                  <a:schemeClr val="bg1"/>
                </a:solidFill>
                <a:latin typeface="Arial" pitchFamily="34" charset="0"/>
                <a:cs typeface="Arial" pitchFamily="34" charset="0"/>
              </a:rPr>
              <a:t>	</a:t>
            </a:r>
            <a:r>
              <a:rPr lang="id-ID" sz="2800" dirty="0" smtClean="0">
                <a:solidFill>
                  <a:schemeClr val="bg1"/>
                </a:solidFill>
                <a:latin typeface="Arial" pitchFamily="34" charset="0"/>
                <a:cs typeface="Arial" pitchFamily="34" charset="0"/>
              </a:rPr>
              <a:t>Interior </a:t>
            </a:r>
            <a:r>
              <a:rPr lang="sv-SE" sz="2800" dirty="0">
                <a:solidFill>
                  <a:schemeClr val="bg1"/>
                </a:solidFill>
                <a:latin typeface="Arial" pitchFamily="34" charset="0"/>
                <a:cs typeface="Arial" pitchFamily="34" charset="0"/>
              </a:rPr>
              <a:t>	 </a:t>
            </a:r>
          </a:p>
          <a:p>
            <a:pPr marL="342900" indent="-342900">
              <a:buFontTx/>
              <a:buAutoNum type="arabicPeriod"/>
            </a:pPr>
            <a:r>
              <a:rPr lang="sv-SE" sz="2800" dirty="0">
                <a:solidFill>
                  <a:schemeClr val="bg1"/>
                </a:solidFill>
                <a:latin typeface="Arial" pitchFamily="34" charset="0"/>
                <a:cs typeface="Arial" pitchFamily="34" charset="0"/>
              </a:rPr>
              <a:t> </a:t>
            </a:r>
            <a:r>
              <a:rPr lang="id-ID" sz="2800" dirty="0" smtClean="0">
                <a:solidFill>
                  <a:schemeClr val="bg1"/>
                </a:solidFill>
                <a:latin typeface="Arial" pitchFamily="34" charset="0"/>
                <a:cs typeface="Arial" pitchFamily="34" charset="0"/>
              </a:rPr>
              <a:t>Pengertian dampak Lingkungan</a:t>
            </a:r>
            <a:r>
              <a:rPr lang="sv-SE" sz="2800" dirty="0">
                <a:solidFill>
                  <a:schemeClr val="bg1"/>
                </a:solidFill>
                <a:latin typeface="Arial" pitchFamily="34" charset="0"/>
                <a:cs typeface="Arial" pitchFamily="34" charset="0"/>
              </a:rPr>
              <a:t>	</a:t>
            </a:r>
          </a:p>
          <a:p>
            <a:pPr marL="342900" indent="-342900">
              <a:buFontTx/>
              <a:buAutoNum type="arabicPeriod"/>
            </a:pPr>
            <a:r>
              <a:rPr lang="sv-SE" sz="2800" dirty="0">
                <a:solidFill>
                  <a:schemeClr val="bg1"/>
                </a:solidFill>
                <a:latin typeface="Arial" pitchFamily="34" charset="0"/>
                <a:cs typeface="Arial" pitchFamily="34" charset="0"/>
              </a:rPr>
              <a:t> </a:t>
            </a:r>
            <a:r>
              <a:rPr lang="id-ID" sz="2800" dirty="0" smtClean="0">
                <a:solidFill>
                  <a:schemeClr val="bg1"/>
                </a:solidFill>
                <a:latin typeface="Arial" pitchFamily="34" charset="0"/>
                <a:cs typeface="Arial" pitchFamily="34" charset="0"/>
              </a:rPr>
              <a:t>Dampak Lingkungan disebabkan oleh Bahan Desain Interior </a:t>
            </a:r>
            <a:endParaRPr lang="sv-SE" sz="2800" dirty="0">
              <a:solidFill>
                <a:schemeClr val="bg1"/>
              </a:solidFill>
              <a:latin typeface="Arial" pitchFamily="34" charset="0"/>
              <a:cs typeface="Arial" pitchFamily="34" charset="0"/>
            </a:endParaRPr>
          </a:p>
          <a:p>
            <a:pPr marL="342900" indent="-342900">
              <a:buFontTx/>
              <a:buAutoNum type="arabicPeriod"/>
            </a:pPr>
            <a:r>
              <a:rPr lang="sv-SE" sz="2800" dirty="0">
                <a:solidFill>
                  <a:schemeClr val="bg1"/>
                </a:solidFill>
                <a:latin typeface="Arial" pitchFamily="34" charset="0"/>
                <a:cs typeface="Arial" pitchFamily="34" charset="0"/>
              </a:rPr>
              <a:t> </a:t>
            </a:r>
            <a:r>
              <a:rPr lang="id-ID" sz="2800" dirty="0" smtClean="0">
                <a:solidFill>
                  <a:schemeClr val="bg1"/>
                </a:solidFill>
                <a:latin typeface="Arial" pitchFamily="34" charset="0"/>
                <a:cs typeface="Arial" pitchFamily="34" charset="0"/>
              </a:rPr>
              <a:t>Bahan-bahan Daur Ulang</a:t>
            </a:r>
            <a:endParaRPr lang="sv-SE" sz="2800" dirty="0">
              <a:solidFill>
                <a:schemeClr val="bg1"/>
              </a:solidFill>
              <a:latin typeface="Arial" pitchFamily="34" charset="0"/>
              <a:cs typeface="Arial" pitchFamily="34" charset="0"/>
            </a:endParaRPr>
          </a:p>
          <a:p>
            <a:pPr marL="342900" indent="-342900">
              <a:buFontTx/>
              <a:buAutoNum type="arabicPeriod"/>
            </a:pPr>
            <a:r>
              <a:rPr lang="sv-SE" sz="2800" dirty="0">
                <a:solidFill>
                  <a:schemeClr val="bg1"/>
                </a:solidFill>
                <a:latin typeface="Arial" pitchFamily="34" charset="0"/>
                <a:cs typeface="Arial" pitchFamily="34" charset="0"/>
              </a:rPr>
              <a:t> </a:t>
            </a:r>
            <a:r>
              <a:rPr lang="id-ID" sz="2800" dirty="0" smtClean="0">
                <a:solidFill>
                  <a:schemeClr val="bg1"/>
                </a:solidFill>
                <a:latin typeface="Arial" pitchFamily="34" charset="0"/>
                <a:cs typeface="Arial" pitchFamily="34" charset="0"/>
              </a:rPr>
              <a:t>Perumusan Bahan Daur Ulang untuk Desain Interior</a:t>
            </a:r>
            <a:endParaRPr lang="sv-SE" sz="2800" dirty="0">
              <a:solidFill>
                <a:schemeClr val="bg1"/>
              </a:solidFill>
              <a:latin typeface="Arial" pitchFamily="34" charset="0"/>
              <a:cs typeface="Arial" pitchFamily="34" charset="0"/>
            </a:endParaRPr>
          </a:p>
          <a:p>
            <a:pPr marL="342900" indent="-342900">
              <a:buFontTx/>
              <a:buAutoNum type="arabicPeriod"/>
            </a:pPr>
            <a:r>
              <a:rPr lang="sv-SE" sz="2800" dirty="0">
                <a:solidFill>
                  <a:schemeClr val="bg1"/>
                </a:solidFill>
                <a:latin typeface="Arial" pitchFamily="34" charset="0"/>
                <a:cs typeface="Arial" pitchFamily="34" charset="0"/>
              </a:rPr>
              <a:t> </a:t>
            </a:r>
            <a:r>
              <a:rPr lang="id-ID" sz="2800" dirty="0" smtClean="0">
                <a:solidFill>
                  <a:schemeClr val="bg1"/>
                </a:solidFill>
                <a:latin typeface="Arial" pitchFamily="34" charset="0"/>
                <a:cs typeface="Arial" pitchFamily="34" charset="0"/>
              </a:rPr>
              <a:t>Proses Daur Ulang dari bahan non natural</a:t>
            </a:r>
            <a:endParaRPr lang="sv-SE" sz="2800" dirty="0">
              <a:solidFill>
                <a:schemeClr val="bg1"/>
              </a:solidFill>
              <a:latin typeface="Arial" pitchFamily="34" charset="0"/>
              <a:cs typeface="Arial" pitchFamily="34" charset="0"/>
            </a:endParaRPr>
          </a:p>
          <a:p>
            <a:pPr marL="342900" indent="-342900">
              <a:buFontTx/>
              <a:buAutoNum type="arabicPeriod"/>
            </a:pPr>
            <a:r>
              <a:rPr lang="sv-SE" sz="2800" dirty="0">
                <a:solidFill>
                  <a:schemeClr val="bg1"/>
                </a:solidFill>
                <a:latin typeface="Arial" pitchFamily="34" charset="0"/>
                <a:cs typeface="Arial" pitchFamily="34" charset="0"/>
              </a:rPr>
              <a:t> </a:t>
            </a:r>
            <a:r>
              <a:rPr lang="id-ID" sz="2800" dirty="0" smtClean="0">
                <a:solidFill>
                  <a:schemeClr val="bg1"/>
                </a:solidFill>
                <a:latin typeface="Arial" pitchFamily="34" charset="0"/>
                <a:cs typeface="Arial" pitchFamily="34" charset="0"/>
              </a:rPr>
              <a:t>desain interior berbahan non natural</a:t>
            </a:r>
            <a:endParaRPr lang="id-ID" sz="2800" dirty="0">
              <a:solidFill>
                <a:schemeClr val="bg1"/>
              </a:solidFill>
              <a:latin typeface="Arial" pitchFamily="34" charset="0"/>
              <a:cs typeface="Arial" pitchFamily="34" charset="0"/>
            </a:endParaRPr>
          </a:p>
        </p:txBody>
      </p:sp>
      <p:sp>
        <p:nvSpPr>
          <p:cNvPr id="5126" name="Rectangle 6"/>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5127" name="Text Box 6"/>
          <p:cNvSpPr txBox="1">
            <a:spLocks noChangeArrowheads="1"/>
          </p:cNvSpPr>
          <p:nvPr/>
        </p:nvSpPr>
        <p:spPr bwMode="auto">
          <a:xfrm>
            <a:off x="714348" y="928670"/>
            <a:ext cx="8064500" cy="523220"/>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2800" b="1" dirty="0" err="1">
                <a:solidFill>
                  <a:schemeClr val="bg1"/>
                </a:solidFill>
                <a:latin typeface="Arial" pitchFamily="34" charset="0"/>
                <a:cs typeface="Arial" pitchFamily="34" charset="0"/>
              </a:rPr>
              <a:t>Sebelum</a:t>
            </a:r>
            <a:r>
              <a:rPr lang="en-US" sz="2800" b="1" dirty="0">
                <a:solidFill>
                  <a:schemeClr val="bg1"/>
                </a:solidFill>
                <a:latin typeface="Arial" pitchFamily="34" charset="0"/>
                <a:cs typeface="Arial" pitchFamily="34" charset="0"/>
              </a:rPr>
              <a:t> UTS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6147"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6148" name="Text Box 4"/>
          <p:cNvSpPr txBox="1">
            <a:spLocks noChangeArrowheads="1"/>
          </p:cNvSpPr>
          <p:nvPr/>
        </p:nvSpPr>
        <p:spPr bwMode="auto">
          <a:xfrm>
            <a:off x="755650" y="1628775"/>
            <a:ext cx="7561263" cy="519113"/>
          </a:xfrm>
          <a:prstGeom prst="rect">
            <a:avLst/>
          </a:prstGeom>
          <a:noFill/>
          <a:ln w="9525">
            <a:noFill/>
            <a:miter lim="800000"/>
            <a:headEnd/>
            <a:tailEnd/>
          </a:ln>
        </p:spPr>
        <p:txBody>
          <a:bodyPr>
            <a:spAutoFit/>
          </a:bodyPr>
          <a:lstStyle/>
          <a:p>
            <a:pPr algn="ctr">
              <a:spcBef>
                <a:spcPct val="50000"/>
              </a:spcBef>
              <a:buFont typeface="Wingdings" pitchFamily="2" charset="2"/>
              <a:buNone/>
            </a:pPr>
            <a:endParaRPr lang="es-ES" sz="2800">
              <a:solidFill>
                <a:schemeClr val="bg1"/>
              </a:solidFill>
              <a:latin typeface="Comic Sans MS" pitchFamily="66" charset="0"/>
            </a:endParaRPr>
          </a:p>
        </p:txBody>
      </p:sp>
      <p:sp>
        <p:nvSpPr>
          <p:cNvPr id="6149" name="Rectangle 5"/>
          <p:cNvSpPr>
            <a:spLocks noChangeArrowheads="1"/>
          </p:cNvSpPr>
          <p:nvPr/>
        </p:nvSpPr>
        <p:spPr bwMode="auto">
          <a:xfrm>
            <a:off x="785786" y="1500174"/>
            <a:ext cx="7704138" cy="4401205"/>
          </a:xfrm>
          <a:prstGeom prst="rect">
            <a:avLst/>
          </a:prstGeom>
          <a:noFill/>
          <a:ln w="9525">
            <a:noFill/>
            <a:miter lim="800000"/>
            <a:headEnd/>
            <a:tailEnd/>
          </a:ln>
        </p:spPr>
        <p:txBody>
          <a:bodyPr>
            <a:spAutoFit/>
          </a:bodyPr>
          <a:lstStyle/>
          <a:p>
            <a:pPr marL="342900" indent="-342900">
              <a:buFontTx/>
              <a:buAutoNum type="arabicPeriod" startAt="8"/>
            </a:pPr>
            <a:r>
              <a:rPr lang="id-ID" sz="2800" dirty="0" smtClean="0">
                <a:solidFill>
                  <a:schemeClr val="bg1"/>
                </a:solidFill>
                <a:latin typeface="Arial" pitchFamily="34" charset="0"/>
                <a:cs typeface="Arial" pitchFamily="34" charset="0"/>
              </a:rPr>
              <a:t>Proses Daur Ulang dari bahan natural</a:t>
            </a:r>
            <a:endParaRPr lang="sv-SE" sz="2800" dirty="0">
              <a:solidFill>
                <a:schemeClr val="bg1"/>
              </a:solidFill>
              <a:latin typeface="Arial" pitchFamily="34" charset="0"/>
              <a:cs typeface="Arial" pitchFamily="34" charset="0"/>
            </a:endParaRPr>
          </a:p>
          <a:p>
            <a:pPr marL="342900" indent="-342900">
              <a:buFontTx/>
              <a:buAutoNum type="arabicPeriod" startAt="8"/>
            </a:pPr>
            <a:r>
              <a:rPr lang="sv-SE" sz="2800" dirty="0">
                <a:solidFill>
                  <a:schemeClr val="bg1"/>
                </a:solidFill>
                <a:latin typeface="Arial" pitchFamily="34" charset="0"/>
                <a:cs typeface="Arial" pitchFamily="34" charset="0"/>
              </a:rPr>
              <a:t> </a:t>
            </a:r>
            <a:r>
              <a:rPr lang="id-ID" sz="2800" dirty="0">
                <a:solidFill>
                  <a:schemeClr val="bg1"/>
                </a:solidFill>
                <a:latin typeface="Arial" pitchFamily="34" charset="0"/>
                <a:cs typeface="Arial" pitchFamily="34" charset="0"/>
              </a:rPr>
              <a:t>D</a:t>
            </a:r>
            <a:r>
              <a:rPr lang="id-ID" sz="2800" dirty="0" smtClean="0">
                <a:solidFill>
                  <a:schemeClr val="bg1"/>
                </a:solidFill>
                <a:latin typeface="Arial" pitchFamily="34" charset="0"/>
                <a:cs typeface="Arial" pitchFamily="34" charset="0"/>
              </a:rPr>
              <a:t>esain interior berbahan natural</a:t>
            </a:r>
            <a:endParaRPr lang="sv-SE" sz="2800" dirty="0">
              <a:solidFill>
                <a:schemeClr val="bg1"/>
              </a:solidFill>
              <a:latin typeface="Arial" pitchFamily="34" charset="0"/>
              <a:cs typeface="Arial" pitchFamily="34" charset="0"/>
            </a:endParaRPr>
          </a:p>
          <a:p>
            <a:pPr marL="342900" indent="-342900">
              <a:buFontTx/>
              <a:buAutoNum type="arabicPeriod" startAt="8"/>
            </a:pPr>
            <a:r>
              <a:rPr lang="sv-SE" sz="2800" dirty="0">
                <a:solidFill>
                  <a:schemeClr val="bg1"/>
                </a:solidFill>
                <a:latin typeface="Arial" pitchFamily="34" charset="0"/>
                <a:cs typeface="Arial" pitchFamily="34" charset="0"/>
              </a:rPr>
              <a:t> </a:t>
            </a:r>
            <a:r>
              <a:rPr lang="id-ID" sz="2800" dirty="0" smtClean="0">
                <a:solidFill>
                  <a:schemeClr val="bg1"/>
                </a:solidFill>
                <a:latin typeface="Arial" pitchFamily="34" charset="0"/>
                <a:cs typeface="Arial" pitchFamily="34" charset="0"/>
              </a:rPr>
              <a:t>Tema desain interior ramah lingkungan (furnitur/mebel)</a:t>
            </a:r>
            <a:r>
              <a:rPr lang="sv-SE" sz="2800" dirty="0" smtClean="0">
                <a:solidFill>
                  <a:schemeClr val="bg1"/>
                </a:solidFill>
                <a:latin typeface="Arial" pitchFamily="34" charset="0"/>
                <a:cs typeface="Arial" pitchFamily="34" charset="0"/>
              </a:rPr>
              <a:t> </a:t>
            </a:r>
            <a:endParaRPr lang="sv-SE" sz="2800" dirty="0">
              <a:solidFill>
                <a:schemeClr val="bg1"/>
              </a:solidFill>
              <a:latin typeface="Arial" pitchFamily="34" charset="0"/>
              <a:cs typeface="Arial" pitchFamily="34" charset="0"/>
            </a:endParaRPr>
          </a:p>
          <a:p>
            <a:pPr marL="342900" indent="-342900">
              <a:buFontTx/>
              <a:buAutoNum type="arabicPeriod" startAt="8"/>
            </a:pPr>
            <a:r>
              <a:rPr lang="sv-SE" sz="2800" dirty="0">
                <a:solidFill>
                  <a:schemeClr val="bg1"/>
                </a:solidFill>
                <a:latin typeface="Arial" pitchFamily="34" charset="0"/>
                <a:cs typeface="Arial" pitchFamily="34" charset="0"/>
              </a:rPr>
              <a:t> </a:t>
            </a:r>
            <a:r>
              <a:rPr lang="id-ID" sz="2800" dirty="0" smtClean="0">
                <a:solidFill>
                  <a:schemeClr val="bg1"/>
                </a:solidFill>
                <a:latin typeface="Arial" pitchFamily="34" charset="0"/>
                <a:cs typeface="Arial" pitchFamily="34" charset="0"/>
              </a:rPr>
              <a:t>Tema desain interior ramah lingkungan (asesoris interior)</a:t>
            </a:r>
            <a:endParaRPr lang="id-ID" sz="2800" dirty="0">
              <a:solidFill>
                <a:schemeClr val="bg1"/>
              </a:solidFill>
              <a:latin typeface="Arial" pitchFamily="34" charset="0"/>
              <a:cs typeface="Arial" pitchFamily="34" charset="0"/>
            </a:endParaRPr>
          </a:p>
          <a:p>
            <a:pPr marL="342900" indent="-342900">
              <a:buFontTx/>
              <a:buAutoNum type="arabicPeriod" startAt="8"/>
            </a:pPr>
            <a:r>
              <a:rPr lang="id-ID" sz="2800" dirty="0" smtClean="0">
                <a:solidFill>
                  <a:schemeClr val="bg1"/>
                </a:solidFill>
                <a:latin typeface="Arial" pitchFamily="34" charset="0"/>
                <a:cs typeface="Arial" pitchFamily="34" charset="0"/>
              </a:rPr>
              <a:t>Tema desain interior ramah lingkungan</a:t>
            </a:r>
            <a:r>
              <a:rPr lang="sv-SE" sz="2800" dirty="0" smtClean="0">
                <a:solidFill>
                  <a:schemeClr val="bg1"/>
                </a:solidFill>
                <a:latin typeface="Arial" pitchFamily="34" charset="0"/>
                <a:cs typeface="Arial" pitchFamily="34" charset="0"/>
              </a:rPr>
              <a:t> </a:t>
            </a:r>
            <a:r>
              <a:rPr lang="id-ID" sz="2800" dirty="0" smtClean="0">
                <a:solidFill>
                  <a:schemeClr val="bg1"/>
                </a:solidFill>
                <a:latin typeface="Arial" pitchFamily="34" charset="0"/>
                <a:cs typeface="Arial" pitchFamily="34" charset="0"/>
              </a:rPr>
              <a:t>(perkasas dan desain produk interior)</a:t>
            </a:r>
          </a:p>
          <a:p>
            <a:pPr marL="342900" indent="-342900">
              <a:buFontTx/>
              <a:buAutoNum type="arabicPeriod" startAt="8"/>
            </a:pPr>
            <a:r>
              <a:rPr lang="id-ID" sz="2800" dirty="0" smtClean="0">
                <a:solidFill>
                  <a:schemeClr val="bg1"/>
                </a:solidFill>
                <a:latin typeface="Arial" pitchFamily="34" charset="0"/>
                <a:cs typeface="Arial" pitchFamily="34" charset="0"/>
              </a:rPr>
              <a:t> Tema Desain Rumah Sederhana</a:t>
            </a:r>
          </a:p>
          <a:p>
            <a:pPr marL="342900" indent="-342900">
              <a:buFontTx/>
              <a:buAutoNum type="arabicPeriod" startAt="8"/>
            </a:pPr>
            <a:r>
              <a:rPr lang="id-ID" sz="2800" dirty="0">
                <a:solidFill>
                  <a:schemeClr val="bg1"/>
                </a:solidFill>
                <a:latin typeface="Arial" pitchFamily="34" charset="0"/>
                <a:cs typeface="Arial" pitchFamily="34" charset="0"/>
              </a:rPr>
              <a:t> </a:t>
            </a:r>
            <a:r>
              <a:rPr lang="id-ID" sz="2800" dirty="0" smtClean="0">
                <a:solidFill>
                  <a:schemeClr val="bg1"/>
                </a:solidFill>
                <a:latin typeface="Arial" pitchFamily="34" charset="0"/>
                <a:cs typeface="Arial" pitchFamily="34" charset="0"/>
              </a:rPr>
              <a:t>Tema Desain Rumah Sederhana (lanjutan)</a:t>
            </a:r>
          </a:p>
        </p:txBody>
      </p:sp>
      <p:sp>
        <p:nvSpPr>
          <p:cNvPr id="6150" name="Rectangle 6"/>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6151" name="Text Box 6"/>
          <p:cNvSpPr txBox="1">
            <a:spLocks noChangeArrowheads="1"/>
          </p:cNvSpPr>
          <p:nvPr/>
        </p:nvSpPr>
        <p:spPr bwMode="auto">
          <a:xfrm>
            <a:off x="642910" y="928670"/>
            <a:ext cx="8064500" cy="579438"/>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3200" dirty="0" err="1">
                <a:solidFill>
                  <a:schemeClr val="bg1"/>
                </a:solidFill>
                <a:latin typeface="Arial" pitchFamily="34" charset="0"/>
                <a:cs typeface="Arial" pitchFamily="34" charset="0"/>
              </a:rPr>
              <a:t>Setelah</a:t>
            </a:r>
            <a:r>
              <a:rPr lang="en-US" sz="3200" dirty="0">
                <a:solidFill>
                  <a:schemeClr val="bg1"/>
                </a:solidFill>
                <a:latin typeface="Arial" pitchFamily="34" charset="0"/>
                <a:cs typeface="Arial" pitchFamily="34" charset="0"/>
              </a:rPr>
              <a:t> UTS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7171"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7172" name="Text Box 4"/>
          <p:cNvSpPr txBox="1">
            <a:spLocks noChangeArrowheads="1"/>
          </p:cNvSpPr>
          <p:nvPr/>
        </p:nvSpPr>
        <p:spPr bwMode="auto">
          <a:xfrm>
            <a:off x="395288" y="2349500"/>
            <a:ext cx="8208962" cy="2246769"/>
          </a:xfrm>
          <a:prstGeom prst="rect">
            <a:avLst/>
          </a:prstGeom>
          <a:noFill/>
          <a:ln w="9525">
            <a:noFill/>
            <a:miter lim="800000"/>
            <a:headEnd/>
            <a:tailEnd/>
          </a:ln>
        </p:spPr>
        <p:txBody>
          <a:bodyPr wrap="square">
            <a:spAutoFit/>
          </a:bodyPr>
          <a:lstStyle/>
          <a:p>
            <a:pPr marL="457200" lvl="0" indent="-457200">
              <a:buAutoNum type="arabicPeriod"/>
            </a:pPr>
            <a:r>
              <a:rPr lang="id-ID" sz="2000" dirty="0" smtClean="0">
                <a:solidFill>
                  <a:schemeClr val="bg1">
                    <a:lumMod val="95000"/>
                  </a:schemeClr>
                </a:solidFill>
                <a:hlinkClick r:id="rId4"/>
              </a:rPr>
              <a:t>W</a:t>
            </a:r>
            <a:r>
              <a:rPr lang="id-ID" sz="2000" dirty="0">
                <a:solidFill>
                  <a:schemeClr val="bg1">
                    <a:lumMod val="95000"/>
                  </a:schemeClr>
                </a:solidFill>
                <a:hlinkClick r:id="rId4"/>
              </a:rPr>
              <a:t>, Arismunandar</a:t>
            </a:r>
            <a:r>
              <a:rPr lang="id-ID" sz="2000" dirty="0">
                <a:solidFill>
                  <a:schemeClr val="bg1"/>
                </a:solidFill>
              </a:rPr>
              <a:t>, Manusia, teknologi, dan lingkungan: pemikiran ke masa depan : kumpulan pidato dan sambutan tahun 1989-1992, Penerbit ITB, 1992, </a:t>
            </a:r>
            <a:r>
              <a:rPr lang="id-ID" sz="2000" dirty="0" smtClean="0">
                <a:solidFill>
                  <a:schemeClr val="bg1"/>
                </a:solidFill>
              </a:rPr>
              <a:t>14-15</a:t>
            </a:r>
          </a:p>
          <a:p>
            <a:pPr marL="457200" lvl="0" indent="-457200">
              <a:buAutoNum type="arabicPeriod"/>
            </a:pPr>
            <a:r>
              <a:rPr lang="id-ID" sz="2000" dirty="0" smtClean="0">
                <a:solidFill>
                  <a:schemeClr val="bg1"/>
                </a:solidFill>
                <a:hlinkClick r:id="rId5"/>
              </a:rPr>
              <a:t>H</a:t>
            </a:r>
            <a:r>
              <a:rPr lang="id-ID" sz="2000" dirty="0">
                <a:solidFill>
                  <a:schemeClr val="bg1"/>
                </a:solidFill>
                <a:hlinkClick r:id="rId5"/>
              </a:rPr>
              <a:t>. Frick</a:t>
            </a:r>
            <a:r>
              <a:rPr lang="id-ID" sz="2000" dirty="0">
                <a:solidFill>
                  <a:schemeClr val="bg1"/>
                </a:solidFill>
              </a:rPr>
              <a:t>, dasar-dasar arsitektur ekologis</a:t>
            </a:r>
            <a:br>
              <a:rPr lang="id-ID" sz="2000" dirty="0">
                <a:solidFill>
                  <a:schemeClr val="bg1"/>
                </a:solidFill>
              </a:rPr>
            </a:br>
            <a:r>
              <a:rPr lang="id-ID" sz="2000" i="1" dirty="0">
                <a:solidFill>
                  <a:schemeClr val="bg1"/>
                </a:solidFill>
                <a:hlinkClick r:id="rId6"/>
              </a:rPr>
              <a:t>Volume 1 dari Seri Eko-Arsitektur</a:t>
            </a:r>
            <a:r>
              <a:rPr lang="id-ID" sz="2000" dirty="0">
                <a:solidFill>
                  <a:schemeClr val="bg1"/>
                </a:solidFill>
              </a:rPr>
              <a:t>, Kanisius, 2007, </a:t>
            </a:r>
            <a:r>
              <a:rPr lang="id-ID" sz="2000" dirty="0" smtClean="0">
                <a:solidFill>
                  <a:schemeClr val="bg1"/>
                </a:solidFill>
              </a:rPr>
              <a:t>4-8</a:t>
            </a:r>
          </a:p>
          <a:p>
            <a:pPr marL="457200" lvl="0" indent="-457200">
              <a:buAutoNum type="arabicPeriod"/>
            </a:pPr>
            <a:r>
              <a:rPr lang="en-US" sz="2000" dirty="0" smtClean="0">
                <a:solidFill>
                  <a:schemeClr val="bg1"/>
                </a:solidFill>
                <a:hlinkClick r:id="rId7"/>
              </a:rPr>
              <a:t>ANDIE </a:t>
            </a:r>
            <a:r>
              <a:rPr lang="en-US" sz="2000" dirty="0">
                <a:solidFill>
                  <a:schemeClr val="bg1"/>
                </a:solidFill>
                <a:hlinkClick r:id="rId7"/>
              </a:rPr>
              <a:t>A . WICAKSONO</a:t>
            </a:r>
            <a:r>
              <a:rPr lang="en-US" sz="2000" dirty="0">
                <a:solidFill>
                  <a:schemeClr val="bg1"/>
                </a:solidFill>
              </a:rPr>
              <a:t>, </a:t>
            </a:r>
            <a:r>
              <a:rPr lang="en-US" sz="2000" dirty="0">
                <a:solidFill>
                  <a:schemeClr val="bg1"/>
                </a:solidFill>
                <a:hlinkClick r:id="rId8"/>
              </a:rPr>
              <a:t>ENDAH TISNAWATI</a:t>
            </a:r>
            <a:r>
              <a:rPr lang="en-US" sz="2000" dirty="0">
                <a:solidFill>
                  <a:schemeClr val="bg1"/>
                </a:solidFill>
              </a:rPr>
              <a:t>, </a:t>
            </a:r>
            <a:r>
              <a:rPr lang="en-US" sz="2000" dirty="0" err="1">
                <a:solidFill>
                  <a:schemeClr val="bg1"/>
                </a:solidFill>
              </a:rPr>
              <a:t>Teori</a:t>
            </a:r>
            <a:r>
              <a:rPr lang="en-US" sz="2000" dirty="0">
                <a:solidFill>
                  <a:schemeClr val="bg1"/>
                </a:solidFill>
              </a:rPr>
              <a:t> Interior, GRIYA KREASI, 2014, 12-15</a:t>
            </a:r>
            <a:endParaRPr lang="en-US" sz="2000" dirty="0">
              <a:solidFill>
                <a:schemeClr val="bg1"/>
              </a:solidFill>
              <a:latin typeface="Arial" pitchFamily="34" charset="0"/>
              <a:cs typeface="Arial" pitchFamily="34" charset="0"/>
            </a:endParaRPr>
          </a:p>
        </p:txBody>
      </p:sp>
      <p:sp>
        <p:nvSpPr>
          <p:cNvPr id="7173"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7174" name="Text Box 6"/>
          <p:cNvSpPr txBox="1">
            <a:spLocks noChangeArrowheads="1"/>
          </p:cNvSpPr>
          <p:nvPr/>
        </p:nvSpPr>
        <p:spPr bwMode="auto">
          <a:xfrm>
            <a:off x="827088" y="1412875"/>
            <a:ext cx="8064500" cy="579438"/>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3200" dirty="0" err="1">
                <a:solidFill>
                  <a:schemeClr val="bg1"/>
                </a:solidFill>
                <a:latin typeface="Arial" pitchFamily="34" charset="0"/>
                <a:cs typeface="Arial" pitchFamily="34" charset="0"/>
              </a:rPr>
              <a:t>Buku</a:t>
            </a:r>
            <a:r>
              <a:rPr lang="en-US" sz="3200" dirty="0">
                <a:solidFill>
                  <a:schemeClr val="bg1"/>
                </a:solidFill>
                <a:latin typeface="Arial" pitchFamily="34" charset="0"/>
                <a:cs typeface="Arial" pitchFamily="34" charset="0"/>
              </a:rPr>
              <a:t> </a:t>
            </a:r>
            <a:r>
              <a:rPr lang="en-US" sz="3200" dirty="0" err="1">
                <a:solidFill>
                  <a:schemeClr val="bg1"/>
                </a:solidFill>
                <a:latin typeface="Arial" pitchFamily="34" charset="0"/>
                <a:cs typeface="Arial" pitchFamily="34" charset="0"/>
              </a:rPr>
              <a:t>Referensi</a:t>
            </a:r>
            <a:r>
              <a:rPr lang="en-US" sz="3200" dirty="0">
                <a:solidFill>
                  <a:schemeClr val="bg1"/>
                </a:solidFill>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8195"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8196" name="Text Box 4"/>
          <p:cNvSpPr txBox="1">
            <a:spLocks noChangeArrowheads="1"/>
          </p:cNvSpPr>
          <p:nvPr/>
        </p:nvSpPr>
        <p:spPr bwMode="auto">
          <a:xfrm>
            <a:off x="755650" y="2349500"/>
            <a:ext cx="7848600" cy="2554545"/>
          </a:xfrm>
          <a:prstGeom prst="rect">
            <a:avLst/>
          </a:prstGeom>
          <a:noFill/>
          <a:ln w="9525">
            <a:noFill/>
            <a:miter lim="800000"/>
            <a:headEnd/>
            <a:tailEnd/>
          </a:ln>
        </p:spPr>
        <p:txBody>
          <a:bodyPr>
            <a:spAutoFit/>
          </a:bodyPr>
          <a:lstStyle/>
          <a:p>
            <a:pPr marL="342900" indent="-342900">
              <a:buFontTx/>
              <a:buAutoNum type="arabicPeriod"/>
            </a:pPr>
            <a:r>
              <a:rPr lang="sv-SE" sz="3200" dirty="0">
                <a:solidFill>
                  <a:schemeClr val="bg1"/>
                </a:solidFill>
                <a:latin typeface="Arial" pitchFamily="34" charset="0"/>
                <a:cs typeface="Arial" pitchFamily="34" charset="0"/>
              </a:rPr>
              <a:t> Kehadiran : 20 %</a:t>
            </a:r>
          </a:p>
          <a:p>
            <a:pPr marL="342900" indent="-342900">
              <a:buFontTx/>
              <a:buAutoNum type="arabicPeriod"/>
            </a:pPr>
            <a:r>
              <a:rPr lang="sv-SE" sz="3200" dirty="0">
                <a:solidFill>
                  <a:schemeClr val="bg1"/>
                </a:solidFill>
                <a:latin typeface="Arial" pitchFamily="34" charset="0"/>
                <a:cs typeface="Arial" pitchFamily="34" charset="0"/>
              </a:rPr>
              <a:t> </a:t>
            </a:r>
            <a:r>
              <a:rPr lang="sv-SE" sz="3200" dirty="0" smtClean="0">
                <a:solidFill>
                  <a:schemeClr val="bg1"/>
                </a:solidFill>
                <a:latin typeface="Arial" pitchFamily="34" charset="0"/>
                <a:cs typeface="Arial" pitchFamily="34" charset="0"/>
              </a:rPr>
              <a:t>Tugas</a:t>
            </a:r>
            <a:r>
              <a:rPr lang="id-ID" sz="3200" dirty="0" smtClean="0">
                <a:solidFill>
                  <a:schemeClr val="bg1"/>
                </a:solidFill>
                <a:latin typeface="Arial" pitchFamily="34" charset="0"/>
                <a:cs typeface="Arial" pitchFamily="34" charset="0"/>
              </a:rPr>
              <a:t> 1</a:t>
            </a:r>
            <a:r>
              <a:rPr lang="sv-SE" sz="3200" dirty="0" smtClean="0">
                <a:solidFill>
                  <a:schemeClr val="bg1"/>
                </a:solidFill>
                <a:latin typeface="Arial" pitchFamily="34" charset="0"/>
                <a:cs typeface="Arial" pitchFamily="34" charset="0"/>
              </a:rPr>
              <a:t> </a:t>
            </a:r>
            <a:r>
              <a:rPr lang="sv-SE" sz="3200" dirty="0">
                <a:solidFill>
                  <a:schemeClr val="bg1"/>
                </a:solidFill>
                <a:latin typeface="Arial" pitchFamily="34" charset="0"/>
                <a:cs typeface="Arial" pitchFamily="34" charset="0"/>
              </a:rPr>
              <a:t>: </a:t>
            </a:r>
            <a:r>
              <a:rPr lang="id-ID" sz="3200" dirty="0">
                <a:solidFill>
                  <a:schemeClr val="bg1"/>
                </a:solidFill>
                <a:latin typeface="Arial" pitchFamily="34" charset="0"/>
                <a:cs typeface="Arial" pitchFamily="34" charset="0"/>
              </a:rPr>
              <a:t>2</a:t>
            </a:r>
            <a:r>
              <a:rPr lang="sv-SE" sz="3200" dirty="0">
                <a:solidFill>
                  <a:schemeClr val="bg1"/>
                </a:solidFill>
                <a:latin typeface="Arial" pitchFamily="34" charset="0"/>
                <a:cs typeface="Arial" pitchFamily="34" charset="0"/>
              </a:rPr>
              <a:t>0</a:t>
            </a:r>
            <a:r>
              <a:rPr lang="sv-SE" sz="3200" dirty="0" smtClean="0">
                <a:solidFill>
                  <a:schemeClr val="bg1"/>
                </a:solidFill>
                <a:latin typeface="Arial" pitchFamily="34" charset="0"/>
                <a:cs typeface="Arial" pitchFamily="34" charset="0"/>
              </a:rPr>
              <a:t>%</a:t>
            </a:r>
            <a:endParaRPr lang="id-ID" sz="3200" dirty="0" smtClean="0">
              <a:solidFill>
                <a:schemeClr val="bg1"/>
              </a:solidFill>
              <a:latin typeface="Arial" pitchFamily="34" charset="0"/>
              <a:cs typeface="Arial" pitchFamily="34" charset="0"/>
            </a:endParaRPr>
          </a:p>
          <a:p>
            <a:pPr marL="342900" indent="-342900">
              <a:buFontTx/>
              <a:buAutoNum type="arabicPeriod"/>
            </a:pPr>
            <a:r>
              <a:rPr lang="id-ID" sz="3200" dirty="0">
                <a:solidFill>
                  <a:schemeClr val="bg1"/>
                </a:solidFill>
                <a:latin typeface="Arial" pitchFamily="34" charset="0"/>
                <a:cs typeface="Arial" pitchFamily="34" charset="0"/>
              </a:rPr>
              <a:t> </a:t>
            </a:r>
            <a:r>
              <a:rPr lang="id-ID" sz="3200" dirty="0" smtClean="0">
                <a:solidFill>
                  <a:schemeClr val="bg1"/>
                </a:solidFill>
                <a:latin typeface="Arial" pitchFamily="34" charset="0"/>
                <a:cs typeface="Arial" pitchFamily="34" charset="0"/>
              </a:rPr>
              <a:t>Tugas 2 : 20%</a:t>
            </a:r>
            <a:endParaRPr lang="sv-SE" sz="3200" dirty="0">
              <a:solidFill>
                <a:schemeClr val="bg1"/>
              </a:solidFill>
              <a:latin typeface="Arial" pitchFamily="34" charset="0"/>
              <a:cs typeface="Arial" pitchFamily="34" charset="0"/>
            </a:endParaRPr>
          </a:p>
          <a:p>
            <a:pPr marL="342900" indent="-342900">
              <a:buFontTx/>
              <a:buAutoNum type="arabicPeriod"/>
            </a:pPr>
            <a:r>
              <a:rPr lang="sv-SE" sz="3200" dirty="0">
                <a:solidFill>
                  <a:schemeClr val="bg1"/>
                </a:solidFill>
                <a:latin typeface="Arial" pitchFamily="34" charset="0"/>
                <a:cs typeface="Arial" pitchFamily="34" charset="0"/>
              </a:rPr>
              <a:t> Ujian Tengah Semester </a:t>
            </a:r>
            <a:r>
              <a:rPr lang="id-ID" sz="3200" dirty="0" smtClean="0">
                <a:solidFill>
                  <a:schemeClr val="bg1"/>
                </a:solidFill>
                <a:latin typeface="Arial" pitchFamily="34" charset="0"/>
                <a:cs typeface="Arial" pitchFamily="34" charset="0"/>
              </a:rPr>
              <a:t>2</a:t>
            </a:r>
            <a:r>
              <a:rPr lang="sv-SE" sz="3200" dirty="0" smtClean="0">
                <a:solidFill>
                  <a:schemeClr val="bg1"/>
                </a:solidFill>
                <a:latin typeface="Arial" pitchFamily="34" charset="0"/>
                <a:cs typeface="Arial" pitchFamily="34" charset="0"/>
              </a:rPr>
              <a:t>0</a:t>
            </a:r>
            <a:r>
              <a:rPr lang="sv-SE" sz="3200" dirty="0">
                <a:solidFill>
                  <a:schemeClr val="bg1"/>
                </a:solidFill>
                <a:latin typeface="Arial" pitchFamily="34" charset="0"/>
                <a:cs typeface="Arial" pitchFamily="34" charset="0"/>
              </a:rPr>
              <a:t>%</a:t>
            </a:r>
          </a:p>
          <a:p>
            <a:pPr marL="342900" indent="-342900">
              <a:buFontTx/>
              <a:buAutoNum type="arabicPeriod"/>
            </a:pPr>
            <a:r>
              <a:rPr lang="sv-SE" sz="3200" dirty="0">
                <a:solidFill>
                  <a:schemeClr val="bg1"/>
                </a:solidFill>
                <a:latin typeface="Arial" pitchFamily="34" charset="0"/>
                <a:cs typeface="Arial" pitchFamily="34" charset="0"/>
              </a:rPr>
              <a:t> Ujian Akhir Semester : </a:t>
            </a:r>
            <a:r>
              <a:rPr lang="id-ID" sz="3200" dirty="0" smtClean="0">
                <a:solidFill>
                  <a:schemeClr val="bg1"/>
                </a:solidFill>
                <a:latin typeface="Arial" pitchFamily="34" charset="0"/>
                <a:cs typeface="Arial" pitchFamily="34" charset="0"/>
              </a:rPr>
              <a:t>2</a:t>
            </a:r>
            <a:r>
              <a:rPr lang="sv-SE" sz="3200" dirty="0" smtClean="0">
                <a:solidFill>
                  <a:schemeClr val="bg1"/>
                </a:solidFill>
                <a:latin typeface="Arial" pitchFamily="34" charset="0"/>
                <a:cs typeface="Arial" pitchFamily="34" charset="0"/>
              </a:rPr>
              <a:t>0 </a:t>
            </a:r>
            <a:r>
              <a:rPr lang="sv-SE" sz="3200" dirty="0">
                <a:solidFill>
                  <a:schemeClr val="bg1"/>
                </a:solidFill>
                <a:latin typeface="Arial" pitchFamily="34" charset="0"/>
                <a:cs typeface="Arial" pitchFamily="34" charset="0"/>
              </a:rPr>
              <a:t>%</a:t>
            </a:r>
            <a:endParaRPr lang="en-US" sz="3200" dirty="0">
              <a:solidFill>
                <a:schemeClr val="bg1"/>
              </a:solidFill>
              <a:latin typeface="Arial" pitchFamily="34" charset="0"/>
              <a:cs typeface="Arial" pitchFamily="34" charset="0"/>
            </a:endParaRPr>
          </a:p>
        </p:txBody>
      </p:sp>
      <p:sp>
        <p:nvSpPr>
          <p:cNvPr id="8197"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8198" name="Text Box 6"/>
          <p:cNvSpPr txBox="1">
            <a:spLocks noChangeArrowheads="1"/>
          </p:cNvSpPr>
          <p:nvPr/>
        </p:nvSpPr>
        <p:spPr bwMode="auto">
          <a:xfrm>
            <a:off x="827088" y="1412875"/>
            <a:ext cx="8064500" cy="579438"/>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3200" dirty="0" err="1">
                <a:solidFill>
                  <a:schemeClr val="bg1">
                    <a:lumMod val="95000"/>
                  </a:schemeClr>
                </a:solidFill>
                <a:latin typeface="Arial" pitchFamily="34" charset="0"/>
                <a:cs typeface="Arial" pitchFamily="34" charset="0"/>
              </a:rPr>
              <a:t>Penilaian</a:t>
            </a:r>
            <a:endParaRPr lang="en-US" sz="3200" dirty="0">
              <a:solidFill>
                <a:schemeClr val="bg1">
                  <a:lumMod val="9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9219"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9220" name="Text Box 4"/>
          <p:cNvSpPr txBox="1">
            <a:spLocks noChangeArrowheads="1"/>
          </p:cNvSpPr>
          <p:nvPr/>
        </p:nvSpPr>
        <p:spPr bwMode="auto">
          <a:xfrm>
            <a:off x="142844" y="2071678"/>
            <a:ext cx="9001156" cy="3539430"/>
          </a:xfrm>
          <a:prstGeom prst="rect">
            <a:avLst/>
          </a:prstGeom>
          <a:noFill/>
          <a:ln w="9525">
            <a:noFill/>
            <a:miter lim="800000"/>
            <a:headEnd/>
            <a:tailEnd/>
          </a:ln>
        </p:spPr>
        <p:txBody>
          <a:bodyPr wrap="square">
            <a:spAutoFit/>
          </a:bodyPr>
          <a:lstStyle/>
          <a:p>
            <a:r>
              <a:rPr lang="id-ID" sz="2800" b="1" dirty="0" smtClean="0">
                <a:solidFill>
                  <a:schemeClr val="bg1">
                    <a:lumMod val="95000"/>
                  </a:schemeClr>
                </a:solidFill>
              </a:rPr>
              <a:t>Lingkungan Desain</a:t>
            </a:r>
          </a:p>
          <a:p>
            <a:endParaRPr lang="id-ID" sz="2800" dirty="0" smtClean="0">
              <a:solidFill>
                <a:schemeClr val="bg1">
                  <a:lumMod val="95000"/>
                </a:schemeClr>
              </a:solidFill>
            </a:endParaRPr>
          </a:p>
          <a:p>
            <a:pPr algn="just"/>
            <a:r>
              <a:rPr lang="id-ID" sz="2800" dirty="0" smtClean="0">
                <a:solidFill>
                  <a:schemeClr val="bg1">
                    <a:lumMod val="95000"/>
                  </a:schemeClr>
                </a:solidFill>
              </a:rPr>
              <a:t>Desain lingkungan adalah proses menangani parameter lingkungan sekitarnya ketika menyusun rencana , program , kebijakan , bangunan , atau produk </a:t>
            </a:r>
          </a:p>
          <a:p>
            <a:pPr algn="just"/>
            <a:endParaRPr lang="id-ID" sz="2800" dirty="0">
              <a:solidFill>
                <a:schemeClr val="bg1">
                  <a:lumMod val="95000"/>
                </a:schemeClr>
              </a:solidFill>
            </a:endParaRPr>
          </a:p>
          <a:p>
            <a:pPr algn="just"/>
            <a:r>
              <a:rPr lang="id-ID" sz="2800" dirty="0" smtClean="0">
                <a:solidFill>
                  <a:schemeClr val="bg1">
                    <a:lumMod val="95000"/>
                  </a:schemeClr>
                </a:solidFill>
              </a:rPr>
              <a:t>Desain bijaksana klasik mungkin selalu dianggap faktor lingkungan</a:t>
            </a:r>
            <a:endParaRPr lang="en-US" sz="2000" dirty="0">
              <a:solidFill>
                <a:schemeClr val="bg1">
                  <a:lumMod val="95000"/>
                </a:schemeClr>
              </a:solidFill>
              <a:latin typeface="Comic Sans MS" pitchFamily="66" charset="0"/>
            </a:endParaRPr>
          </a:p>
        </p:txBody>
      </p:sp>
      <p:sp>
        <p:nvSpPr>
          <p:cNvPr id="9221"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9222" name="Text Box 6"/>
          <p:cNvSpPr txBox="1">
            <a:spLocks noChangeArrowheads="1"/>
          </p:cNvSpPr>
          <p:nvPr/>
        </p:nvSpPr>
        <p:spPr bwMode="auto">
          <a:xfrm>
            <a:off x="142844" y="928670"/>
            <a:ext cx="8064500" cy="1077218"/>
          </a:xfrm>
          <a:prstGeom prst="rect">
            <a:avLst/>
          </a:prstGeom>
          <a:noFill/>
          <a:ln w="9525">
            <a:noFill/>
            <a:miter lim="800000"/>
            <a:headEnd/>
            <a:tailEnd/>
          </a:ln>
        </p:spPr>
        <p:txBody>
          <a:bodyPr>
            <a:spAutoFit/>
          </a:bodyPr>
          <a:lstStyle/>
          <a:p>
            <a:pPr>
              <a:spcBef>
                <a:spcPct val="50000"/>
              </a:spcBef>
              <a:buFont typeface="Wingdings" pitchFamily="2" charset="2"/>
              <a:buNone/>
            </a:pPr>
            <a:r>
              <a:rPr lang="id-ID" sz="3200" dirty="0" smtClean="0">
                <a:solidFill>
                  <a:schemeClr val="bg1"/>
                </a:solidFill>
              </a:rPr>
              <a:t>Desain dan Lingkungan dalam hubungannya dengan Desain Interior</a:t>
            </a:r>
            <a:endParaRPr lang="en-US" sz="3200" dirty="0">
              <a:solidFill>
                <a:srgbClr val="FFFF00"/>
              </a:solidFill>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0243"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10244" name="Text Box 4"/>
          <p:cNvSpPr txBox="1">
            <a:spLocks noChangeArrowheads="1"/>
          </p:cNvSpPr>
          <p:nvPr/>
        </p:nvSpPr>
        <p:spPr bwMode="auto">
          <a:xfrm>
            <a:off x="0" y="2565400"/>
            <a:ext cx="9144000" cy="3416320"/>
          </a:xfrm>
          <a:prstGeom prst="rect">
            <a:avLst/>
          </a:prstGeom>
          <a:noFill/>
          <a:ln w="9525">
            <a:noFill/>
            <a:miter lim="800000"/>
            <a:headEnd/>
            <a:tailEnd/>
          </a:ln>
        </p:spPr>
        <p:txBody>
          <a:bodyPr wrap="square">
            <a:spAutoFit/>
          </a:bodyPr>
          <a:lstStyle/>
          <a:p>
            <a:pPr marL="342900" indent="-342900" algn="just">
              <a:buFontTx/>
              <a:buChar char="•"/>
            </a:pPr>
            <a:r>
              <a:rPr lang="id-ID" sz="2400" dirty="0" smtClean="0">
                <a:solidFill>
                  <a:schemeClr val="bg1">
                    <a:lumMod val="95000"/>
                  </a:schemeClr>
                </a:solidFill>
              </a:rPr>
              <a:t>Desain interior adalah Ilmu yang mempelajari perancangan suatu karya seni yang ada di dalam suatu bangunan dan digunakan untuk memecahkan masalah manusia. Bidang keilmuan ini bertujuan untuk dapat menciptakan suatu lingkungan binaan (ruang dalam) beserta elemen-elemen pendukungnya, baik fisik maupun non fisik, sehingga kualitas kehidupan manusia yang berada didalamnya menjadi lebih baik. Ada tiga hal utama yang menjadi kajian dalam desain interior, yaitu ruang, alat dan manusia penggunanya.</a:t>
            </a:r>
            <a:endParaRPr lang="en-US" sz="2400" dirty="0">
              <a:solidFill>
                <a:schemeClr val="bg1">
                  <a:lumMod val="95000"/>
                </a:schemeClr>
              </a:solidFill>
              <a:latin typeface="Comic Sans MS" pitchFamily="66" charset="0"/>
            </a:endParaRPr>
          </a:p>
        </p:txBody>
      </p:sp>
      <p:sp>
        <p:nvSpPr>
          <p:cNvPr id="10245"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10246" name="Text Box 6"/>
          <p:cNvSpPr txBox="1">
            <a:spLocks noChangeArrowheads="1"/>
          </p:cNvSpPr>
          <p:nvPr/>
        </p:nvSpPr>
        <p:spPr bwMode="auto">
          <a:xfrm>
            <a:off x="827088" y="1412875"/>
            <a:ext cx="8064500" cy="579438"/>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3200" dirty="0" err="1">
                <a:solidFill>
                  <a:schemeClr val="bg1">
                    <a:lumMod val="95000"/>
                  </a:schemeClr>
                </a:solidFill>
                <a:latin typeface="Arial" pitchFamily="34" charset="0"/>
                <a:cs typeface="Arial" pitchFamily="34" charset="0"/>
              </a:rPr>
              <a:t>Pengertian</a:t>
            </a:r>
            <a:r>
              <a:rPr lang="en-US" sz="3200" dirty="0">
                <a:solidFill>
                  <a:schemeClr val="bg1">
                    <a:lumMod val="95000"/>
                  </a:schemeClr>
                </a:solidFill>
                <a:latin typeface="Arial" pitchFamily="34" charset="0"/>
                <a:cs typeface="Arial" pitchFamily="34" charset="0"/>
              </a:rPr>
              <a:t> </a:t>
            </a:r>
            <a:r>
              <a:rPr lang="id-ID" sz="3200" dirty="0" smtClean="0">
                <a:solidFill>
                  <a:schemeClr val="bg1">
                    <a:lumMod val="95000"/>
                  </a:schemeClr>
                </a:solidFill>
                <a:latin typeface="Arial" pitchFamily="34" charset="0"/>
                <a:cs typeface="Arial" pitchFamily="34" charset="0"/>
              </a:rPr>
              <a:t>Desain Interior</a:t>
            </a:r>
            <a:endParaRPr lang="en-US" sz="3200" dirty="0">
              <a:solidFill>
                <a:schemeClr val="bg1">
                  <a:lumMod val="9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749</TotalTime>
  <Words>416</Words>
  <Application>Microsoft Office PowerPoint</Application>
  <PresentationFormat>On-screen Show (4:3)</PresentationFormat>
  <Paragraphs>63</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Lucida Sans</vt:lpstr>
      <vt:lpstr>Book Antiqua</vt:lpstr>
      <vt:lpstr>Calibri</vt:lpstr>
      <vt:lpstr>Comic Sans MS</vt:lpstr>
      <vt:lpstr>Wingdings</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Andi</dc:creator>
  <cp:lastModifiedBy>ahmad-fuad</cp:lastModifiedBy>
  <cp:revision>41</cp:revision>
  <dcterms:created xsi:type="dcterms:W3CDTF">2011-02-19T08:35:30Z</dcterms:created>
  <dcterms:modified xsi:type="dcterms:W3CDTF">2017-05-29T03:46:54Z</dcterms:modified>
</cp:coreProperties>
</file>