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03" r:id="rId3"/>
    <p:sldId id="266" r:id="rId4"/>
    <p:sldId id="312" r:id="rId5"/>
    <p:sldId id="314" r:id="rId6"/>
    <p:sldId id="315" r:id="rId7"/>
    <p:sldId id="316" r:id="rId8"/>
    <p:sldId id="324" r:id="rId9"/>
    <p:sldId id="321" r:id="rId10"/>
    <p:sldId id="322" r:id="rId11"/>
    <p:sldId id="323" r:id="rId1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id/search?hl=id&amp;tbo=p&amp;tbm=bks&amp;q=inauthor:%22ENDAH+TISNAWATI%22&amp;source=gbs_metadata_r&amp;cad=6" TargetMode="External"/><Relationship Id="rId3" Type="http://schemas.openxmlformats.org/officeDocument/2006/relationships/image" Target="../media/image1.jpeg"/><Relationship Id="rId7" Type="http://schemas.openxmlformats.org/officeDocument/2006/relationships/hyperlink" Target="https://www.google.co.id/search?hl=id&amp;tbo=p&amp;tbm=bks&amp;q=inauthor:%22ANDIE+A+.+WICAKSONO%22&amp;source=gbs_metadata_r&amp;cad=6"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google.co.id/search?hl=id&amp;tbo=p&amp;tbm=bks&amp;q=bibliogroup:%22Seri+Eko-Arsitektur%22&amp;source=gbs_metadata_r&amp;cad=7" TargetMode="External"/><Relationship Id="rId5" Type="http://schemas.openxmlformats.org/officeDocument/2006/relationships/hyperlink" Target="https://www.google.co.id/search?hl=id&amp;tbo=p&amp;tbm=bks&amp;q=inauthor:%22Heinz+Frick%22&amp;source=gbs_metadata_r&amp;cad=7" TargetMode="External"/><Relationship Id="rId4" Type="http://schemas.openxmlformats.org/officeDocument/2006/relationships/hyperlink" Target="https://www.google.co.id/search?hl=id&amp;tbo=p&amp;tbm=bks&amp;q=inauthor:%22Wiranto+Arismunandar%22&amp;source=gbs_metadata_r&amp;cad=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dirty="0" smtClean="0">
                <a:solidFill>
                  <a:schemeClr val="bg1"/>
                </a:solidFill>
                <a:latin typeface="Arial Black" pitchFamily="34" charset="0"/>
              </a:rPr>
              <a:t>PERTEMUAN 2</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8435"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8436" name="Text Box 4"/>
          <p:cNvSpPr txBox="1">
            <a:spLocks noChangeArrowheads="1"/>
          </p:cNvSpPr>
          <p:nvPr/>
        </p:nvSpPr>
        <p:spPr bwMode="auto">
          <a:xfrm>
            <a:off x="395288" y="2276475"/>
            <a:ext cx="8208962" cy="3539430"/>
          </a:xfrm>
          <a:prstGeom prst="rect">
            <a:avLst/>
          </a:prstGeom>
          <a:noFill/>
          <a:ln w="9525">
            <a:noFill/>
            <a:miter lim="800000"/>
            <a:headEnd/>
            <a:tailEnd/>
          </a:ln>
        </p:spPr>
        <p:txBody>
          <a:bodyPr>
            <a:spAutoFit/>
          </a:bodyPr>
          <a:lstStyle/>
          <a:p>
            <a:pPr marL="342900" indent="-342900">
              <a:buFontTx/>
              <a:buAutoNum type="arabicPeriod"/>
            </a:pP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Apakah</a:t>
            </a:r>
            <a:r>
              <a:rPr lang="en-US" sz="3200" dirty="0">
                <a:solidFill>
                  <a:schemeClr val="bg1">
                    <a:lumMod val="95000"/>
                  </a:schemeClr>
                </a:solidFill>
                <a:latin typeface="Arial" pitchFamily="34" charset="0"/>
                <a:cs typeface="Arial" pitchFamily="34" charset="0"/>
              </a:rPr>
              <a:t> yang </a:t>
            </a:r>
            <a:r>
              <a:rPr lang="en-US" sz="3200" dirty="0" err="1">
                <a:solidFill>
                  <a:schemeClr val="bg1">
                    <a:lumMod val="95000"/>
                  </a:schemeClr>
                </a:solidFill>
                <a:latin typeface="Arial" pitchFamily="34" charset="0"/>
                <a:cs typeface="Arial" pitchFamily="34" charset="0"/>
              </a:rPr>
              <a:t>dimaksud</a:t>
            </a: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dengan</a:t>
            </a:r>
            <a:r>
              <a:rPr lang="en-US" sz="3200" dirty="0">
                <a:solidFill>
                  <a:schemeClr val="bg1">
                    <a:lumMod val="95000"/>
                  </a:schemeClr>
                </a:solidFill>
                <a:latin typeface="Arial" pitchFamily="34" charset="0"/>
                <a:cs typeface="Arial" pitchFamily="34" charset="0"/>
              </a:rPr>
              <a:t> </a:t>
            </a:r>
            <a:r>
              <a:rPr lang="id-ID" sz="3200" dirty="0" smtClean="0">
                <a:solidFill>
                  <a:schemeClr val="bg1">
                    <a:lumMod val="95000"/>
                  </a:schemeClr>
                </a:solidFill>
              </a:rPr>
              <a:t>konsep interior yang ramah lingkungan</a:t>
            </a:r>
            <a:r>
              <a:rPr lang="en-US" sz="3200" dirty="0" smtClean="0">
                <a:solidFill>
                  <a:schemeClr val="bg1">
                    <a:lumMod val="95000"/>
                  </a:schemeClr>
                </a:solidFill>
                <a:latin typeface="Arial" pitchFamily="34" charset="0"/>
                <a:cs typeface="Arial" pitchFamily="34" charset="0"/>
              </a:rPr>
              <a:t>?</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en-US" sz="3200" dirty="0">
                <a:solidFill>
                  <a:schemeClr val="bg1">
                    <a:lumMod val="95000"/>
                  </a:schemeClr>
                </a:solidFill>
                <a:latin typeface="Arial" pitchFamily="34" charset="0"/>
                <a:cs typeface="Arial" pitchFamily="34" charset="0"/>
              </a:rPr>
              <a:t> </a:t>
            </a:r>
            <a:r>
              <a:rPr lang="id-ID" sz="3200" dirty="0" smtClean="0">
                <a:solidFill>
                  <a:schemeClr val="bg1">
                    <a:lumMod val="95000"/>
                  </a:schemeClr>
                </a:solidFill>
                <a:latin typeface="Arial" pitchFamily="34" charset="0"/>
                <a:cs typeface="Arial" pitchFamily="34" charset="0"/>
              </a:rPr>
              <a:t>Sebutkan </a:t>
            </a:r>
            <a:r>
              <a:rPr lang="id-ID" sz="3200" dirty="0" smtClean="0">
                <a:solidFill>
                  <a:schemeClr val="bg1">
                    <a:lumMod val="95000"/>
                  </a:schemeClr>
                </a:solidFill>
              </a:rPr>
              <a:t>kriteria produk interior yang ramah lingkungan </a:t>
            </a:r>
            <a:r>
              <a:rPr lang="en-US" sz="3200" dirty="0" smtClean="0">
                <a:solidFill>
                  <a:schemeClr val="bg1">
                    <a:lumMod val="95000"/>
                  </a:schemeClr>
                </a:solidFill>
                <a:latin typeface="Arial" pitchFamily="34" charset="0"/>
                <a:cs typeface="Arial" pitchFamily="34" charset="0"/>
              </a:rPr>
              <a:t>? </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en-US" sz="3200" dirty="0" err="1">
                <a:solidFill>
                  <a:schemeClr val="bg1">
                    <a:lumMod val="95000"/>
                  </a:schemeClr>
                </a:solidFill>
                <a:latin typeface="Arial" pitchFamily="34" charset="0"/>
                <a:cs typeface="Arial" pitchFamily="34" charset="0"/>
              </a:rPr>
              <a:t>Apakah</a:t>
            </a:r>
            <a:r>
              <a:rPr lang="en-US" sz="3200" dirty="0">
                <a:solidFill>
                  <a:schemeClr val="bg1">
                    <a:lumMod val="95000"/>
                  </a:schemeClr>
                </a:solidFill>
                <a:latin typeface="Arial" pitchFamily="34" charset="0"/>
                <a:cs typeface="Arial" pitchFamily="34" charset="0"/>
              </a:rPr>
              <a:t> yang </a:t>
            </a:r>
            <a:r>
              <a:rPr lang="en-US" sz="3200" dirty="0" err="1">
                <a:solidFill>
                  <a:schemeClr val="bg1">
                    <a:lumMod val="95000"/>
                  </a:schemeClr>
                </a:solidFill>
                <a:latin typeface="Arial" pitchFamily="34" charset="0"/>
                <a:cs typeface="Arial" pitchFamily="34" charset="0"/>
              </a:rPr>
              <a:t>dimaksud</a:t>
            </a: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dengan</a:t>
            </a:r>
            <a:r>
              <a:rPr lang="en-US" sz="3200" dirty="0">
                <a:solidFill>
                  <a:schemeClr val="bg1">
                    <a:lumMod val="95000"/>
                  </a:schemeClr>
                </a:solidFill>
                <a:latin typeface="Arial" pitchFamily="34" charset="0"/>
                <a:cs typeface="Arial" pitchFamily="34" charset="0"/>
              </a:rPr>
              <a:t> </a:t>
            </a:r>
            <a:r>
              <a:rPr lang="id-ID" sz="3200" dirty="0" smtClean="0">
                <a:solidFill>
                  <a:schemeClr val="bg1">
                    <a:lumMod val="95000"/>
                  </a:schemeClr>
                </a:solidFill>
              </a:rPr>
              <a:t>Material interior yang berasal dari sumber terbarukan adalah </a:t>
            </a:r>
            <a:r>
              <a:rPr lang="en-US" sz="3200" dirty="0" smtClean="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Berikan</a:t>
            </a: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contohnya</a:t>
            </a:r>
            <a:r>
              <a:rPr lang="en-US" sz="3200" dirty="0" smtClean="0">
                <a:solidFill>
                  <a:schemeClr val="bg1">
                    <a:lumMod val="95000"/>
                  </a:schemeClr>
                </a:solidFill>
                <a:latin typeface="Arial" pitchFamily="34" charset="0"/>
                <a:cs typeface="Arial" pitchFamily="34" charset="0"/>
              </a:rPr>
              <a:t>!</a:t>
            </a:r>
            <a:endParaRPr lang="en-US" sz="3200" dirty="0">
              <a:solidFill>
                <a:schemeClr val="bg1">
                  <a:lumMod val="95000"/>
                </a:schemeClr>
              </a:solidFill>
              <a:latin typeface="Arial" pitchFamily="34" charset="0"/>
              <a:cs typeface="Arial" pitchFamily="34" charset="0"/>
            </a:endParaRPr>
          </a:p>
        </p:txBody>
      </p:sp>
      <p:sp>
        <p:nvSpPr>
          <p:cNvPr id="18437"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8438" name="Text Box 6"/>
          <p:cNvSpPr txBox="1">
            <a:spLocks noChangeArrowheads="1"/>
          </p:cNvSpPr>
          <p:nvPr/>
        </p:nvSpPr>
        <p:spPr bwMode="auto">
          <a:xfrm>
            <a:off x="755650" y="1268413"/>
            <a:ext cx="8064500" cy="646331"/>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600" dirty="0" err="1">
                <a:solidFill>
                  <a:schemeClr val="bg1">
                    <a:lumMod val="95000"/>
                  </a:schemeClr>
                </a:solidFill>
                <a:latin typeface="Arial" pitchFamily="34" charset="0"/>
                <a:cs typeface="Arial" pitchFamily="34" charset="0"/>
              </a:rPr>
              <a:t>Jawablah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latihan</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soal</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di</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bawah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in</a:t>
            </a:r>
            <a:r>
              <a:rPr lang="en-US" sz="3600" dirty="0" err="1">
                <a:solidFill>
                  <a:schemeClr val="bg1">
                    <a:lumMod val="95000"/>
                  </a:schemeClr>
                </a:solidFill>
                <a:latin typeface="Comic Sans MS" pitchFamily="66" charset="0"/>
              </a:rPr>
              <a:t>i</a:t>
            </a:r>
            <a:r>
              <a:rPr lang="en-US" sz="3600" dirty="0">
                <a:solidFill>
                  <a:schemeClr val="bg1">
                    <a:lumMod val="95000"/>
                  </a:schemeClr>
                </a:solidFill>
                <a:latin typeface="Comic Sans MS" pitchFamily="66"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9459" name="Rectangle 3"/>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9460" name="Text Box 4"/>
          <p:cNvSpPr txBox="1">
            <a:spLocks noChangeArrowheads="1"/>
          </p:cNvSpPr>
          <p:nvPr/>
        </p:nvSpPr>
        <p:spPr bwMode="auto">
          <a:xfrm>
            <a:off x="684213" y="18446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b="1" dirty="0" err="1">
                <a:solidFill>
                  <a:schemeClr val="bg1">
                    <a:lumMod val="95000"/>
                  </a:schemeClr>
                </a:solidFill>
                <a:latin typeface="Arial" pitchFamily="34" charset="0"/>
                <a:cs typeface="Arial" pitchFamily="34" charset="0"/>
              </a:rPr>
              <a:t>Kunci</a:t>
            </a:r>
            <a:r>
              <a:rPr lang="en-US" sz="3200" b="1" dirty="0">
                <a:solidFill>
                  <a:schemeClr val="bg1">
                    <a:lumMod val="95000"/>
                  </a:schemeClr>
                </a:solidFill>
                <a:latin typeface="Arial" pitchFamily="34" charset="0"/>
                <a:cs typeface="Arial" pitchFamily="34" charset="0"/>
              </a:rPr>
              <a:t> </a:t>
            </a:r>
            <a:r>
              <a:rPr lang="en-US" sz="3200" b="1" dirty="0" err="1">
                <a:solidFill>
                  <a:schemeClr val="bg1">
                    <a:lumMod val="95000"/>
                  </a:schemeClr>
                </a:solidFill>
                <a:latin typeface="Arial" pitchFamily="34" charset="0"/>
                <a:cs typeface="Arial" pitchFamily="34" charset="0"/>
              </a:rPr>
              <a:t>Jawaban</a:t>
            </a:r>
            <a:r>
              <a:rPr lang="en-US" sz="3200" b="1" dirty="0">
                <a:solidFill>
                  <a:schemeClr val="bg1">
                    <a:lumMod val="95000"/>
                  </a:schemeClr>
                </a:solidFill>
                <a:latin typeface="Arial" pitchFamily="34" charset="0"/>
                <a:cs typeface="Arial" pitchFamily="34" charset="0"/>
              </a:rPr>
              <a:t> </a:t>
            </a:r>
          </a:p>
        </p:txBody>
      </p:sp>
      <p:sp>
        <p:nvSpPr>
          <p:cNvPr id="19461" name="Text Box 5"/>
          <p:cNvSpPr txBox="1">
            <a:spLocks noChangeArrowheads="1"/>
          </p:cNvSpPr>
          <p:nvPr/>
        </p:nvSpPr>
        <p:spPr bwMode="auto">
          <a:xfrm>
            <a:off x="642910" y="2357430"/>
            <a:ext cx="6985000" cy="2062103"/>
          </a:xfrm>
          <a:prstGeom prst="rect">
            <a:avLst/>
          </a:prstGeom>
          <a:noFill/>
          <a:ln w="9525">
            <a:noFill/>
            <a:miter lim="800000"/>
            <a:headEnd/>
            <a:tailEnd/>
          </a:ln>
        </p:spPr>
        <p:txBody>
          <a:bodyPr>
            <a:spAutoFit/>
          </a:bodyPr>
          <a:lstStyle/>
          <a:p>
            <a:pPr>
              <a:spcBef>
                <a:spcPct val="50000"/>
              </a:spcBef>
            </a:pPr>
            <a:r>
              <a:rPr lang="sv-SE" sz="3200" dirty="0">
                <a:solidFill>
                  <a:schemeClr val="bg1">
                    <a:lumMod val="95000"/>
                  </a:schemeClr>
                </a:solidFill>
                <a:latin typeface="Arial" pitchFamily="34" charset="0"/>
                <a:cs typeface="Arial" pitchFamily="34" charset="0"/>
              </a:rPr>
              <a:t>Jawablah latihan di atas  dengan singkat dan jelas kemudian cocokkan jawaban anda dengan rangkuman materi </a:t>
            </a:r>
            <a:r>
              <a:rPr lang="id-ID" sz="3200" dirty="0" smtClean="0">
                <a:solidFill>
                  <a:schemeClr val="bg1">
                    <a:lumMod val="95000"/>
                  </a:schemeClr>
                </a:solidFill>
                <a:latin typeface="Arial" pitchFamily="34" charset="0"/>
                <a:cs typeface="Arial" pitchFamily="34" charset="0"/>
              </a:rPr>
              <a:t>2</a:t>
            </a:r>
            <a:r>
              <a:rPr lang="sv-SE" sz="3200" dirty="0" smtClean="0">
                <a:solidFill>
                  <a:schemeClr val="bg1">
                    <a:lumMod val="95000"/>
                  </a:schemeClr>
                </a:solidFill>
                <a:latin typeface="Arial" pitchFamily="34" charset="0"/>
                <a:cs typeface="Arial" pitchFamily="34" charset="0"/>
              </a:rPr>
              <a:t>.</a:t>
            </a:r>
            <a:r>
              <a:rPr lang="sv-SE" dirty="0" smtClean="0">
                <a:solidFill>
                  <a:schemeClr val="bg1">
                    <a:lumMod val="95000"/>
                  </a:schemeClr>
                </a:solidFill>
                <a:latin typeface="Arial" pitchFamily="34" charset="0"/>
                <a:cs typeface="Arial" pitchFamily="34" charset="0"/>
              </a:rPr>
              <a:t> </a:t>
            </a:r>
            <a:endParaRPr lang="en-US"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3046988"/>
          </a:xfrm>
          <a:prstGeom prst="rect">
            <a:avLst/>
          </a:prstGeom>
          <a:noFill/>
          <a:ln w="9525">
            <a:noFill/>
            <a:miter lim="800000"/>
            <a:headEnd/>
            <a:tailEnd/>
          </a:ln>
        </p:spPr>
        <p:txBody>
          <a:bodyPr>
            <a:spAutoFit/>
          </a:bodyPr>
          <a:lstStyle/>
          <a:p>
            <a:r>
              <a:rPr lang="de-DE" sz="3200" dirty="0">
                <a:solidFill>
                  <a:schemeClr val="bg1">
                    <a:lumMod val="95000"/>
                  </a:schemeClr>
                </a:solidFill>
              </a:rPr>
              <a:t>memahami berbagai data </a:t>
            </a:r>
            <a:r>
              <a:rPr lang="id-ID" sz="3200" dirty="0">
                <a:solidFill>
                  <a:schemeClr val="bg1">
                    <a:lumMod val="95000"/>
                  </a:schemeClr>
                </a:solidFill>
              </a:rPr>
              <a:t>Material/bahan  interior yang memiliki dampak terhadap lingkungan </a:t>
            </a:r>
            <a:r>
              <a:rPr lang="de-DE" sz="3200" dirty="0">
                <a:solidFill>
                  <a:schemeClr val="bg1">
                    <a:lumMod val="95000"/>
                  </a:schemeClr>
                </a:solidFill>
              </a:rPr>
              <a:t>dan mampu mengaplikasikan dalam perancangan </a:t>
            </a:r>
            <a:r>
              <a:rPr lang="id-ID" sz="3200" dirty="0">
                <a:solidFill>
                  <a:schemeClr val="bg1">
                    <a:lumMod val="95000"/>
                  </a:schemeClr>
                </a:solidFill>
              </a:rPr>
              <a:t>interior</a:t>
            </a: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hlinkClick r:id="rId4"/>
              </a:rPr>
              <a:t>W</a:t>
            </a:r>
            <a:r>
              <a:rPr lang="id-ID" sz="2000" dirty="0">
                <a:solidFill>
                  <a:schemeClr val="bg1">
                    <a:lumMod val="95000"/>
                  </a:schemeClr>
                </a:solidFill>
                <a:hlinkClick r:id="rId4"/>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1992,22-24</a:t>
            </a:r>
          </a:p>
          <a:p>
            <a:pPr marL="457200" lvl="0" indent="-457200">
              <a:buAutoNum type="arabicPeriod"/>
            </a:pPr>
            <a:r>
              <a:rPr lang="id-ID" sz="2000" dirty="0" smtClean="0">
                <a:solidFill>
                  <a:schemeClr val="bg1"/>
                </a:solidFill>
                <a:hlinkClick r:id="rId5"/>
              </a:rPr>
              <a:t>H</a:t>
            </a:r>
            <a:r>
              <a:rPr lang="id-ID" sz="2000" dirty="0">
                <a:solidFill>
                  <a:schemeClr val="bg1"/>
                </a:solidFill>
                <a:hlinkClick r:id="rId5"/>
              </a:rPr>
              <a:t>. Frick</a:t>
            </a:r>
            <a:r>
              <a:rPr lang="id-ID" sz="2000" dirty="0">
                <a:solidFill>
                  <a:schemeClr val="bg1"/>
                </a:solidFill>
              </a:rPr>
              <a:t>, dasar-dasar arsitektur ekologis</a:t>
            </a:r>
            <a:br>
              <a:rPr lang="id-ID" sz="2000" dirty="0">
                <a:solidFill>
                  <a:schemeClr val="bg1"/>
                </a:solidFill>
              </a:rPr>
            </a:br>
            <a:r>
              <a:rPr lang="id-ID" sz="2000" i="1" dirty="0">
                <a:solidFill>
                  <a:schemeClr val="bg1"/>
                </a:solidFill>
                <a:hlinkClick r:id="rId6"/>
              </a:rPr>
              <a:t>Volume 1 dari Seri Eko-Arsitektur</a:t>
            </a:r>
            <a:r>
              <a:rPr lang="id-ID" sz="2000" dirty="0">
                <a:solidFill>
                  <a:schemeClr val="bg1"/>
                </a:solidFill>
              </a:rPr>
              <a:t>, Kanisius, 2007, </a:t>
            </a:r>
            <a:r>
              <a:rPr lang="id-ID" sz="2000" dirty="0" smtClean="0">
                <a:solidFill>
                  <a:schemeClr val="bg1"/>
                </a:solidFill>
              </a:rPr>
              <a:t>24-25</a:t>
            </a:r>
          </a:p>
          <a:p>
            <a:pPr marL="457200" lvl="0" indent="-457200">
              <a:buAutoNum type="arabicPeriod"/>
            </a:pPr>
            <a:r>
              <a:rPr lang="en-US" sz="2000" dirty="0" smtClean="0">
                <a:solidFill>
                  <a:schemeClr val="bg1"/>
                </a:solidFill>
                <a:hlinkClick r:id="rId7"/>
              </a:rPr>
              <a:t>ANDIE </a:t>
            </a:r>
            <a:r>
              <a:rPr lang="en-US" sz="2000" dirty="0">
                <a:solidFill>
                  <a:schemeClr val="bg1"/>
                </a:solidFill>
                <a:hlinkClick r:id="rId7"/>
              </a:rPr>
              <a:t>A . WICAKSONO</a:t>
            </a:r>
            <a:r>
              <a:rPr lang="en-US" sz="2000" dirty="0">
                <a:solidFill>
                  <a:schemeClr val="bg1"/>
                </a:solidFill>
              </a:rPr>
              <a:t>, </a:t>
            </a:r>
            <a:r>
              <a:rPr lang="en-US" sz="2000" dirty="0">
                <a:solidFill>
                  <a:schemeClr val="bg1"/>
                </a:solidFill>
                <a:hlinkClick r:id="rId8"/>
              </a:rPr>
              <a:t>ENDAH TISNAWATI</a:t>
            </a:r>
            <a:r>
              <a:rPr lang="en-US" sz="2000" dirty="0">
                <a:solidFill>
                  <a:schemeClr val="bg1"/>
                </a:solidFill>
              </a:rPr>
              <a:t>, </a:t>
            </a:r>
            <a:r>
              <a:rPr lang="en-US" sz="2000" dirty="0" err="1">
                <a:solidFill>
                  <a:schemeClr val="bg1"/>
                </a:solidFill>
              </a:rPr>
              <a:t>Teori</a:t>
            </a:r>
            <a:r>
              <a:rPr lang="en-US" sz="2000" dirty="0">
                <a:solidFill>
                  <a:schemeClr val="bg1"/>
                </a:solidFill>
              </a:rPr>
              <a:t> Interior, GRIYA KREASI, 2014, </a:t>
            </a:r>
            <a:r>
              <a:rPr lang="id-ID" sz="2000" dirty="0" smtClean="0">
                <a:solidFill>
                  <a:schemeClr val="bg1"/>
                </a:solidFill>
              </a:rPr>
              <a:t>18-19</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921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9220" name="Text Box 4"/>
          <p:cNvSpPr txBox="1">
            <a:spLocks noChangeArrowheads="1"/>
          </p:cNvSpPr>
          <p:nvPr/>
        </p:nvSpPr>
        <p:spPr bwMode="auto">
          <a:xfrm>
            <a:off x="142844" y="2285992"/>
            <a:ext cx="9001156" cy="3539430"/>
          </a:xfrm>
          <a:prstGeom prst="rect">
            <a:avLst/>
          </a:prstGeom>
          <a:noFill/>
          <a:ln w="9525">
            <a:noFill/>
            <a:miter lim="800000"/>
            <a:headEnd/>
            <a:tailEnd/>
          </a:ln>
        </p:spPr>
        <p:txBody>
          <a:bodyPr wrap="square">
            <a:spAutoFit/>
          </a:bodyPr>
          <a:lstStyle/>
          <a:p>
            <a:r>
              <a:rPr lang="id-ID" sz="2800" dirty="0" smtClean="0">
                <a:solidFill>
                  <a:schemeClr val="bg1">
                    <a:lumMod val="95000"/>
                  </a:schemeClr>
                </a:solidFill>
              </a:rPr>
              <a:t>mewujudkan suatu konsep interior yang ramah lingkungan, meliputi penilaian pada tahap </a:t>
            </a:r>
            <a:r>
              <a:rPr lang="id-ID" sz="2800" i="1" dirty="0" smtClean="0">
                <a:solidFill>
                  <a:schemeClr val="bg1">
                    <a:lumMod val="95000"/>
                  </a:schemeClr>
                </a:solidFill>
              </a:rPr>
              <a:t>fit out</a:t>
            </a:r>
            <a:r>
              <a:rPr lang="id-ID" sz="2800" dirty="0" smtClean="0">
                <a:solidFill>
                  <a:schemeClr val="bg1">
                    <a:lumMod val="95000"/>
                  </a:schemeClr>
                </a:solidFill>
              </a:rPr>
              <a:t>, kebijakan dalam melakukan pemilihan bahan serta pengelolaan yang dilakukan oleh desainer. </a:t>
            </a:r>
          </a:p>
          <a:p>
            <a:endParaRPr lang="id-ID" sz="2800" dirty="0">
              <a:solidFill>
                <a:schemeClr val="bg1">
                  <a:lumMod val="95000"/>
                </a:schemeClr>
              </a:solidFill>
            </a:endParaRPr>
          </a:p>
          <a:p>
            <a:r>
              <a:rPr lang="id-ID" sz="2800" dirty="0" smtClean="0">
                <a:solidFill>
                  <a:schemeClr val="bg1">
                    <a:lumMod val="95000"/>
                  </a:schemeClr>
                </a:solidFill>
              </a:rPr>
              <a:t>Obyek penilaian Ruang Interior bertitik berat pada sebagian atau seluruh ruangan dengan peranan penting desainer interior.</a:t>
            </a:r>
            <a:endParaRPr lang="en-US" sz="2000" dirty="0">
              <a:solidFill>
                <a:schemeClr val="bg1">
                  <a:lumMod val="95000"/>
                </a:schemeClr>
              </a:solidFill>
              <a:latin typeface="Comic Sans MS" pitchFamily="66" charset="0"/>
            </a:endParaRPr>
          </a:p>
        </p:txBody>
      </p:sp>
      <p:sp>
        <p:nvSpPr>
          <p:cNvPr id="9221"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9222" name="Text Box 6"/>
          <p:cNvSpPr txBox="1">
            <a:spLocks noChangeArrowheads="1"/>
          </p:cNvSpPr>
          <p:nvPr/>
        </p:nvSpPr>
        <p:spPr bwMode="auto">
          <a:xfrm>
            <a:off x="142844" y="928670"/>
            <a:ext cx="8064500" cy="1077218"/>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b="1" dirty="0">
                <a:solidFill>
                  <a:schemeClr val="bg1">
                    <a:lumMod val="95000"/>
                  </a:schemeClr>
                </a:solidFill>
              </a:rPr>
              <a:t>D</a:t>
            </a:r>
            <a:r>
              <a:rPr lang="de-DE" sz="3200" b="1" dirty="0" smtClean="0">
                <a:solidFill>
                  <a:schemeClr val="bg1">
                    <a:lumMod val="95000"/>
                  </a:schemeClr>
                </a:solidFill>
              </a:rPr>
              <a:t>ata </a:t>
            </a:r>
            <a:r>
              <a:rPr lang="id-ID" sz="3200" b="1" dirty="0" smtClean="0">
                <a:solidFill>
                  <a:schemeClr val="bg1">
                    <a:lumMod val="95000"/>
                  </a:schemeClr>
                </a:solidFill>
              </a:rPr>
              <a:t>Material/bahan  interior yang memiliki dampak terhadap lingkungan</a:t>
            </a:r>
            <a:endParaRPr lang="en-US" sz="3200" b="1" dirty="0">
              <a:solidFill>
                <a:srgbClr val="FFFF00"/>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0243"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0244" name="Text Box 4"/>
          <p:cNvSpPr txBox="1">
            <a:spLocks noChangeArrowheads="1"/>
          </p:cNvSpPr>
          <p:nvPr/>
        </p:nvSpPr>
        <p:spPr bwMode="auto">
          <a:xfrm>
            <a:off x="0" y="2565400"/>
            <a:ext cx="9144000" cy="2677656"/>
          </a:xfrm>
          <a:prstGeom prst="rect">
            <a:avLst/>
          </a:prstGeom>
          <a:noFill/>
          <a:ln w="9525">
            <a:noFill/>
            <a:miter lim="800000"/>
            <a:headEnd/>
            <a:tailEnd/>
          </a:ln>
        </p:spPr>
        <p:txBody>
          <a:bodyPr wrap="square">
            <a:spAutoFit/>
          </a:bodyPr>
          <a:lstStyle/>
          <a:p>
            <a:pPr marL="342900" indent="-342900" algn="just">
              <a:buFontTx/>
              <a:buChar char="•"/>
            </a:pPr>
            <a:r>
              <a:rPr lang="id-ID" sz="2400" dirty="0" smtClean="0">
                <a:solidFill>
                  <a:schemeClr val="bg1">
                    <a:lumMod val="95000"/>
                  </a:schemeClr>
                </a:solidFill>
              </a:rPr>
              <a:t>kriteria produk interior yang ramah lingkungan meliputi kriteria berikut ini: material bekas, material dari sumber terbarukan, material daur ulang, kayu bersertifikat, material dengan proses produksi ramah lingkungan, material prefababrikasi atau material modular, material yang lokasi pabrik dan asal bahan bakunya berada pada skala regional (untuk mengurangi jejak karbon dari proses pengangkutan).</a:t>
            </a:r>
            <a:endParaRPr lang="en-US" sz="2400" dirty="0">
              <a:solidFill>
                <a:schemeClr val="bg1">
                  <a:lumMod val="95000"/>
                </a:schemeClr>
              </a:solidFill>
              <a:latin typeface="Comic Sans MS" pitchFamily="66" charset="0"/>
            </a:endParaRPr>
          </a:p>
        </p:txBody>
      </p:sp>
      <p:sp>
        <p:nvSpPr>
          <p:cNvPr id="10245"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10246" name="Text Box 6"/>
          <p:cNvSpPr txBox="1">
            <a:spLocks noChangeArrowheads="1"/>
          </p:cNvSpPr>
          <p:nvPr/>
        </p:nvSpPr>
        <p:spPr bwMode="auto">
          <a:xfrm>
            <a:off x="142844" y="857232"/>
            <a:ext cx="8064500" cy="1569660"/>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dampak terhadap lingkungan </a:t>
            </a:r>
            <a:r>
              <a:rPr lang="de-DE" sz="3200" dirty="0" smtClean="0">
                <a:solidFill>
                  <a:schemeClr val="bg1">
                    <a:lumMod val="95000"/>
                  </a:schemeClr>
                </a:solidFill>
              </a:rPr>
              <a:t>dan mampu mengaplikasikan dalam perancangan </a:t>
            </a:r>
            <a:r>
              <a:rPr lang="id-ID" sz="3200" dirty="0" smtClean="0">
                <a:solidFill>
                  <a:schemeClr val="bg1">
                    <a:lumMod val="95000"/>
                  </a:schemeClr>
                </a:solidFill>
              </a:rPr>
              <a:t>interior</a:t>
            </a:r>
            <a:endParaRPr lang="en-US" sz="3200"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1569660"/>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dampak terhadap lingkungan </a:t>
            </a:r>
            <a:r>
              <a:rPr lang="de-DE" sz="3200" dirty="0" smtClean="0">
                <a:solidFill>
                  <a:schemeClr val="bg1">
                    <a:lumMod val="95000"/>
                  </a:schemeClr>
                </a:solidFill>
              </a:rPr>
              <a:t>dan mampu mengaplikasikan dalam perancangan </a:t>
            </a:r>
            <a:r>
              <a:rPr lang="id-ID" sz="3200" dirty="0" smtClean="0">
                <a:solidFill>
                  <a:schemeClr val="bg1">
                    <a:lumMod val="95000"/>
                  </a:schemeClr>
                </a:solidFill>
              </a:rPr>
              <a:t>interior</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0" y="2714620"/>
            <a:ext cx="9144000" cy="3416320"/>
          </a:xfrm>
          <a:prstGeom prst="rect">
            <a:avLst/>
          </a:prstGeom>
        </p:spPr>
        <p:txBody>
          <a:bodyPr wrap="square">
            <a:spAutoFit/>
          </a:bodyPr>
          <a:lstStyle/>
          <a:p>
            <a:r>
              <a:rPr lang="id-ID" sz="2400" dirty="0" smtClean="0">
                <a:solidFill>
                  <a:schemeClr val="bg1">
                    <a:lumMod val="95000"/>
                  </a:schemeClr>
                </a:solidFill>
              </a:rPr>
              <a:t>Material interior yang berasal dari sumber terbarukan adalah material yang berasal dari hasil pertanian baik berupa tanaman ataupun hewan dengan masa panen jangka pendek, biasanya maksimum 10 tahun. </a:t>
            </a:r>
          </a:p>
          <a:p>
            <a:pPr algn="just"/>
            <a:endParaRPr lang="id-ID" sz="2400" dirty="0">
              <a:solidFill>
                <a:schemeClr val="bg1">
                  <a:lumMod val="95000"/>
                </a:schemeClr>
              </a:solidFill>
            </a:endParaRPr>
          </a:p>
          <a:p>
            <a:pPr algn="just"/>
            <a:r>
              <a:rPr lang="id-ID" sz="2400" dirty="0" smtClean="0">
                <a:solidFill>
                  <a:schemeClr val="bg1">
                    <a:lumMod val="95000"/>
                  </a:schemeClr>
                </a:solidFill>
              </a:rPr>
              <a:t>Sebagian tanaman yang menjadi bahan baku material interior juga merupakan tanaman produktif yang dijadikan sumber pangan. Namun, umumnya bagian yang dapat dimakan tidak digunakan untuk diolah sebagai bahan baku material tersebut.</a:t>
            </a:r>
            <a:endParaRPr lang="id-ID" sz="24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17411"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7412"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en-US" sz="4000" b="1" dirty="0" err="1">
                <a:solidFill>
                  <a:schemeClr val="bg1">
                    <a:lumMod val="95000"/>
                  </a:schemeClr>
                </a:solidFill>
                <a:latin typeface="Arial" pitchFamily="34" charset="0"/>
                <a:cs typeface="Arial" pitchFamily="34" charset="0"/>
              </a:rPr>
              <a:t>Latihan</a:t>
            </a:r>
            <a:r>
              <a:rPr lang="en-US" sz="4000" b="1" dirty="0">
                <a:solidFill>
                  <a:schemeClr val="bg1">
                    <a:lumMod val="95000"/>
                  </a:schemeClr>
                </a:solidFill>
                <a:latin typeface="Arial" pitchFamily="34" charset="0"/>
                <a:cs typeface="Arial" pitchFamily="34" charset="0"/>
              </a:rPr>
              <a:t> 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TotalTime>
  <Words>345</Words>
  <Application>Microsoft Office PowerPoint</Application>
  <PresentationFormat>On-screen Show (4:3)</PresentationFormat>
  <Paragraphs>36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45</cp:revision>
  <dcterms:created xsi:type="dcterms:W3CDTF">2011-02-19T08:35:30Z</dcterms:created>
  <dcterms:modified xsi:type="dcterms:W3CDTF">2017-05-29T04:41:21Z</dcterms:modified>
</cp:coreProperties>
</file>