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03" r:id="rId3"/>
    <p:sldId id="266" r:id="rId4"/>
    <p:sldId id="312" r:id="rId5"/>
    <p:sldId id="325" r:id="rId6"/>
    <p:sldId id="326" r:id="rId7"/>
    <p:sldId id="327" r:id="rId8"/>
    <p:sldId id="324" r:id="rId9"/>
    <p:sldId id="321" r:id="rId10"/>
    <p:sldId id="322" r:id="rId11"/>
    <p:sldId id="323" r:id="rId12"/>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000066"/>
    <a:srgbClr val="0000CC"/>
    <a:srgbClr val="FF9933"/>
    <a:srgbClr val="FF3300"/>
    <a:srgbClr val="FFFF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4" d="100"/>
          <a:sy n="94" d="100"/>
        </p:scale>
        <p:origin x="-1200"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96A72C3-829D-404F-B21F-9D1894625928}" type="datetimeFigureOut">
              <a:rPr lang="en-US"/>
              <a:pPr>
                <a:defRPr/>
              </a:pPr>
              <a:t>5/29/2017</a:t>
            </a:fld>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F0151F-0BD7-48A0-BBA4-E53F941716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33A21C6-4586-4D27-9F17-F334567D7C80}"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3845EFE-B96C-40AE-AE3B-5EBC5596088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5B882864-1224-488F-B631-529E00AFE5EE}"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420B131-3C00-406E-AB8D-B8DBD37B8E7C}"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50FD9F8-EFC1-4A90-93EF-1FF182FAFC2F}"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828D0C6-0C25-4301-967A-96919772FEB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9994C9C1-04D7-4410-8684-62E7BA6E125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C9924BD-DD43-4589-8310-817088E9305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D76F89-D0F3-47A4-8D4D-92542E0F1B0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D9BAFB1-C297-485F-849D-F0770E75768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0F1E9C54-153B-4C91-97F7-E797EC2F858A}"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30506B4-F012-45DD-857B-37F207335BA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3BB5082-92AB-43B6-90FE-A924BB15C48A}" type="datetimeFigureOut">
              <a:rPr lang="id-ID"/>
              <a:pPr>
                <a:defRPr/>
              </a:pPr>
              <a:t>29/05/2017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70E7A294-7A48-4F5A-B19D-28C2F2D4036C}"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A1D9F90-B3FB-4F58-9DC5-2261D9F34400}" type="datetimeFigureOut">
              <a:rPr lang="id-ID"/>
              <a:pPr>
                <a:defRPr/>
              </a:pPr>
              <a:t>29/05/2017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293F364-7B8C-462C-A1B7-80AA727B08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2147D-36DF-4B25-A4C5-6F6D4B74831B}" type="datetimeFigureOut">
              <a:rPr lang="id-ID"/>
              <a:pPr>
                <a:defRPr/>
              </a:pPr>
              <a:t>29/05/2017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B2033A72-0C8E-4C81-AA96-579C653B319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5A174E-6CC6-4C89-9E61-50DEE9B1525F}"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7B90749-A2C0-4C76-BC4B-765A2AAAA662}"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07131F-1311-4CE6-9F54-EC5F850148FC}"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0619778-7A75-487F-8E98-F9CBEC2F2303}"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AD62A5-9B2B-43FB-90EE-A760B9C4258C}" type="datetimeFigureOut">
              <a:rPr lang="id-ID"/>
              <a:pPr>
                <a:defRPr/>
              </a:pPr>
              <a:t>29/05/2017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DC8742-3A74-473E-8A6F-2C2A523795B6}"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ucida Sans" pitchFamily="34" charset="0"/>
        </a:defRPr>
      </a:lvl2pPr>
      <a:lvl3pPr algn="ctr" rtl="0" eaLnBrk="0" fontAlgn="base" hangingPunct="0">
        <a:spcBef>
          <a:spcPct val="0"/>
        </a:spcBef>
        <a:spcAft>
          <a:spcPct val="0"/>
        </a:spcAft>
        <a:defRPr sz="4400">
          <a:solidFill>
            <a:schemeClr val="tx1"/>
          </a:solidFill>
          <a:latin typeface="Lucida Sans" pitchFamily="34" charset="0"/>
        </a:defRPr>
      </a:lvl3pPr>
      <a:lvl4pPr algn="ctr" rtl="0" eaLnBrk="0" fontAlgn="base" hangingPunct="0">
        <a:spcBef>
          <a:spcPct val="0"/>
        </a:spcBef>
        <a:spcAft>
          <a:spcPct val="0"/>
        </a:spcAft>
        <a:defRPr sz="4400">
          <a:solidFill>
            <a:schemeClr val="tx1"/>
          </a:solidFill>
          <a:latin typeface="Lucida Sans" pitchFamily="34" charset="0"/>
        </a:defRPr>
      </a:lvl4pPr>
      <a:lvl5pPr algn="ctr" rtl="0" eaLnBrk="0" fontAlgn="base" hangingPunct="0">
        <a:spcBef>
          <a:spcPct val="0"/>
        </a:spcBef>
        <a:spcAft>
          <a:spcPct val="0"/>
        </a:spcAft>
        <a:defRPr sz="4400">
          <a:solidFill>
            <a:schemeClr val="tx1"/>
          </a:solidFill>
          <a:latin typeface="Lucida Sans" pitchFamily="34" charset="0"/>
        </a:defRPr>
      </a:lvl5pPr>
      <a:lvl6pPr marL="457200" algn="ctr" rtl="0" fontAlgn="base">
        <a:spcBef>
          <a:spcPct val="0"/>
        </a:spcBef>
        <a:spcAft>
          <a:spcPct val="0"/>
        </a:spcAft>
        <a:defRPr sz="4400">
          <a:solidFill>
            <a:schemeClr val="tx1"/>
          </a:solidFill>
          <a:latin typeface="Lucida Sans" pitchFamily="34" charset="0"/>
        </a:defRPr>
      </a:lvl6pPr>
      <a:lvl7pPr marL="914400" algn="ctr" rtl="0" fontAlgn="base">
        <a:spcBef>
          <a:spcPct val="0"/>
        </a:spcBef>
        <a:spcAft>
          <a:spcPct val="0"/>
        </a:spcAft>
        <a:defRPr sz="4400">
          <a:solidFill>
            <a:schemeClr val="tx1"/>
          </a:solidFill>
          <a:latin typeface="Lucida Sans" pitchFamily="34" charset="0"/>
        </a:defRPr>
      </a:lvl7pPr>
      <a:lvl8pPr marL="1371600" algn="ctr" rtl="0" fontAlgn="base">
        <a:spcBef>
          <a:spcPct val="0"/>
        </a:spcBef>
        <a:spcAft>
          <a:spcPct val="0"/>
        </a:spcAft>
        <a:defRPr sz="4400">
          <a:solidFill>
            <a:schemeClr val="tx1"/>
          </a:solidFill>
          <a:latin typeface="Lucida Sans" pitchFamily="34" charset="0"/>
        </a:defRPr>
      </a:lvl8pPr>
      <a:lvl9pPr marL="1828800" algn="ctr" rtl="0" fontAlgn="base">
        <a:spcBef>
          <a:spcPct val="0"/>
        </a:spcBef>
        <a:spcAft>
          <a:spcPct val="0"/>
        </a:spcAft>
        <a:defRPr sz="4400">
          <a:solidFill>
            <a:schemeClr val="tx1"/>
          </a:solidFill>
          <a:latin typeface="Lucida San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co.id/search?hl=id&amp;tbo=p&amp;tbm=bks&amp;q=inauthor:%22ENDAH+TISNAWATI%22&amp;source=gbs_metadata_r&amp;cad=6" TargetMode="External"/><Relationship Id="rId3" Type="http://schemas.openxmlformats.org/officeDocument/2006/relationships/image" Target="../media/image1.jpeg"/><Relationship Id="rId7" Type="http://schemas.openxmlformats.org/officeDocument/2006/relationships/hyperlink" Target="https://www.google.co.id/search?hl=id&amp;tbo=p&amp;tbm=bks&amp;q=inauthor:%22ANDIE+A+.+WICAKSONO%22&amp;source=gbs_metadata_r&amp;cad=6"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google.co.id/search?hl=id&amp;tbo=p&amp;tbm=bks&amp;q=bibliogroup:%22Seri+Eko-Arsitektur%22&amp;source=gbs_metadata_r&amp;cad=7" TargetMode="External"/><Relationship Id="rId5" Type="http://schemas.openxmlformats.org/officeDocument/2006/relationships/hyperlink" Target="https://www.google.co.id/search?hl=id&amp;tbo=p&amp;tbm=bks&amp;q=inauthor:%22Heinz+Frick%22&amp;source=gbs_metadata_r&amp;cad=7" TargetMode="External"/><Relationship Id="rId4" Type="http://schemas.openxmlformats.org/officeDocument/2006/relationships/hyperlink" Target="https://www.google.co.id/search?hl=id&amp;tbo=p&amp;tbm=bks&amp;q=inauthor:%22Wiranto+Arismunandar%22&amp;source=gbs_metadata_r&amp;cad=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id-ID"/>
          </a:p>
        </p:txBody>
      </p:sp>
      <p:pic>
        <p:nvPicPr>
          <p:cNvPr id="2051" name="Picture 3" descr="UEU.jpg"/>
          <p:cNvPicPr>
            <a:picLocks noChangeAspect="1"/>
          </p:cNvPicPr>
          <p:nvPr/>
        </p:nvPicPr>
        <p:blipFill>
          <a:blip r:embed="rId3"/>
          <a:srcRect/>
          <a:stretch>
            <a:fillRect/>
          </a:stretch>
        </p:blipFill>
        <p:spPr bwMode="auto">
          <a:xfrm>
            <a:off x="0" y="0"/>
            <a:ext cx="9144000" cy="6858000"/>
          </a:xfrm>
          <a:prstGeom prst="rect">
            <a:avLst/>
          </a:prstGeom>
          <a:solidFill>
            <a:schemeClr val="tx1"/>
          </a:solidFill>
          <a:ln w="9525">
            <a:noFill/>
            <a:miter lim="800000"/>
            <a:headEnd/>
            <a:tailEnd/>
          </a:ln>
        </p:spPr>
      </p:pic>
      <p:sp>
        <p:nvSpPr>
          <p:cNvPr id="2052" name="Rectangle 3"/>
          <p:cNvSpPr txBox="1">
            <a:spLocks noChangeArrowheads="1"/>
          </p:cNvSpPr>
          <p:nvPr/>
        </p:nvSpPr>
        <p:spPr bwMode="auto">
          <a:xfrm>
            <a:off x="539750" y="2636838"/>
            <a:ext cx="8118475" cy="1439862"/>
          </a:xfrm>
          <a:prstGeom prst="rect">
            <a:avLst/>
          </a:prstGeom>
          <a:noFill/>
          <a:ln w="9525">
            <a:noFill/>
            <a:miter lim="800000"/>
            <a:headEnd/>
            <a:tailEnd/>
          </a:ln>
        </p:spPr>
        <p:txBody>
          <a:bodyPr/>
          <a:lstStyle/>
          <a:p>
            <a:pPr algn="ctr"/>
            <a:r>
              <a:rPr lang="en-US" sz="4000" b="1" dirty="0" err="1">
                <a:solidFill>
                  <a:schemeClr val="bg1"/>
                </a:solidFill>
                <a:latin typeface="Arial Black" pitchFamily="34" charset="0"/>
              </a:rPr>
              <a:t>Materi</a:t>
            </a:r>
            <a:r>
              <a:rPr lang="en-US" sz="4000" b="1" dirty="0">
                <a:solidFill>
                  <a:schemeClr val="bg1"/>
                </a:solidFill>
                <a:latin typeface="Arial Black" pitchFamily="34" charset="0"/>
              </a:rPr>
              <a:t> </a:t>
            </a:r>
            <a:endParaRPr lang="id-ID" sz="4000" b="1" dirty="0" smtClean="0">
              <a:solidFill>
                <a:schemeClr val="bg1"/>
              </a:solidFill>
              <a:latin typeface="Arial Black" pitchFamily="34" charset="0"/>
            </a:endParaRPr>
          </a:p>
          <a:p>
            <a:pPr algn="ctr"/>
            <a:r>
              <a:rPr lang="id-ID" sz="4000" b="1" dirty="0" smtClean="0">
                <a:solidFill>
                  <a:schemeClr val="bg1"/>
                </a:solidFill>
                <a:latin typeface="Arial Black" pitchFamily="34" charset="0"/>
              </a:rPr>
              <a:t>PERTEMUAN 3</a:t>
            </a:r>
            <a:endParaRPr lang="en-US" sz="4000" b="1" dirty="0">
              <a:solidFill>
                <a:schemeClr val="bg1"/>
              </a:solidFill>
              <a:latin typeface="Arial Black" pitchFamily="34" charset="0"/>
            </a:endParaRPr>
          </a:p>
          <a:p>
            <a:pPr algn="ctr"/>
            <a:r>
              <a:rPr lang="id-ID" sz="4000" b="1" dirty="0" smtClean="0">
                <a:solidFill>
                  <a:schemeClr val="bg1"/>
                </a:solidFill>
                <a:latin typeface="Arial Black" pitchFamily="34" charset="0"/>
              </a:rPr>
              <a:t>DESAIN DAN LINGKUNGAN</a:t>
            </a:r>
            <a:endParaRPr lang="en-US" sz="40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8435"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8436" name="Text Box 4"/>
          <p:cNvSpPr txBox="1">
            <a:spLocks noChangeArrowheads="1"/>
          </p:cNvSpPr>
          <p:nvPr/>
        </p:nvSpPr>
        <p:spPr bwMode="auto">
          <a:xfrm>
            <a:off x="395288" y="2276475"/>
            <a:ext cx="8208962" cy="3539430"/>
          </a:xfrm>
          <a:prstGeom prst="rect">
            <a:avLst/>
          </a:prstGeom>
          <a:noFill/>
          <a:ln w="9525">
            <a:noFill/>
            <a:miter lim="800000"/>
            <a:headEnd/>
            <a:tailEnd/>
          </a:ln>
        </p:spPr>
        <p:txBody>
          <a:bodyPr>
            <a:spAutoFit/>
          </a:bodyPr>
          <a:lstStyle/>
          <a:p>
            <a:pPr marL="342900" indent="-342900">
              <a:buFontTx/>
              <a:buAutoNum type="arabicPeriod"/>
            </a:pP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Apakah</a:t>
            </a:r>
            <a:r>
              <a:rPr lang="en-US" sz="3200" dirty="0">
                <a:solidFill>
                  <a:schemeClr val="bg1">
                    <a:lumMod val="95000"/>
                  </a:schemeClr>
                </a:solidFill>
                <a:latin typeface="Arial" pitchFamily="34" charset="0"/>
                <a:cs typeface="Arial" pitchFamily="34" charset="0"/>
              </a:rPr>
              <a:t> yang </a:t>
            </a:r>
            <a:r>
              <a:rPr lang="en-US" sz="3200" dirty="0" err="1">
                <a:solidFill>
                  <a:schemeClr val="bg1">
                    <a:lumMod val="95000"/>
                  </a:schemeClr>
                </a:solidFill>
                <a:latin typeface="Arial" pitchFamily="34" charset="0"/>
                <a:cs typeface="Arial" pitchFamily="34" charset="0"/>
              </a:rPr>
              <a:t>dimaksud</a:t>
            </a:r>
            <a:r>
              <a:rPr lang="en-US" sz="3200" dirty="0">
                <a:solidFill>
                  <a:schemeClr val="bg1">
                    <a:lumMod val="95000"/>
                  </a:schemeClr>
                </a:solidFill>
                <a:latin typeface="Arial" pitchFamily="34" charset="0"/>
                <a:cs typeface="Arial" pitchFamily="34" charset="0"/>
              </a:rPr>
              <a:t> </a:t>
            </a:r>
            <a:r>
              <a:rPr lang="en-US" sz="3200" dirty="0" err="1">
                <a:solidFill>
                  <a:schemeClr val="bg1">
                    <a:lumMod val="95000"/>
                  </a:schemeClr>
                </a:solidFill>
                <a:latin typeface="Arial" pitchFamily="34" charset="0"/>
                <a:cs typeface="Arial" pitchFamily="34" charset="0"/>
              </a:rPr>
              <a:t>dengan</a:t>
            </a:r>
            <a:r>
              <a:rPr lang="en-US" sz="3200" dirty="0">
                <a:solidFill>
                  <a:schemeClr val="bg1">
                    <a:lumMod val="95000"/>
                  </a:schemeClr>
                </a:solidFill>
                <a:latin typeface="Arial" pitchFamily="34" charset="0"/>
                <a:cs typeface="Arial" pitchFamily="34" charset="0"/>
              </a:rPr>
              <a:t> </a:t>
            </a:r>
            <a:r>
              <a:rPr lang="id-ID" sz="3200" dirty="0" smtClean="0">
                <a:solidFill>
                  <a:schemeClr val="bg1">
                    <a:lumMod val="95000"/>
                  </a:schemeClr>
                </a:solidFill>
              </a:rPr>
              <a:t>proses produksi yang mempunyai sistem manajemen lingkungan</a:t>
            </a:r>
            <a:r>
              <a:rPr lang="en-US" sz="3200" dirty="0" smtClean="0">
                <a:solidFill>
                  <a:schemeClr val="bg1">
                    <a:lumMod val="95000"/>
                  </a:schemeClr>
                </a:solidFill>
                <a:latin typeface="Arial" pitchFamily="34" charset="0"/>
                <a:cs typeface="Arial" pitchFamily="34" charset="0"/>
              </a:rPr>
              <a:t>?</a:t>
            </a:r>
            <a:endParaRPr lang="en-US" sz="3200" dirty="0">
              <a:solidFill>
                <a:schemeClr val="bg1">
                  <a:lumMod val="95000"/>
                </a:schemeClr>
              </a:solidFill>
              <a:latin typeface="Arial" pitchFamily="34" charset="0"/>
              <a:cs typeface="Arial" pitchFamily="34" charset="0"/>
            </a:endParaRPr>
          </a:p>
          <a:p>
            <a:pPr marL="342900" indent="-342900">
              <a:buFontTx/>
              <a:buAutoNum type="arabicPeriod"/>
            </a:pPr>
            <a:r>
              <a:rPr lang="en-US" sz="3200" dirty="0">
                <a:solidFill>
                  <a:schemeClr val="bg1">
                    <a:lumMod val="95000"/>
                  </a:schemeClr>
                </a:solidFill>
                <a:latin typeface="Arial" pitchFamily="34" charset="0"/>
                <a:cs typeface="Arial" pitchFamily="34" charset="0"/>
              </a:rPr>
              <a:t> </a:t>
            </a:r>
            <a:r>
              <a:rPr lang="en-US" sz="3200" dirty="0" err="1" smtClean="0">
                <a:solidFill>
                  <a:schemeClr val="bg1">
                    <a:lumMod val="95000"/>
                  </a:schemeClr>
                </a:solidFill>
                <a:latin typeface="Arial" pitchFamily="34" charset="0"/>
                <a:cs typeface="Arial" pitchFamily="34" charset="0"/>
              </a:rPr>
              <a:t>Apakah</a:t>
            </a:r>
            <a:r>
              <a:rPr lang="en-US" sz="3200" dirty="0" smtClean="0">
                <a:solidFill>
                  <a:schemeClr val="bg1">
                    <a:lumMod val="95000"/>
                  </a:schemeClr>
                </a:solidFill>
                <a:latin typeface="Arial" pitchFamily="34" charset="0"/>
                <a:cs typeface="Arial" pitchFamily="34" charset="0"/>
              </a:rPr>
              <a:t> yang </a:t>
            </a:r>
            <a:r>
              <a:rPr lang="en-US" sz="3200" dirty="0" err="1" smtClean="0">
                <a:solidFill>
                  <a:schemeClr val="bg1">
                    <a:lumMod val="95000"/>
                  </a:schemeClr>
                </a:solidFill>
                <a:latin typeface="Arial" pitchFamily="34" charset="0"/>
                <a:cs typeface="Arial" pitchFamily="34" charset="0"/>
              </a:rPr>
              <a:t>dimaksud</a:t>
            </a:r>
            <a:r>
              <a:rPr lang="en-US" sz="3200" dirty="0" smtClean="0">
                <a:solidFill>
                  <a:schemeClr val="bg1">
                    <a:lumMod val="95000"/>
                  </a:schemeClr>
                </a:solidFill>
                <a:latin typeface="Arial" pitchFamily="34" charset="0"/>
                <a:cs typeface="Arial" pitchFamily="34" charset="0"/>
              </a:rPr>
              <a:t> </a:t>
            </a:r>
            <a:r>
              <a:rPr lang="en-US" sz="3200" dirty="0" err="1" smtClean="0">
                <a:solidFill>
                  <a:schemeClr val="bg1">
                    <a:lumMod val="95000"/>
                  </a:schemeClr>
                </a:solidFill>
                <a:latin typeface="Arial" pitchFamily="34" charset="0"/>
                <a:cs typeface="Arial" pitchFamily="34" charset="0"/>
              </a:rPr>
              <a:t>dengan</a:t>
            </a:r>
            <a:r>
              <a:rPr lang="en-US" sz="3200" dirty="0" smtClean="0">
                <a:solidFill>
                  <a:schemeClr val="bg1">
                    <a:lumMod val="95000"/>
                  </a:schemeClr>
                </a:solidFill>
                <a:latin typeface="Arial" pitchFamily="34" charset="0"/>
                <a:cs typeface="Arial" pitchFamily="34" charset="0"/>
              </a:rPr>
              <a:t> </a:t>
            </a:r>
            <a:r>
              <a:rPr lang="id-ID" sz="3200" dirty="0" smtClean="0">
                <a:solidFill>
                  <a:schemeClr val="bg1">
                    <a:lumMod val="95000"/>
                  </a:schemeClr>
                </a:solidFill>
              </a:rPr>
              <a:t>Material prefabrikasi </a:t>
            </a:r>
            <a:r>
              <a:rPr lang="en-US" sz="3200" dirty="0" smtClean="0">
                <a:solidFill>
                  <a:schemeClr val="bg1">
                    <a:lumMod val="95000"/>
                  </a:schemeClr>
                </a:solidFill>
                <a:latin typeface="Arial" pitchFamily="34" charset="0"/>
                <a:cs typeface="Arial" pitchFamily="34" charset="0"/>
              </a:rPr>
              <a:t>?</a:t>
            </a:r>
            <a:endParaRPr lang="en-US" sz="3200" dirty="0">
              <a:solidFill>
                <a:schemeClr val="bg1">
                  <a:lumMod val="95000"/>
                </a:schemeClr>
              </a:solidFill>
              <a:latin typeface="Arial" pitchFamily="34" charset="0"/>
              <a:cs typeface="Arial" pitchFamily="34" charset="0"/>
            </a:endParaRPr>
          </a:p>
          <a:p>
            <a:pPr marL="342900" indent="-342900">
              <a:buFontTx/>
              <a:buAutoNum type="arabicPeriod"/>
            </a:pPr>
            <a:r>
              <a:rPr lang="id-ID" sz="3200" dirty="0" smtClean="0">
                <a:solidFill>
                  <a:schemeClr val="bg1">
                    <a:lumMod val="95000"/>
                  </a:schemeClr>
                </a:solidFill>
              </a:rPr>
              <a:t>Sebutkan upaya penggunaan material prefabrikasi !</a:t>
            </a:r>
            <a:endParaRPr lang="en-US" sz="3200" dirty="0">
              <a:solidFill>
                <a:schemeClr val="bg1">
                  <a:lumMod val="95000"/>
                </a:schemeClr>
              </a:solidFill>
              <a:latin typeface="Arial" pitchFamily="34" charset="0"/>
              <a:cs typeface="Arial" pitchFamily="34" charset="0"/>
            </a:endParaRPr>
          </a:p>
        </p:txBody>
      </p:sp>
      <p:sp>
        <p:nvSpPr>
          <p:cNvPr id="18437"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8438" name="Text Box 6"/>
          <p:cNvSpPr txBox="1">
            <a:spLocks noChangeArrowheads="1"/>
          </p:cNvSpPr>
          <p:nvPr/>
        </p:nvSpPr>
        <p:spPr bwMode="auto">
          <a:xfrm>
            <a:off x="755650" y="1268413"/>
            <a:ext cx="8064500" cy="646331"/>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600" dirty="0" err="1">
                <a:solidFill>
                  <a:schemeClr val="bg1">
                    <a:lumMod val="95000"/>
                  </a:schemeClr>
                </a:solidFill>
                <a:latin typeface="Arial" pitchFamily="34" charset="0"/>
                <a:cs typeface="Arial" pitchFamily="34" charset="0"/>
              </a:rPr>
              <a:t>Jawablah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latihan</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soal</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di</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bawah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in</a:t>
            </a:r>
            <a:r>
              <a:rPr lang="en-US" sz="3600" dirty="0" err="1">
                <a:solidFill>
                  <a:schemeClr val="bg1">
                    <a:lumMod val="95000"/>
                  </a:schemeClr>
                </a:solidFill>
                <a:latin typeface="Comic Sans MS" pitchFamily="66" charset="0"/>
              </a:rPr>
              <a:t>i</a:t>
            </a:r>
            <a:r>
              <a:rPr lang="en-US" sz="3600" dirty="0">
                <a:solidFill>
                  <a:schemeClr val="bg1">
                    <a:lumMod val="95000"/>
                  </a:schemeClr>
                </a:solidFill>
                <a:latin typeface="Comic Sans MS" pitchFamily="66"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9459" name="Rectangle 3"/>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9460" name="Text Box 4"/>
          <p:cNvSpPr txBox="1">
            <a:spLocks noChangeArrowheads="1"/>
          </p:cNvSpPr>
          <p:nvPr/>
        </p:nvSpPr>
        <p:spPr bwMode="auto">
          <a:xfrm>
            <a:off x="684213" y="18446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b="1" dirty="0" err="1">
                <a:solidFill>
                  <a:schemeClr val="bg1">
                    <a:lumMod val="95000"/>
                  </a:schemeClr>
                </a:solidFill>
                <a:latin typeface="Arial" pitchFamily="34" charset="0"/>
                <a:cs typeface="Arial" pitchFamily="34" charset="0"/>
              </a:rPr>
              <a:t>Kunci</a:t>
            </a:r>
            <a:r>
              <a:rPr lang="en-US" sz="3200" b="1" dirty="0">
                <a:solidFill>
                  <a:schemeClr val="bg1">
                    <a:lumMod val="95000"/>
                  </a:schemeClr>
                </a:solidFill>
                <a:latin typeface="Arial" pitchFamily="34" charset="0"/>
                <a:cs typeface="Arial" pitchFamily="34" charset="0"/>
              </a:rPr>
              <a:t> </a:t>
            </a:r>
            <a:r>
              <a:rPr lang="en-US" sz="3200" b="1" dirty="0" err="1">
                <a:solidFill>
                  <a:schemeClr val="bg1">
                    <a:lumMod val="95000"/>
                  </a:schemeClr>
                </a:solidFill>
                <a:latin typeface="Arial" pitchFamily="34" charset="0"/>
                <a:cs typeface="Arial" pitchFamily="34" charset="0"/>
              </a:rPr>
              <a:t>Jawaban</a:t>
            </a:r>
            <a:r>
              <a:rPr lang="en-US" sz="3200" b="1" dirty="0">
                <a:solidFill>
                  <a:schemeClr val="bg1">
                    <a:lumMod val="95000"/>
                  </a:schemeClr>
                </a:solidFill>
                <a:latin typeface="Arial" pitchFamily="34" charset="0"/>
                <a:cs typeface="Arial" pitchFamily="34" charset="0"/>
              </a:rPr>
              <a:t> </a:t>
            </a:r>
          </a:p>
        </p:txBody>
      </p:sp>
      <p:sp>
        <p:nvSpPr>
          <p:cNvPr id="19461" name="Text Box 5"/>
          <p:cNvSpPr txBox="1">
            <a:spLocks noChangeArrowheads="1"/>
          </p:cNvSpPr>
          <p:nvPr/>
        </p:nvSpPr>
        <p:spPr bwMode="auto">
          <a:xfrm>
            <a:off x="642910" y="2357430"/>
            <a:ext cx="6985000" cy="2062103"/>
          </a:xfrm>
          <a:prstGeom prst="rect">
            <a:avLst/>
          </a:prstGeom>
          <a:noFill/>
          <a:ln w="9525">
            <a:noFill/>
            <a:miter lim="800000"/>
            <a:headEnd/>
            <a:tailEnd/>
          </a:ln>
        </p:spPr>
        <p:txBody>
          <a:bodyPr>
            <a:spAutoFit/>
          </a:bodyPr>
          <a:lstStyle/>
          <a:p>
            <a:pPr>
              <a:spcBef>
                <a:spcPct val="50000"/>
              </a:spcBef>
            </a:pPr>
            <a:r>
              <a:rPr lang="sv-SE" sz="3200" dirty="0">
                <a:solidFill>
                  <a:schemeClr val="bg1">
                    <a:lumMod val="95000"/>
                  </a:schemeClr>
                </a:solidFill>
                <a:latin typeface="Arial" pitchFamily="34" charset="0"/>
                <a:cs typeface="Arial" pitchFamily="34" charset="0"/>
              </a:rPr>
              <a:t>Jawablah latihan di atas  dengan singkat dan jelas kemudian cocokkan jawaban anda dengan rangkuman materi </a:t>
            </a:r>
            <a:r>
              <a:rPr lang="id-ID" sz="3200" dirty="0" smtClean="0">
                <a:solidFill>
                  <a:schemeClr val="bg1">
                    <a:lumMod val="95000"/>
                  </a:schemeClr>
                </a:solidFill>
                <a:latin typeface="Arial" pitchFamily="34" charset="0"/>
                <a:cs typeface="Arial" pitchFamily="34" charset="0"/>
              </a:rPr>
              <a:t>2</a:t>
            </a:r>
            <a:r>
              <a:rPr lang="sv-SE" sz="3200" dirty="0" smtClean="0">
                <a:solidFill>
                  <a:schemeClr val="bg1">
                    <a:lumMod val="95000"/>
                  </a:schemeClr>
                </a:solidFill>
                <a:latin typeface="Arial" pitchFamily="34" charset="0"/>
                <a:cs typeface="Arial" pitchFamily="34" charset="0"/>
              </a:rPr>
              <a:t>.</a:t>
            </a:r>
            <a:r>
              <a:rPr lang="sv-SE" dirty="0" smtClean="0">
                <a:solidFill>
                  <a:schemeClr val="bg1">
                    <a:lumMod val="95000"/>
                  </a:schemeClr>
                </a:solidFill>
                <a:latin typeface="Arial" pitchFamily="34" charset="0"/>
                <a:cs typeface="Arial" pitchFamily="34" charset="0"/>
              </a:rPr>
              <a:t> </a:t>
            </a:r>
            <a:endParaRPr lang="en-US"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3075"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6" name="Rectangle 3"/>
          <p:cNvSpPr txBox="1">
            <a:spLocks noChangeArrowheads="1"/>
          </p:cNvSpPr>
          <p:nvPr/>
        </p:nvSpPr>
        <p:spPr bwMode="auto">
          <a:xfrm>
            <a:off x="755650" y="2133600"/>
            <a:ext cx="7974013" cy="792163"/>
          </a:xfrm>
          <a:prstGeom prst="rect">
            <a:avLst/>
          </a:prstGeom>
          <a:noFill/>
          <a:ln w="9525">
            <a:noFill/>
            <a:miter lim="800000"/>
            <a:headEnd/>
            <a:tailEnd/>
          </a:ln>
        </p:spPr>
        <p:txBody>
          <a:bodyPr/>
          <a:lstStyle/>
          <a:p>
            <a:pPr algn="ctr"/>
            <a:r>
              <a:rPr lang="en-US" sz="3200" b="1" dirty="0" err="1">
                <a:solidFill>
                  <a:schemeClr val="bg1"/>
                </a:solidFill>
                <a:latin typeface="Arial Black" pitchFamily="34" charset="0"/>
              </a:rPr>
              <a:t>Disusun</a:t>
            </a:r>
            <a:r>
              <a:rPr lang="en-US" sz="3200" b="1" dirty="0">
                <a:solidFill>
                  <a:schemeClr val="bg1"/>
                </a:solidFill>
                <a:latin typeface="Arial Black" pitchFamily="34" charset="0"/>
              </a:rPr>
              <a:t> </a:t>
            </a:r>
            <a:r>
              <a:rPr lang="en-US" sz="3200" b="1" dirty="0" err="1">
                <a:solidFill>
                  <a:schemeClr val="bg1"/>
                </a:solidFill>
                <a:latin typeface="Arial Black" pitchFamily="34" charset="0"/>
              </a:rPr>
              <a:t>oleh</a:t>
            </a:r>
            <a:endParaRPr lang="en-US" sz="3200" b="1" dirty="0">
              <a:solidFill>
                <a:schemeClr val="bg1"/>
              </a:solidFill>
              <a:latin typeface="Arial Black" pitchFamily="34" charset="0"/>
            </a:endParaRPr>
          </a:p>
          <a:p>
            <a:pPr algn="ctr"/>
            <a:endParaRPr lang="en-US" sz="1000" b="1" dirty="0">
              <a:solidFill>
                <a:srgbClr val="FFFF00"/>
              </a:solidFill>
              <a:latin typeface="Comic Sans MS" pitchFamily="66" charset="0"/>
            </a:endParaRPr>
          </a:p>
        </p:txBody>
      </p:sp>
      <p:sp>
        <p:nvSpPr>
          <p:cNvPr id="3077" name="Rectangle 3"/>
          <p:cNvSpPr txBox="1">
            <a:spLocks noChangeArrowheads="1"/>
          </p:cNvSpPr>
          <p:nvPr/>
        </p:nvSpPr>
        <p:spPr bwMode="auto">
          <a:xfrm>
            <a:off x="900113" y="3284538"/>
            <a:ext cx="7974012" cy="1079500"/>
          </a:xfrm>
          <a:prstGeom prst="rect">
            <a:avLst/>
          </a:prstGeom>
          <a:noFill/>
          <a:ln w="9525">
            <a:noFill/>
            <a:miter lim="800000"/>
            <a:headEnd/>
            <a:tailEnd/>
          </a:ln>
        </p:spPr>
        <p:txBody>
          <a:bodyPr/>
          <a:lstStyle/>
          <a:p>
            <a:pPr algn="ctr"/>
            <a:r>
              <a:rPr lang="id-ID" sz="3200" b="1" dirty="0" smtClean="0">
                <a:solidFill>
                  <a:schemeClr val="bg1"/>
                </a:solidFill>
                <a:latin typeface="Arial Black" pitchFamily="34" charset="0"/>
              </a:rPr>
              <a:t>Indra Gunara Rochyat, S.Sn., M.Ds</a:t>
            </a:r>
            <a:endParaRPr lang="en-US" sz="3200" b="1" dirty="0">
              <a:solidFill>
                <a:schemeClr val="bg1"/>
              </a:solidFill>
              <a:latin typeface="Arial Black" pitchFamily="34" charset="0"/>
            </a:endParaRPr>
          </a:p>
          <a:p>
            <a:pPr algn="ctr"/>
            <a:r>
              <a:rPr lang="en-US" sz="2400" b="1" dirty="0" err="1" smtClean="0">
                <a:solidFill>
                  <a:schemeClr val="bg1"/>
                </a:solidFill>
                <a:latin typeface="Arial Black" pitchFamily="34" charset="0"/>
              </a:rPr>
              <a:t>Dosen</a:t>
            </a:r>
            <a:r>
              <a:rPr lang="en-US" sz="2400" b="1" dirty="0" smtClean="0">
                <a:solidFill>
                  <a:schemeClr val="bg1"/>
                </a:solidFill>
                <a:latin typeface="Arial Black" pitchFamily="34" charset="0"/>
              </a:rPr>
              <a:t> </a:t>
            </a:r>
            <a:r>
              <a:rPr lang="id-ID" sz="2400" b="1" dirty="0" smtClean="0">
                <a:solidFill>
                  <a:schemeClr val="bg1"/>
                </a:solidFill>
                <a:latin typeface="Arial Black" pitchFamily="34" charset="0"/>
              </a:rPr>
              <a:t>Program Studi Desain Interior </a:t>
            </a:r>
            <a:endParaRPr lang="en-US" sz="2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7"/>
          <p:cNvSpPr txBox="1">
            <a:spLocks noChangeArrowheads="1"/>
          </p:cNvSpPr>
          <p:nvPr/>
        </p:nvSpPr>
        <p:spPr bwMode="auto">
          <a:xfrm>
            <a:off x="857224" y="3000372"/>
            <a:ext cx="6769100" cy="3046988"/>
          </a:xfrm>
          <a:prstGeom prst="rect">
            <a:avLst/>
          </a:prstGeom>
          <a:noFill/>
          <a:ln w="9525">
            <a:noFill/>
            <a:miter lim="800000"/>
            <a:headEnd/>
            <a:tailEnd/>
          </a:ln>
        </p:spPr>
        <p:txBody>
          <a:bodyPr>
            <a:spAutoFit/>
          </a:bodyPr>
          <a:lstStyle/>
          <a:p>
            <a:r>
              <a:rPr lang="de-DE" sz="3200" dirty="0">
                <a:solidFill>
                  <a:schemeClr val="bg1">
                    <a:lumMod val="95000"/>
                  </a:schemeClr>
                </a:solidFill>
              </a:rPr>
              <a:t>memahami berbagai data </a:t>
            </a:r>
            <a:r>
              <a:rPr lang="id-ID" sz="3200" dirty="0">
                <a:solidFill>
                  <a:schemeClr val="bg1">
                    <a:lumMod val="95000"/>
                  </a:schemeClr>
                </a:solidFill>
              </a:rPr>
              <a:t>Material/bahan  interior yang memiliki dampak terhadap lingkungan </a:t>
            </a:r>
            <a:r>
              <a:rPr lang="de-DE" sz="3200" dirty="0">
                <a:solidFill>
                  <a:schemeClr val="bg1">
                    <a:lumMod val="95000"/>
                  </a:schemeClr>
                </a:solidFill>
              </a:rPr>
              <a:t>dan mampu mengaplikasikan dalam perancangan </a:t>
            </a:r>
            <a:r>
              <a:rPr lang="id-ID" sz="3200" dirty="0" smtClean="0">
                <a:solidFill>
                  <a:schemeClr val="bg1">
                    <a:lumMod val="95000"/>
                  </a:schemeClr>
                </a:solidFill>
              </a:rPr>
              <a:t>interior (lanjutan)</a:t>
            </a:r>
            <a:endParaRPr lang="id-ID" sz="3200" dirty="0">
              <a:solidFill>
                <a:schemeClr val="bg1">
                  <a:lumMod val="95000"/>
                </a:schemeClr>
              </a:solidFill>
            </a:endParaRPr>
          </a:p>
        </p:txBody>
      </p:sp>
      <p:sp>
        <p:nvSpPr>
          <p:cNvPr id="4101" name="Rectangle 8"/>
          <p:cNvSpPr>
            <a:spLocks noChangeArrowheads="1"/>
          </p:cNvSpPr>
          <p:nvPr/>
        </p:nvSpPr>
        <p:spPr bwMode="auto">
          <a:xfrm>
            <a:off x="755650" y="1700213"/>
            <a:ext cx="7777163" cy="1077218"/>
          </a:xfrm>
          <a:prstGeom prst="rect">
            <a:avLst/>
          </a:prstGeom>
          <a:noFill/>
          <a:ln w="9525">
            <a:noFill/>
            <a:miter lim="800000"/>
            <a:headEnd/>
            <a:tailEnd/>
          </a:ln>
        </p:spPr>
        <p:txBody>
          <a:bodyPr anchor="ctr">
            <a:spAutoFit/>
          </a:bodyPr>
          <a:lstStyle/>
          <a:p>
            <a:pPr eaLnBrk="0" hangingPunct="0">
              <a:tabLst>
                <a:tab pos="457200" algn="l"/>
              </a:tabLst>
            </a:pPr>
            <a:r>
              <a:rPr lang="es-ES" sz="3200" dirty="0" err="1">
                <a:solidFill>
                  <a:schemeClr val="bg1"/>
                </a:solidFill>
                <a:latin typeface="Arial Black" pitchFamily="34" charset="0"/>
              </a:rPr>
              <a:t>Kemampuan</a:t>
            </a:r>
            <a:r>
              <a:rPr lang="es-ES" sz="3200" dirty="0">
                <a:solidFill>
                  <a:schemeClr val="bg1"/>
                </a:solidFill>
                <a:latin typeface="Arial Black" pitchFamily="34" charset="0"/>
              </a:rPr>
              <a:t> </a:t>
            </a:r>
            <a:r>
              <a:rPr lang="es-ES" sz="3200" dirty="0" err="1">
                <a:solidFill>
                  <a:schemeClr val="bg1"/>
                </a:solidFill>
                <a:latin typeface="Arial Black" pitchFamily="34" charset="0"/>
              </a:rPr>
              <a:t>Akhir</a:t>
            </a:r>
            <a:r>
              <a:rPr lang="es-ES" sz="3200" dirty="0">
                <a:solidFill>
                  <a:schemeClr val="bg1"/>
                </a:solidFill>
                <a:latin typeface="Arial Black" pitchFamily="34" charset="0"/>
              </a:rPr>
              <a:t> yang </a:t>
            </a:r>
            <a:r>
              <a:rPr lang="es-ES" sz="3200" dirty="0" err="1">
                <a:solidFill>
                  <a:schemeClr val="bg1"/>
                </a:solidFill>
                <a:latin typeface="Arial Black" pitchFamily="34" charset="0"/>
              </a:rPr>
              <a:t>Diharapkan</a:t>
            </a:r>
            <a:endParaRPr lang="es-ES" sz="3200" dirty="0">
              <a:solidFill>
                <a:schemeClr val="bg1"/>
              </a:solidFill>
              <a:latin typeface="Arial Black"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171"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4"/>
          <p:cNvSpPr txBox="1">
            <a:spLocks noChangeArrowheads="1"/>
          </p:cNvSpPr>
          <p:nvPr/>
        </p:nvSpPr>
        <p:spPr bwMode="auto">
          <a:xfrm>
            <a:off x="395288" y="2349500"/>
            <a:ext cx="8208962" cy="2246769"/>
          </a:xfrm>
          <a:prstGeom prst="rect">
            <a:avLst/>
          </a:prstGeom>
          <a:noFill/>
          <a:ln w="9525">
            <a:noFill/>
            <a:miter lim="800000"/>
            <a:headEnd/>
            <a:tailEnd/>
          </a:ln>
        </p:spPr>
        <p:txBody>
          <a:bodyPr wrap="square">
            <a:spAutoFit/>
          </a:bodyPr>
          <a:lstStyle/>
          <a:p>
            <a:pPr marL="457200" lvl="0" indent="-457200">
              <a:buAutoNum type="arabicPeriod"/>
            </a:pPr>
            <a:r>
              <a:rPr lang="id-ID" sz="2000" dirty="0" smtClean="0">
                <a:solidFill>
                  <a:schemeClr val="bg1">
                    <a:lumMod val="95000"/>
                  </a:schemeClr>
                </a:solidFill>
                <a:hlinkClick r:id="rId4"/>
              </a:rPr>
              <a:t>W</a:t>
            </a:r>
            <a:r>
              <a:rPr lang="id-ID" sz="2000" dirty="0">
                <a:solidFill>
                  <a:schemeClr val="bg1">
                    <a:lumMod val="95000"/>
                  </a:schemeClr>
                </a:solidFill>
                <a:hlinkClick r:id="rId4"/>
              </a:rPr>
              <a:t>, Arismunandar</a:t>
            </a:r>
            <a:r>
              <a:rPr lang="id-ID" sz="2000" dirty="0">
                <a:solidFill>
                  <a:schemeClr val="bg1"/>
                </a:solidFill>
              </a:rPr>
              <a:t>, Manusia, teknologi, dan lingkungan: pemikiran ke masa depan : kumpulan pidato dan sambutan tahun 1989-1992, Penerbit ITB, </a:t>
            </a:r>
            <a:r>
              <a:rPr lang="id-ID" sz="2000" dirty="0" smtClean="0">
                <a:solidFill>
                  <a:schemeClr val="bg1"/>
                </a:solidFill>
              </a:rPr>
              <a:t>1992</a:t>
            </a:r>
          </a:p>
          <a:p>
            <a:pPr marL="457200" lvl="0" indent="-457200">
              <a:buAutoNum type="arabicPeriod"/>
            </a:pPr>
            <a:r>
              <a:rPr lang="id-ID" sz="2000" dirty="0" smtClean="0">
                <a:solidFill>
                  <a:schemeClr val="bg1"/>
                </a:solidFill>
                <a:hlinkClick r:id="rId5"/>
              </a:rPr>
              <a:t>H</a:t>
            </a:r>
            <a:r>
              <a:rPr lang="id-ID" sz="2000" dirty="0">
                <a:solidFill>
                  <a:schemeClr val="bg1"/>
                </a:solidFill>
                <a:hlinkClick r:id="rId5"/>
              </a:rPr>
              <a:t>. Frick</a:t>
            </a:r>
            <a:r>
              <a:rPr lang="id-ID" sz="2000" dirty="0">
                <a:solidFill>
                  <a:schemeClr val="bg1"/>
                </a:solidFill>
              </a:rPr>
              <a:t>, dasar-dasar arsitektur ekologis</a:t>
            </a:r>
            <a:br>
              <a:rPr lang="id-ID" sz="2000" dirty="0">
                <a:solidFill>
                  <a:schemeClr val="bg1"/>
                </a:solidFill>
              </a:rPr>
            </a:br>
            <a:r>
              <a:rPr lang="id-ID" sz="2000" i="1" dirty="0">
                <a:solidFill>
                  <a:schemeClr val="bg1"/>
                </a:solidFill>
                <a:hlinkClick r:id="rId6"/>
              </a:rPr>
              <a:t>Volume 1 dari Seri Eko-Arsitektur</a:t>
            </a:r>
            <a:r>
              <a:rPr lang="id-ID" sz="2000" dirty="0">
                <a:solidFill>
                  <a:schemeClr val="bg1"/>
                </a:solidFill>
              </a:rPr>
              <a:t>, Kanisius, </a:t>
            </a:r>
            <a:r>
              <a:rPr lang="id-ID" sz="2000" dirty="0" smtClean="0">
                <a:solidFill>
                  <a:schemeClr val="bg1"/>
                </a:solidFill>
              </a:rPr>
              <a:t>2007</a:t>
            </a:r>
          </a:p>
          <a:p>
            <a:pPr marL="457200" lvl="0" indent="-457200">
              <a:buAutoNum type="arabicPeriod"/>
            </a:pPr>
            <a:r>
              <a:rPr lang="en-US" sz="2000" dirty="0" smtClean="0">
                <a:solidFill>
                  <a:schemeClr val="bg1"/>
                </a:solidFill>
                <a:hlinkClick r:id="rId7"/>
              </a:rPr>
              <a:t>ANDIE </a:t>
            </a:r>
            <a:r>
              <a:rPr lang="en-US" sz="2000" dirty="0">
                <a:solidFill>
                  <a:schemeClr val="bg1"/>
                </a:solidFill>
                <a:hlinkClick r:id="rId7"/>
              </a:rPr>
              <a:t>A . WICAKSONO</a:t>
            </a:r>
            <a:r>
              <a:rPr lang="en-US" sz="2000" dirty="0">
                <a:solidFill>
                  <a:schemeClr val="bg1"/>
                </a:solidFill>
              </a:rPr>
              <a:t>, </a:t>
            </a:r>
            <a:r>
              <a:rPr lang="en-US" sz="2000" dirty="0">
                <a:solidFill>
                  <a:schemeClr val="bg1"/>
                </a:solidFill>
                <a:hlinkClick r:id="rId8"/>
              </a:rPr>
              <a:t>ENDAH TISNAWATI</a:t>
            </a:r>
            <a:r>
              <a:rPr lang="en-US" sz="2000" dirty="0">
                <a:solidFill>
                  <a:schemeClr val="bg1"/>
                </a:solidFill>
              </a:rPr>
              <a:t>, </a:t>
            </a:r>
            <a:r>
              <a:rPr lang="en-US" sz="2000" dirty="0" err="1">
                <a:solidFill>
                  <a:schemeClr val="bg1"/>
                </a:solidFill>
              </a:rPr>
              <a:t>Teori</a:t>
            </a:r>
            <a:r>
              <a:rPr lang="en-US" sz="2000" dirty="0">
                <a:solidFill>
                  <a:schemeClr val="bg1"/>
                </a:solidFill>
              </a:rPr>
              <a:t> Interior, GRIYA KREASI, </a:t>
            </a:r>
            <a:r>
              <a:rPr lang="en-US" sz="2000" dirty="0" smtClean="0">
                <a:solidFill>
                  <a:schemeClr val="bg1"/>
                </a:solidFill>
              </a:rPr>
              <a:t>2014</a:t>
            </a:r>
            <a:endParaRPr lang="en-US" sz="2000" dirty="0">
              <a:solidFill>
                <a:schemeClr val="bg1"/>
              </a:solidFill>
              <a:latin typeface="Arial" pitchFamily="34" charset="0"/>
              <a:cs typeface="Arial" pitchFamily="34" charset="0"/>
            </a:endParaRPr>
          </a:p>
        </p:txBody>
      </p:sp>
      <p:sp>
        <p:nvSpPr>
          <p:cNvPr id="7173"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174"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Buku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Referensi</a:t>
            </a:r>
            <a:r>
              <a:rPr lang="en-US" sz="3200"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1569660"/>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dampak terhadap lingkungan </a:t>
            </a:r>
            <a:r>
              <a:rPr lang="de-DE" sz="3200" dirty="0" smtClean="0">
                <a:solidFill>
                  <a:schemeClr val="bg1">
                    <a:lumMod val="95000"/>
                  </a:schemeClr>
                </a:solidFill>
              </a:rPr>
              <a:t>dan mampu mengaplikasikan dalam perancangan </a:t>
            </a:r>
            <a:r>
              <a:rPr lang="id-ID" sz="3200" dirty="0" smtClean="0">
                <a:solidFill>
                  <a:schemeClr val="bg1">
                    <a:lumMod val="95000"/>
                  </a:schemeClr>
                </a:solidFill>
              </a:rPr>
              <a:t>interior</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0" y="2714620"/>
            <a:ext cx="9144000" cy="3046988"/>
          </a:xfrm>
          <a:prstGeom prst="rect">
            <a:avLst/>
          </a:prstGeom>
        </p:spPr>
        <p:txBody>
          <a:bodyPr wrap="square">
            <a:spAutoFit/>
          </a:bodyPr>
          <a:lstStyle/>
          <a:p>
            <a:pPr algn="just"/>
            <a:r>
              <a:rPr lang="id-ID" sz="2400" dirty="0" smtClean="0">
                <a:solidFill>
                  <a:schemeClr val="bg1">
                    <a:lumMod val="95000"/>
                  </a:schemeClr>
                </a:solidFill>
              </a:rPr>
              <a:t>Material dengan proses produksi yang mempunyai sistem manajemen lingkungan, umumnya dapat diketahui melalui informasi di </a:t>
            </a:r>
            <a:r>
              <a:rPr lang="id-ID" sz="2400" i="1" dirty="0" smtClean="0">
                <a:solidFill>
                  <a:schemeClr val="bg1">
                    <a:lumMod val="95000"/>
                  </a:schemeClr>
                </a:solidFill>
              </a:rPr>
              <a:t>website</a:t>
            </a:r>
            <a:r>
              <a:rPr lang="id-ID" sz="2400" dirty="0" smtClean="0">
                <a:solidFill>
                  <a:schemeClr val="bg1">
                    <a:lumMod val="95000"/>
                  </a:schemeClr>
                </a:solidFill>
              </a:rPr>
              <a:t> resmi perusahaan atau pada brosur produk. Standar yang biasanya digunakan untuk mengetahui adanya sistem manajemen lingkungan suatu produk antara lain dapat mengacu pada standar nasional seperti Program Penilaian Peringkat Kinerja Perusahaan (Proper) maupun internasional seperti ISO 14001.</a:t>
            </a:r>
            <a:endParaRPr lang="id-ID" sz="24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1569660"/>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dampak terhadap lingkungan </a:t>
            </a:r>
            <a:r>
              <a:rPr lang="de-DE" sz="3200" dirty="0" smtClean="0">
                <a:solidFill>
                  <a:schemeClr val="bg1">
                    <a:lumMod val="95000"/>
                  </a:schemeClr>
                </a:solidFill>
              </a:rPr>
              <a:t>dan mampu mengaplikasikan dalam perancangan </a:t>
            </a:r>
            <a:r>
              <a:rPr lang="id-ID" sz="3200" dirty="0" smtClean="0">
                <a:solidFill>
                  <a:schemeClr val="bg1">
                    <a:lumMod val="95000"/>
                  </a:schemeClr>
                </a:solidFill>
              </a:rPr>
              <a:t>interior</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0" y="2714620"/>
            <a:ext cx="9144000" cy="1569660"/>
          </a:xfrm>
          <a:prstGeom prst="rect">
            <a:avLst/>
          </a:prstGeom>
        </p:spPr>
        <p:txBody>
          <a:bodyPr wrap="square">
            <a:spAutoFit/>
          </a:bodyPr>
          <a:lstStyle/>
          <a:p>
            <a:pPr algn="just"/>
            <a:r>
              <a:rPr lang="id-ID" sz="2400" dirty="0" smtClean="0">
                <a:solidFill>
                  <a:schemeClr val="bg1">
                    <a:lumMod val="95000"/>
                  </a:schemeClr>
                </a:solidFill>
              </a:rPr>
              <a:t>Material prefabrikasi merupakan material yang memiliki proses fabrikasi yang dilaksanakan dengan menggunakan alat-alat khusus dimana berbagai jenis material membentuk suatu bagian dari interior.</a:t>
            </a:r>
            <a:endParaRPr lang="id-ID" sz="24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1569660"/>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dampak terhadap lingkungan </a:t>
            </a:r>
            <a:r>
              <a:rPr lang="de-DE" sz="3200" dirty="0" smtClean="0">
                <a:solidFill>
                  <a:schemeClr val="bg1">
                    <a:lumMod val="95000"/>
                  </a:schemeClr>
                </a:solidFill>
              </a:rPr>
              <a:t>dan mampu mengaplikasikan dalam perancangan </a:t>
            </a:r>
            <a:r>
              <a:rPr lang="id-ID" sz="3200" dirty="0" smtClean="0">
                <a:solidFill>
                  <a:schemeClr val="bg1">
                    <a:lumMod val="95000"/>
                  </a:schemeClr>
                </a:solidFill>
              </a:rPr>
              <a:t>interior</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0" y="2714620"/>
            <a:ext cx="9144000" cy="3046988"/>
          </a:xfrm>
          <a:prstGeom prst="rect">
            <a:avLst/>
          </a:prstGeom>
        </p:spPr>
        <p:txBody>
          <a:bodyPr wrap="square">
            <a:spAutoFit/>
          </a:bodyPr>
          <a:lstStyle/>
          <a:p>
            <a:pPr algn="just"/>
            <a:r>
              <a:rPr lang="id-ID" sz="2400" dirty="0" smtClean="0">
                <a:solidFill>
                  <a:schemeClr val="bg1">
                    <a:lumMod val="95000"/>
                  </a:schemeClr>
                </a:solidFill>
              </a:rPr>
              <a:t>Komponen-komponen prefabrikasi dapat diletakkan pada tempat yang bukan posisinya agar dapat dipindahkan dari pabrik ke lokasi proyek dengan moda transportasi. </a:t>
            </a:r>
          </a:p>
          <a:p>
            <a:pPr algn="just"/>
            <a:r>
              <a:rPr lang="id-ID" sz="2400" dirty="0" smtClean="0">
                <a:solidFill>
                  <a:schemeClr val="bg1">
                    <a:lumMod val="95000"/>
                  </a:schemeClr>
                </a:solidFill>
              </a:rPr>
              <a:t>Sesampainya di lokasi proyek, komponen-komponen tersebut dapat dirakit sesuai dengan posisi yang seharusnya. </a:t>
            </a:r>
          </a:p>
          <a:p>
            <a:pPr algn="just"/>
            <a:r>
              <a:rPr lang="id-ID" sz="2400" dirty="0" smtClean="0">
                <a:solidFill>
                  <a:schemeClr val="bg1">
                    <a:lumMod val="95000"/>
                  </a:schemeClr>
                </a:solidFill>
              </a:rPr>
              <a:t>Penggunaan material prefabrikasi adalah upaya mereduksi sampah proyek ketika proses </a:t>
            </a:r>
            <a:r>
              <a:rPr lang="id-ID" sz="2400" i="1" dirty="0" smtClean="0">
                <a:solidFill>
                  <a:schemeClr val="bg1">
                    <a:lumMod val="95000"/>
                  </a:schemeClr>
                </a:solidFill>
              </a:rPr>
              <a:t>fit-out</a:t>
            </a:r>
            <a:r>
              <a:rPr lang="id-ID" sz="2400" dirty="0" smtClean="0">
                <a:solidFill>
                  <a:schemeClr val="bg1">
                    <a:lumMod val="95000"/>
                  </a:schemeClr>
                </a:solidFill>
              </a:rPr>
              <a:t> sehingga mengurangi beban sampah di tempat pembuangan akhir.</a:t>
            </a:r>
            <a:endParaRPr lang="id-ID" sz="24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id-ID" sz="4000" b="1" dirty="0" smtClean="0">
                <a:solidFill>
                  <a:schemeClr val="bg1">
                    <a:lumMod val="95000"/>
                  </a:schemeClr>
                </a:solidFill>
                <a:latin typeface="Arial" pitchFamily="34" charset="0"/>
                <a:cs typeface="Arial" pitchFamily="34" charset="0"/>
              </a:rPr>
              <a:t>selesai</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17411"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7412"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en-US" sz="4000" b="1" dirty="0" err="1">
                <a:solidFill>
                  <a:schemeClr val="bg1">
                    <a:lumMod val="95000"/>
                  </a:schemeClr>
                </a:solidFill>
                <a:latin typeface="Arial" pitchFamily="34" charset="0"/>
                <a:cs typeface="Arial" pitchFamily="34" charset="0"/>
              </a:rPr>
              <a:t>Latihan</a:t>
            </a:r>
            <a:r>
              <a:rPr lang="en-US" sz="4000" b="1" dirty="0">
                <a:solidFill>
                  <a:schemeClr val="bg1">
                    <a:lumMod val="95000"/>
                  </a:schemeClr>
                </a:solidFill>
                <a:latin typeface="Arial" pitchFamily="34" charset="0"/>
                <a:cs typeface="Arial" pitchFamily="34" charset="0"/>
              </a:rPr>
              <a:t> 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309</Words>
  <Application>Microsoft Office PowerPoint</Application>
  <PresentationFormat>On-screen Show (4:3)</PresentationFormat>
  <Paragraphs>34</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Lucida Sans</vt:lpstr>
      <vt:lpstr>Book Antiqua</vt:lpstr>
      <vt:lpstr>Calibri</vt:lpstr>
      <vt:lpstr>Comic Sans MS</vt:lpstr>
      <vt:lpstr>Wingdings</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ahmad-fuad</cp:lastModifiedBy>
  <cp:revision>46</cp:revision>
  <dcterms:created xsi:type="dcterms:W3CDTF">2011-02-19T08:35:30Z</dcterms:created>
  <dcterms:modified xsi:type="dcterms:W3CDTF">2017-05-29T04:41:37Z</dcterms:modified>
</cp:coreProperties>
</file>