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303" r:id="rId3"/>
    <p:sldId id="266" r:id="rId4"/>
    <p:sldId id="312" r:id="rId5"/>
    <p:sldId id="325" r:id="rId6"/>
    <p:sldId id="326" r:id="rId7"/>
    <p:sldId id="327" r:id="rId8"/>
    <p:sldId id="324" r:id="rId9"/>
    <p:sldId id="321" r:id="rId10"/>
    <p:sldId id="322" r:id="rId11"/>
    <p:sldId id="323" r:id="rId12"/>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000066"/>
    <a:srgbClr val="0000CC"/>
    <a:srgbClr val="FF9933"/>
    <a:srgbClr val="FF3300"/>
    <a:srgbClr val="FFFF66"/>
    <a:srgbClr val="000099"/>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4" d="100"/>
          <a:sy n="94" d="100"/>
        </p:scale>
        <p:origin x="-1200"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896A72C3-829D-404F-B21F-9D1894625928}" type="datetimeFigureOut">
              <a:rPr lang="en-US"/>
              <a:pPr>
                <a:defRPr/>
              </a:pPr>
              <a:t>5/29/2017</a:t>
            </a:fld>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4F0151F-0BD7-48A0-BBA4-E53F9417163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lvl1pPr>
              <a:defRPr/>
            </a:lvl1pPr>
          </a:lstStyle>
          <a:p>
            <a:pPr>
              <a:defRPr/>
            </a:pPr>
            <a:fld id="{833A21C6-4586-4D27-9F17-F334567D7C80}"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3845EFE-B96C-40AE-AE3B-5EBC55960884}" type="slidenum">
              <a:rPr lang="id-ID"/>
              <a:pPr>
                <a:defRPr/>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5B882864-1224-488F-B631-529E00AFE5EE}"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F420B131-3C00-406E-AB8D-B8DBD37B8E7C}" type="slidenum">
              <a:rPr lang="id-ID"/>
              <a:pPr>
                <a:defRPr/>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B50FD9F8-EFC1-4A90-93EF-1FF182FAFC2F}"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7828D0C6-0C25-4301-967A-96919772FEBE}" type="slidenum">
              <a:rPr lang="id-ID"/>
              <a:pPr>
                <a:defRPr/>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pPr>
              <a:defRPr/>
            </a:pPr>
            <a:fld id="{9994C9C1-04D7-4410-8684-62E7BA6E125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6C9924BD-DD43-4589-8310-817088E93055}" type="slidenum">
              <a:rPr lang="id-ID"/>
              <a:pPr>
                <a:defRPr/>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AD76F89-D0F3-47A4-8D4D-92542E0F1B07}" type="datetimeFigureOut">
              <a:rPr lang="id-ID"/>
              <a:pPr>
                <a:defRPr/>
              </a:pPr>
              <a:t>29/05/2017</a:t>
            </a:fld>
            <a:endParaRPr lang="id-ID"/>
          </a:p>
        </p:txBody>
      </p:sp>
      <p:sp>
        <p:nvSpPr>
          <p:cNvPr id="5" name="Footer Placeholder 4"/>
          <p:cNvSpPr>
            <a:spLocks noGrp="1"/>
          </p:cNvSpPr>
          <p:nvPr>
            <p:ph type="ftr" sz="quarter" idx="11"/>
          </p:nvPr>
        </p:nvSpPr>
        <p:spPr/>
        <p:txBody>
          <a:bodyPr/>
          <a:lstStyle>
            <a:lvl1pPr>
              <a:defRPr/>
            </a:lvl1pPr>
          </a:lstStyle>
          <a:p>
            <a:pPr>
              <a:defRPr/>
            </a:pPr>
            <a:endParaRPr lang="id-ID"/>
          </a:p>
        </p:txBody>
      </p:sp>
      <p:sp>
        <p:nvSpPr>
          <p:cNvPr id="6" name="Slide Number Placeholder 5"/>
          <p:cNvSpPr>
            <a:spLocks noGrp="1"/>
          </p:cNvSpPr>
          <p:nvPr>
            <p:ph type="sldNum" sz="quarter" idx="12"/>
          </p:nvPr>
        </p:nvSpPr>
        <p:spPr/>
        <p:txBody>
          <a:bodyPr/>
          <a:lstStyle>
            <a:lvl1pPr>
              <a:defRPr/>
            </a:lvl1pPr>
          </a:lstStyle>
          <a:p>
            <a:pPr>
              <a:defRPr/>
            </a:pPr>
            <a:fld id="{2D9BAFB1-C297-485F-849D-F0770E757686}" type="slidenum">
              <a:rPr lang="id-ID"/>
              <a:pPr>
                <a:defRPr/>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3"/>
          <p:cNvSpPr>
            <a:spLocks noGrp="1"/>
          </p:cNvSpPr>
          <p:nvPr>
            <p:ph type="dt" sz="half" idx="10"/>
          </p:nvPr>
        </p:nvSpPr>
        <p:spPr/>
        <p:txBody>
          <a:bodyPr/>
          <a:lstStyle>
            <a:lvl1pPr>
              <a:defRPr/>
            </a:lvl1pPr>
          </a:lstStyle>
          <a:p>
            <a:pPr>
              <a:defRPr/>
            </a:pPr>
            <a:fld id="{0F1E9C54-153B-4C91-97F7-E797EC2F858A}"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930506B4-F012-45DD-857B-37F207335BA8}" type="slidenum">
              <a:rPr lang="id-ID"/>
              <a:pPr>
                <a:defRPr/>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3"/>
          <p:cNvSpPr>
            <a:spLocks noGrp="1"/>
          </p:cNvSpPr>
          <p:nvPr>
            <p:ph type="dt" sz="half" idx="10"/>
          </p:nvPr>
        </p:nvSpPr>
        <p:spPr/>
        <p:txBody>
          <a:bodyPr/>
          <a:lstStyle>
            <a:lvl1pPr>
              <a:defRPr/>
            </a:lvl1pPr>
          </a:lstStyle>
          <a:p>
            <a:pPr>
              <a:defRPr/>
            </a:pPr>
            <a:fld id="{E3BB5082-92AB-43B6-90FE-A924BB15C48A}" type="datetimeFigureOut">
              <a:rPr lang="id-ID"/>
              <a:pPr>
                <a:defRPr/>
              </a:pPr>
              <a:t>29/05/2017</a:t>
            </a:fld>
            <a:endParaRPr lang="id-ID"/>
          </a:p>
        </p:txBody>
      </p:sp>
      <p:sp>
        <p:nvSpPr>
          <p:cNvPr id="8" name="Footer Placeholder 4"/>
          <p:cNvSpPr>
            <a:spLocks noGrp="1"/>
          </p:cNvSpPr>
          <p:nvPr>
            <p:ph type="ftr" sz="quarter" idx="11"/>
          </p:nvPr>
        </p:nvSpPr>
        <p:spPr/>
        <p:txBody>
          <a:bodyPr/>
          <a:lstStyle>
            <a:lvl1pPr>
              <a:defRPr/>
            </a:lvl1pPr>
          </a:lstStyle>
          <a:p>
            <a:pPr>
              <a:defRPr/>
            </a:pPr>
            <a:endParaRPr lang="id-ID"/>
          </a:p>
        </p:txBody>
      </p:sp>
      <p:sp>
        <p:nvSpPr>
          <p:cNvPr id="9" name="Slide Number Placeholder 5"/>
          <p:cNvSpPr>
            <a:spLocks noGrp="1"/>
          </p:cNvSpPr>
          <p:nvPr>
            <p:ph type="sldNum" sz="quarter" idx="12"/>
          </p:nvPr>
        </p:nvSpPr>
        <p:spPr/>
        <p:txBody>
          <a:bodyPr/>
          <a:lstStyle>
            <a:lvl1pPr>
              <a:defRPr/>
            </a:lvl1pPr>
          </a:lstStyle>
          <a:p>
            <a:pPr>
              <a:defRPr/>
            </a:pPr>
            <a:fld id="{70E7A294-7A48-4F5A-B19D-28C2F2D4036C}" type="slidenum">
              <a:rPr lang="id-ID"/>
              <a:pPr>
                <a:defRPr/>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3"/>
          <p:cNvSpPr>
            <a:spLocks noGrp="1"/>
          </p:cNvSpPr>
          <p:nvPr>
            <p:ph type="dt" sz="half" idx="10"/>
          </p:nvPr>
        </p:nvSpPr>
        <p:spPr/>
        <p:txBody>
          <a:bodyPr/>
          <a:lstStyle>
            <a:lvl1pPr>
              <a:defRPr/>
            </a:lvl1pPr>
          </a:lstStyle>
          <a:p>
            <a:pPr>
              <a:defRPr/>
            </a:pPr>
            <a:fld id="{3A1D9F90-B3FB-4F58-9DC5-2261D9F34400}" type="datetimeFigureOut">
              <a:rPr lang="id-ID"/>
              <a:pPr>
                <a:defRPr/>
              </a:pPr>
              <a:t>29/05/2017</a:t>
            </a:fld>
            <a:endParaRPr lang="id-ID"/>
          </a:p>
        </p:txBody>
      </p:sp>
      <p:sp>
        <p:nvSpPr>
          <p:cNvPr id="4" name="Footer Placeholder 4"/>
          <p:cNvSpPr>
            <a:spLocks noGrp="1"/>
          </p:cNvSpPr>
          <p:nvPr>
            <p:ph type="ftr" sz="quarter" idx="11"/>
          </p:nvPr>
        </p:nvSpPr>
        <p:spPr/>
        <p:txBody>
          <a:bodyPr/>
          <a:lstStyle>
            <a:lvl1pPr>
              <a:defRPr/>
            </a:lvl1pPr>
          </a:lstStyle>
          <a:p>
            <a:pPr>
              <a:defRPr/>
            </a:pPr>
            <a:endParaRPr lang="id-ID"/>
          </a:p>
        </p:txBody>
      </p:sp>
      <p:sp>
        <p:nvSpPr>
          <p:cNvPr id="5" name="Slide Number Placeholder 5"/>
          <p:cNvSpPr>
            <a:spLocks noGrp="1"/>
          </p:cNvSpPr>
          <p:nvPr>
            <p:ph type="sldNum" sz="quarter" idx="12"/>
          </p:nvPr>
        </p:nvSpPr>
        <p:spPr/>
        <p:txBody>
          <a:bodyPr/>
          <a:lstStyle>
            <a:lvl1pPr>
              <a:defRPr/>
            </a:lvl1pPr>
          </a:lstStyle>
          <a:p>
            <a:pPr>
              <a:defRPr/>
            </a:pPr>
            <a:fld id="{7293F364-7B8C-462C-A1B7-80AA727B084F}" type="slidenum">
              <a:rPr lang="id-ID"/>
              <a:pPr>
                <a:defRPr/>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12147D-36DF-4B25-A4C5-6F6D4B74831B}" type="datetimeFigureOut">
              <a:rPr lang="id-ID"/>
              <a:pPr>
                <a:defRPr/>
              </a:pPr>
              <a:t>29/05/2017</a:t>
            </a:fld>
            <a:endParaRPr lang="id-ID"/>
          </a:p>
        </p:txBody>
      </p:sp>
      <p:sp>
        <p:nvSpPr>
          <p:cNvPr id="3" name="Footer Placeholder 4"/>
          <p:cNvSpPr>
            <a:spLocks noGrp="1"/>
          </p:cNvSpPr>
          <p:nvPr>
            <p:ph type="ftr" sz="quarter" idx="11"/>
          </p:nvPr>
        </p:nvSpPr>
        <p:spPr/>
        <p:txBody>
          <a:bodyPr/>
          <a:lstStyle>
            <a:lvl1pPr>
              <a:defRPr/>
            </a:lvl1pPr>
          </a:lstStyle>
          <a:p>
            <a:pPr>
              <a:defRPr/>
            </a:pPr>
            <a:endParaRPr lang="id-ID"/>
          </a:p>
        </p:txBody>
      </p:sp>
      <p:sp>
        <p:nvSpPr>
          <p:cNvPr id="4" name="Slide Number Placeholder 5"/>
          <p:cNvSpPr>
            <a:spLocks noGrp="1"/>
          </p:cNvSpPr>
          <p:nvPr>
            <p:ph type="sldNum" sz="quarter" idx="12"/>
          </p:nvPr>
        </p:nvSpPr>
        <p:spPr/>
        <p:txBody>
          <a:bodyPr/>
          <a:lstStyle>
            <a:lvl1pPr>
              <a:defRPr/>
            </a:lvl1pPr>
          </a:lstStyle>
          <a:p>
            <a:pPr>
              <a:defRPr/>
            </a:pPr>
            <a:fld id="{B2033A72-0C8E-4C81-AA96-579C653B319A}" type="slidenum">
              <a:rPr lang="id-ID"/>
              <a:pPr>
                <a:defRPr/>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5A174E-6CC6-4C89-9E61-50DEE9B1525F}"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07B90749-A2C0-4C76-BC4B-765A2AAAA662}" type="slidenum">
              <a:rPr lang="id-ID"/>
              <a:pPr>
                <a:defRPr/>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807131F-1311-4CE6-9F54-EC5F850148FC}" type="datetimeFigureOut">
              <a:rPr lang="id-ID"/>
              <a:pPr>
                <a:defRPr/>
              </a:pPr>
              <a:t>29/05/2017</a:t>
            </a:fld>
            <a:endParaRPr lang="id-ID"/>
          </a:p>
        </p:txBody>
      </p:sp>
      <p:sp>
        <p:nvSpPr>
          <p:cNvPr id="6" name="Footer Placeholder 4"/>
          <p:cNvSpPr>
            <a:spLocks noGrp="1"/>
          </p:cNvSpPr>
          <p:nvPr>
            <p:ph type="ftr" sz="quarter" idx="11"/>
          </p:nvPr>
        </p:nvSpPr>
        <p:spPr/>
        <p:txBody>
          <a:bodyPr/>
          <a:lstStyle>
            <a:lvl1pPr>
              <a:defRPr/>
            </a:lvl1pPr>
          </a:lstStyle>
          <a:p>
            <a:pPr>
              <a:defRPr/>
            </a:pPr>
            <a:endParaRPr lang="id-ID"/>
          </a:p>
        </p:txBody>
      </p:sp>
      <p:sp>
        <p:nvSpPr>
          <p:cNvPr id="7" name="Slide Number Placeholder 5"/>
          <p:cNvSpPr>
            <a:spLocks noGrp="1"/>
          </p:cNvSpPr>
          <p:nvPr>
            <p:ph type="sldNum" sz="quarter" idx="12"/>
          </p:nvPr>
        </p:nvSpPr>
        <p:spPr/>
        <p:txBody>
          <a:bodyPr/>
          <a:lstStyle>
            <a:lvl1pPr>
              <a:defRPr/>
            </a:lvl1pPr>
          </a:lstStyle>
          <a:p>
            <a:pPr>
              <a:defRPr/>
            </a:pPr>
            <a:fld id="{50619778-7A75-487F-8E98-F9CBEC2F2303}" type="slidenum">
              <a:rPr lang="id-ID"/>
              <a:pPr>
                <a:defRPr/>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id-ID"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03AD62A5-9B2B-43FB-90EE-A760B9C4258C}" type="datetimeFigureOut">
              <a:rPr lang="id-ID"/>
              <a:pPr>
                <a:defRPr/>
              </a:pPr>
              <a:t>29/05/2017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DC8742-3A74-473E-8A6F-2C2A523795B6}" type="slidenum">
              <a:rPr lang="id-ID"/>
              <a:pPr>
                <a:defRPr/>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Lucida Sans" pitchFamily="34" charset="0"/>
        </a:defRPr>
      </a:lvl2pPr>
      <a:lvl3pPr algn="ctr" rtl="0" eaLnBrk="0" fontAlgn="base" hangingPunct="0">
        <a:spcBef>
          <a:spcPct val="0"/>
        </a:spcBef>
        <a:spcAft>
          <a:spcPct val="0"/>
        </a:spcAft>
        <a:defRPr sz="4400">
          <a:solidFill>
            <a:schemeClr val="tx1"/>
          </a:solidFill>
          <a:latin typeface="Lucida Sans" pitchFamily="34" charset="0"/>
        </a:defRPr>
      </a:lvl3pPr>
      <a:lvl4pPr algn="ctr" rtl="0" eaLnBrk="0" fontAlgn="base" hangingPunct="0">
        <a:spcBef>
          <a:spcPct val="0"/>
        </a:spcBef>
        <a:spcAft>
          <a:spcPct val="0"/>
        </a:spcAft>
        <a:defRPr sz="4400">
          <a:solidFill>
            <a:schemeClr val="tx1"/>
          </a:solidFill>
          <a:latin typeface="Lucida Sans" pitchFamily="34" charset="0"/>
        </a:defRPr>
      </a:lvl4pPr>
      <a:lvl5pPr algn="ctr" rtl="0" eaLnBrk="0" fontAlgn="base" hangingPunct="0">
        <a:spcBef>
          <a:spcPct val="0"/>
        </a:spcBef>
        <a:spcAft>
          <a:spcPct val="0"/>
        </a:spcAft>
        <a:defRPr sz="4400">
          <a:solidFill>
            <a:schemeClr val="tx1"/>
          </a:solidFill>
          <a:latin typeface="Lucida Sans" pitchFamily="34" charset="0"/>
        </a:defRPr>
      </a:lvl5pPr>
      <a:lvl6pPr marL="457200" algn="ctr" rtl="0" fontAlgn="base">
        <a:spcBef>
          <a:spcPct val="0"/>
        </a:spcBef>
        <a:spcAft>
          <a:spcPct val="0"/>
        </a:spcAft>
        <a:defRPr sz="4400">
          <a:solidFill>
            <a:schemeClr val="tx1"/>
          </a:solidFill>
          <a:latin typeface="Lucida Sans" pitchFamily="34" charset="0"/>
        </a:defRPr>
      </a:lvl6pPr>
      <a:lvl7pPr marL="914400" algn="ctr" rtl="0" fontAlgn="base">
        <a:spcBef>
          <a:spcPct val="0"/>
        </a:spcBef>
        <a:spcAft>
          <a:spcPct val="0"/>
        </a:spcAft>
        <a:defRPr sz="4400">
          <a:solidFill>
            <a:schemeClr val="tx1"/>
          </a:solidFill>
          <a:latin typeface="Lucida Sans" pitchFamily="34" charset="0"/>
        </a:defRPr>
      </a:lvl7pPr>
      <a:lvl8pPr marL="1371600" algn="ctr" rtl="0" fontAlgn="base">
        <a:spcBef>
          <a:spcPct val="0"/>
        </a:spcBef>
        <a:spcAft>
          <a:spcPct val="0"/>
        </a:spcAft>
        <a:defRPr sz="4400">
          <a:solidFill>
            <a:schemeClr val="tx1"/>
          </a:solidFill>
          <a:latin typeface="Lucida Sans" pitchFamily="34" charset="0"/>
        </a:defRPr>
      </a:lvl8pPr>
      <a:lvl9pPr marL="1828800" algn="ctr" rtl="0" fontAlgn="base">
        <a:spcBef>
          <a:spcPct val="0"/>
        </a:spcBef>
        <a:spcAft>
          <a:spcPct val="0"/>
        </a:spcAft>
        <a:defRPr sz="4400">
          <a:solidFill>
            <a:schemeClr val="tx1"/>
          </a:solidFill>
          <a:latin typeface="Lucida Sans"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id/search?hl=id&amp;tbo=p&amp;tbm=bks&amp;q=inauthor:%22ENDAH+TISNAWATI%22&amp;source=gbs_metadata_r&amp;cad=6" TargetMode="External"/><Relationship Id="rId3" Type="http://schemas.openxmlformats.org/officeDocument/2006/relationships/image" Target="../media/image1.jpeg"/><Relationship Id="rId7" Type="http://schemas.openxmlformats.org/officeDocument/2006/relationships/hyperlink" Target="https://www.google.co.id/search?hl=id&amp;tbo=p&amp;tbm=bks&amp;q=inauthor:%22ANDIE+A+.+WICAKSONO%22&amp;source=gbs_metadata_r&amp;cad=6"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s://www.google.co.id/search?hl=id&amp;tbo=p&amp;tbm=bks&amp;q=bibliogroup:%22Seri+Eko-Arsitektur%22&amp;source=gbs_metadata_r&amp;cad=7" TargetMode="External"/><Relationship Id="rId5" Type="http://schemas.openxmlformats.org/officeDocument/2006/relationships/hyperlink" Target="https://www.google.co.id/search?hl=id&amp;tbo=p&amp;tbm=bks&amp;q=inauthor:%22Heinz+Frick%22&amp;source=gbs_metadata_r&amp;cad=7" TargetMode="External"/><Relationship Id="rId4" Type="http://schemas.openxmlformats.org/officeDocument/2006/relationships/hyperlink" Target="https://www.google.co.id/search?hl=id&amp;tbo=p&amp;tbm=bks&amp;q=inauthor:%22Wiranto+Arismunandar%22&amp;source=gbs_metadata_r&amp;cad=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id-ID"/>
          </a:p>
        </p:txBody>
      </p:sp>
      <p:pic>
        <p:nvPicPr>
          <p:cNvPr id="2051" name="Picture 3" descr="UEU.jpg"/>
          <p:cNvPicPr>
            <a:picLocks noChangeAspect="1"/>
          </p:cNvPicPr>
          <p:nvPr/>
        </p:nvPicPr>
        <p:blipFill>
          <a:blip r:embed="rId3"/>
          <a:srcRect/>
          <a:stretch>
            <a:fillRect/>
          </a:stretch>
        </p:blipFill>
        <p:spPr bwMode="auto">
          <a:xfrm>
            <a:off x="0" y="0"/>
            <a:ext cx="9144000" cy="6858000"/>
          </a:xfrm>
          <a:prstGeom prst="rect">
            <a:avLst/>
          </a:prstGeom>
          <a:solidFill>
            <a:schemeClr val="tx1"/>
          </a:solidFill>
          <a:ln w="9525">
            <a:noFill/>
            <a:miter lim="800000"/>
            <a:headEnd/>
            <a:tailEnd/>
          </a:ln>
        </p:spPr>
      </p:pic>
      <p:sp>
        <p:nvSpPr>
          <p:cNvPr id="2052" name="Rectangle 3"/>
          <p:cNvSpPr txBox="1">
            <a:spLocks noChangeArrowheads="1"/>
          </p:cNvSpPr>
          <p:nvPr/>
        </p:nvSpPr>
        <p:spPr bwMode="auto">
          <a:xfrm>
            <a:off x="539750" y="2636838"/>
            <a:ext cx="8118475" cy="1439862"/>
          </a:xfrm>
          <a:prstGeom prst="rect">
            <a:avLst/>
          </a:prstGeom>
          <a:noFill/>
          <a:ln w="9525">
            <a:noFill/>
            <a:miter lim="800000"/>
            <a:headEnd/>
            <a:tailEnd/>
          </a:ln>
        </p:spPr>
        <p:txBody>
          <a:bodyPr/>
          <a:lstStyle/>
          <a:p>
            <a:pPr algn="ctr"/>
            <a:r>
              <a:rPr lang="en-US" sz="4000" b="1" dirty="0" err="1">
                <a:solidFill>
                  <a:schemeClr val="bg1"/>
                </a:solidFill>
                <a:latin typeface="Arial Black" pitchFamily="34" charset="0"/>
              </a:rPr>
              <a:t>Materi</a:t>
            </a:r>
            <a:r>
              <a:rPr lang="en-US" sz="4000" b="1" dirty="0">
                <a:solidFill>
                  <a:schemeClr val="bg1"/>
                </a:solidFill>
                <a:latin typeface="Arial Black" pitchFamily="34" charset="0"/>
              </a:rPr>
              <a:t> </a:t>
            </a:r>
            <a:endParaRPr lang="id-ID" sz="4000" b="1" dirty="0" smtClean="0">
              <a:solidFill>
                <a:schemeClr val="bg1"/>
              </a:solidFill>
              <a:latin typeface="Arial Black" pitchFamily="34" charset="0"/>
            </a:endParaRPr>
          </a:p>
          <a:p>
            <a:pPr algn="ctr"/>
            <a:r>
              <a:rPr lang="id-ID" sz="4000" b="1" dirty="0" smtClean="0">
                <a:solidFill>
                  <a:schemeClr val="bg1"/>
                </a:solidFill>
                <a:latin typeface="Arial Black" pitchFamily="34" charset="0"/>
              </a:rPr>
              <a:t>PERTEMUAN 4</a:t>
            </a:r>
            <a:endParaRPr lang="en-US" sz="4000" b="1" dirty="0">
              <a:solidFill>
                <a:schemeClr val="bg1"/>
              </a:solidFill>
              <a:latin typeface="Arial Black" pitchFamily="34" charset="0"/>
            </a:endParaRPr>
          </a:p>
          <a:p>
            <a:pPr algn="ctr"/>
            <a:r>
              <a:rPr lang="id-ID" sz="4000" b="1" dirty="0" smtClean="0">
                <a:solidFill>
                  <a:schemeClr val="bg1"/>
                </a:solidFill>
                <a:latin typeface="Arial Black" pitchFamily="34" charset="0"/>
              </a:rPr>
              <a:t>DESAIN DAN LINGKUNGAN</a:t>
            </a:r>
            <a:endParaRPr lang="en-US" sz="40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8435"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8436" name="Text Box 4"/>
          <p:cNvSpPr txBox="1">
            <a:spLocks noChangeArrowheads="1"/>
          </p:cNvSpPr>
          <p:nvPr/>
        </p:nvSpPr>
        <p:spPr bwMode="auto">
          <a:xfrm>
            <a:off x="395288" y="2276475"/>
            <a:ext cx="8208962" cy="3539430"/>
          </a:xfrm>
          <a:prstGeom prst="rect">
            <a:avLst/>
          </a:prstGeom>
          <a:noFill/>
          <a:ln w="9525">
            <a:noFill/>
            <a:miter lim="800000"/>
            <a:headEnd/>
            <a:tailEnd/>
          </a:ln>
        </p:spPr>
        <p:txBody>
          <a:bodyPr>
            <a:spAutoFit/>
          </a:bodyPr>
          <a:lstStyle/>
          <a:p>
            <a:pPr marL="342900" indent="-342900">
              <a:buFontTx/>
              <a:buAutoNum type="arabicPeriod"/>
            </a:pPr>
            <a:r>
              <a:rPr lang="id-ID" sz="3200" dirty="0" smtClean="0">
                <a:solidFill>
                  <a:schemeClr val="bg1">
                    <a:lumMod val="95000"/>
                  </a:schemeClr>
                </a:solidFill>
                <a:latin typeface="Arial" pitchFamily="34" charset="0"/>
                <a:cs typeface="Arial" pitchFamily="34" charset="0"/>
              </a:rPr>
              <a:t>Sebutkan material yang dapat di daur ulang dari bahan-bahan bangunan!</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en-US" sz="3200" dirty="0" smtClean="0">
                <a:solidFill>
                  <a:schemeClr val="bg1">
                    <a:lumMod val="95000"/>
                  </a:schemeClr>
                </a:solidFill>
                <a:latin typeface="Arial" pitchFamily="34" charset="0"/>
                <a:cs typeface="Arial" pitchFamily="34" charset="0"/>
              </a:rPr>
              <a:t>B</a:t>
            </a:r>
            <a:r>
              <a:rPr lang="id-ID" sz="3200" dirty="0" smtClean="0">
                <a:solidFill>
                  <a:schemeClr val="bg1">
                    <a:lumMod val="95000"/>
                  </a:schemeClr>
                </a:solidFill>
                <a:latin typeface="Arial" pitchFamily="34" charset="0"/>
                <a:cs typeface="Arial" pitchFamily="34" charset="0"/>
              </a:rPr>
              <a:t>agaimana cara menangani bahan dari baterai</a:t>
            </a:r>
            <a:r>
              <a:rPr lang="en-US" sz="3200" dirty="0" smtClean="0">
                <a:solidFill>
                  <a:schemeClr val="bg1">
                    <a:lumMod val="95000"/>
                  </a:schemeClr>
                </a:solidFill>
                <a:latin typeface="Arial" pitchFamily="34" charset="0"/>
                <a:cs typeface="Arial" pitchFamily="34" charset="0"/>
              </a:rPr>
              <a:t>?</a:t>
            </a:r>
            <a:endParaRPr lang="en-US" sz="3200" dirty="0">
              <a:solidFill>
                <a:schemeClr val="bg1">
                  <a:lumMod val="95000"/>
                </a:schemeClr>
              </a:solidFill>
              <a:latin typeface="Arial" pitchFamily="34" charset="0"/>
              <a:cs typeface="Arial" pitchFamily="34" charset="0"/>
            </a:endParaRPr>
          </a:p>
          <a:p>
            <a:pPr marL="342900" indent="-342900">
              <a:buFontTx/>
              <a:buAutoNum type="arabicPeriod"/>
            </a:pPr>
            <a:r>
              <a:rPr lang="id-ID" sz="3200" dirty="0" smtClean="0">
                <a:solidFill>
                  <a:schemeClr val="bg1">
                    <a:lumMod val="95000"/>
                  </a:schemeClr>
                </a:solidFill>
              </a:rPr>
              <a:t>Adakah manfaat ekoonomi dari pemanfaatan bahan daur ulang barang elektronik?</a:t>
            </a:r>
            <a:endParaRPr lang="en-US" sz="3200" dirty="0">
              <a:solidFill>
                <a:schemeClr val="bg1">
                  <a:lumMod val="95000"/>
                </a:schemeClr>
              </a:solidFill>
              <a:latin typeface="Arial" pitchFamily="34" charset="0"/>
              <a:cs typeface="Arial" pitchFamily="34" charset="0"/>
            </a:endParaRPr>
          </a:p>
        </p:txBody>
      </p:sp>
      <p:sp>
        <p:nvSpPr>
          <p:cNvPr id="18437"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8438" name="Text Box 6"/>
          <p:cNvSpPr txBox="1">
            <a:spLocks noChangeArrowheads="1"/>
          </p:cNvSpPr>
          <p:nvPr/>
        </p:nvSpPr>
        <p:spPr bwMode="auto">
          <a:xfrm>
            <a:off x="755650" y="1268413"/>
            <a:ext cx="8064500" cy="646331"/>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600" dirty="0" err="1">
                <a:solidFill>
                  <a:schemeClr val="bg1">
                    <a:lumMod val="95000"/>
                  </a:schemeClr>
                </a:solidFill>
                <a:latin typeface="Arial" pitchFamily="34" charset="0"/>
                <a:cs typeface="Arial" pitchFamily="34" charset="0"/>
              </a:rPr>
              <a:t>Jawablah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latihan</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soal</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di</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bawah</a:t>
            </a:r>
            <a:r>
              <a:rPr lang="en-US" sz="3600" dirty="0">
                <a:solidFill>
                  <a:schemeClr val="bg1">
                    <a:lumMod val="95000"/>
                  </a:schemeClr>
                </a:solidFill>
                <a:latin typeface="Arial" pitchFamily="34" charset="0"/>
                <a:cs typeface="Arial" pitchFamily="34" charset="0"/>
              </a:rPr>
              <a:t> </a:t>
            </a:r>
            <a:r>
              <a:rPr lang="en-US" sz="3600" dirty="0" err="1">
                <a:solidFill>
                  <a:schemeClr val="bg1">
                    <a:lumMod val="95000"/>
                  </a:schemeClr>
                </a:solidFill>
                <a:latin typeface="Arial" pitchFamily="34" charset="0"/>
                <a:cs typeface="Arial" pitchFamily="34" charset="0"/>
              </a:rPr>
              <a:t>in</a:t>
            </a:r>
            <a:r>
              <a:rPr lang="en-US" sz="3600" dirty="0" err="1">
                <a:solidFill>
                  <a:schemeClr val="bg1">
                    <a:lumMod val="95000"/>
                  </a:schemeClr>
                </a:solidFill>
                <a:latin typeface="Comic Sans MS" pitchFamily="66" charset="0"/>
              </a:rPr>
              <a:t>i</a:t>
            </a:r>
            <a:r>
              <a:rPr lang="en-US" sz="3600" dirty="0">
                <a:solidFill>
                  <a:schemeClr val="bg1">
                    <a:lumMod val="95000"/>
                  </a:schemeClr>
                </a:solidFill>
                <a:latin typeface="Comic Sans MS" pitchFamily="66" charset="0"/>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9459" name="Rectangle 3"/>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Latihan</a:t>
            </a:r>
          </a:p>
        </p:txBody>
      </p:sp>
      <p:sp>
        <p:nvSpPr>
          <p:cNvPr id="19460" name="Text Box 4"/>
          <p:cNvSpPr txBox="1">
            <a:spLocks noChangeArrowheads="1"/>
          </p:cNvSpPr>
          <p:nvPr/>
        </p:nvSpPr>
        <p:spPr bwMode="auto">
          <a:xfrm>
            <a:off x="684213" y="18446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b="1" dirty="0" err="1">
                <a:solidFill>
                  <a:schemeClr val="bg1">
                    <a:lumMod val="95000"/>
                  </a:schemeClr>
                </a:solidFill>
                <a:latin typeface="Arial" pitchFamily="34" charset="0"/>
                <a:cs typeface="Arial" pitchFamily="34" charset="0"/>
              </a:rPr>
              <a:t>Kunci</a:t>
            </a:r>
            <a:r>
              <a:rPr lang="en-US" sz="3200" b="1" dirty="0">
                <a:solidFill>
                  <a:schemeClr val="bg1">
                    <a:lumMod val="95000"/>
                  </a:schemeClr>
                </a:solidFill>
                <a:latin typeface="Arial" pitchFamily="34" charset="0"/>
                <a:cs typeface="Arial" pitchFamily="34" charset="0"/>
              </a:rPr>
              <a:t> </a:t>
            </a:r>
            <a:r>
              <a:rPr lang="en-US" sz="3200" b="1" dirty="0" err="1">
                <a:solidFill>
                  <a:schemeClr val="bg1">
                    <a:lumMod val="95000"/>
                  </a:schemeClr>
                </a:solidFill>
                <a:latin typeface="Arial" pitchFamily="34" charset="0"/>
                <a:cs typeface="Arial" pitchFamily="34" charset="0"/>
              </a:rPr>
              <a:t>Jawaban</a:t>
            </a:r>
            <a:r>
              <a:rPr lang="en-US" sz="3200" b="1" dirty="0">
                <a:solidFill>
                  <a:schemeClr val="bg1">
                    <a:lumMod val="95000"/>
                  </a:schemeClr>
                </a:solidFill>
                <a:latin typeface="Arial" pitchFamily="34" charset="0"/>
                <a:cs typeface="Arial" pitchFamily="34" charset="0"/>
              </a:rPr>
              <a:t> </a:t>
            </a:r>
          </a:p>
        </p:txBody>
      </p:sp>
      <p:sp>
        <p:nvSpPr>
          <p:cNvPr id="19461" name="Text Box 5"/>
          <p:cNvSpPr txBox="1">
            <a:spLocks noChangeArrowheads="1"/>
          </p:cNvSpPr>
          <p:nvPr/>
        </p:nvSpPr>
        <p:spPr bwMode="auto">
          <a:xfrm>
            <a:off x="642910" y="2357430"/>
            <a:ext cx="6985000" cy="2062103"/>
          </a:xfrm>
          <a:prstGeom prst="rect">
            <a:avLst/>
          </a:prstGeom>
          <a:noFill/>
          <a:ln w="9525">
            <a:noFill/>
            <a:miter lim="800000"/>
            <a:headEnd/>
            <a:tailEnd/>
          </a:ln>
        </p:spPr>
        <p:txBody>
          <a:bodyPr>
            <a:spAutoFit/>
          </a:bodyPr>
          <a:lstStyle/>
          <a:p>
            <a:pPr>
              <a:spcBef>
                <a:spcPct val="50000"/>
              </a:spcBef>
            </a:pPr>
            <a:r>
              <a:rPr lang="sv-SE" sz="3200" dirty="0">
                <a:solidFill>
                  <a:schemeClr val="bg1">
                    <a:lumMod val="95000"/>
                  </a:schemeClr>
                </a:solidFill>
                <a:latin typeface="Arial" pitchFamily="34" charset="0"/>
                <a:cs typeface="Arial" pitchFamily="34" charset="0"/>
              </a:rPr>
              <a:t>Jawablah latihan di atas  dengan singkat dan jelas kemudian cocokkan jawaban anda dengan rangkuman materi </a:t>
            </a:r>
            <a:r>
              <a:rPr lang="id-ID" sz="3200" smtClean="0">
                <a:solidFill>
                  <a:schemeClr val="bg1">
                    <a:lumMod val="95000"/>
                  </a:schemeClr>
                </a:solidFill>
                <a:latin typeface="Arial" pitchFamily="34" charset="0"/>
                <a:cs typeface="Arial" pitchFamily="34" charset="0"/>
              </a:rPr>
              <a:t>4</a:t>
            </a:r>
            <a:r>
              <a:rPr lang="sv-SE" sz="3200" smtClean="0">
                <a:solidFill>
                  <a:schemeClr val="bg1">
                    <a:lumMod val="95000"/>
                  </a:schemeClr>
                </a:solidFill>
                <a:latin typeface="Arial" pitchFamily="34" charset="0"/>
                <a:cs typeface="Arial" pitchFamily="34" charset="0"/>
              </a:rPr>
              <a:t>.</a:t>
            </a:r>
            <a:r>
              <a:rPr lang="sv-SE" smtClean="0">
                <a:solidFill>
                  <a:schemeClr val="bg1">
                    <a:lumMod val="95000"/>
                  </a:schemeClr>
                </a:solidFill>
                <a:latin typeface="Arial" pitchFamily="34" charset="0"/>
                <a:cs typeface="Arial" pitchFamily="34" charset="0"/>
              </a:rPr>
              <a:t> </a:t>
            </a:r>
            <a:endParaRPr lang="en-US"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3075"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076" name="Rectangle 3"/>
          <p:cNvSpPr txBox="1">
            <a:spLocks noChangeArrowheads="1"/>
          </p:cNvSpPr>
          <p:nvPr/>
        </p:nvSpPr>
        <p:spPr bwMode="auto">
          <a:xfrm>
            <a:off x="755650" y="2133600"/>
            <a:ext cx="7974013" cy="792163"/>
          </a:xfrm>
          <a:prstGeom prst="rect">
            <a:avLst/>
          </a:prstGeom>
          <a:noFill/>
          <a:ln w="9525">
            <a:noFill/>
            <a:miter lim="800000"/>
            <a:headEnd/>
            <a:tailEnd/>
          </a:ln>
        </p:spPr>
        <p:txBody>
          <a:bodyPr/>
          <a:lstStyle/>
          <a:p>
            <a:pPr algn="ctr"/>
            <a:r>
              <a:rPr lang="en-US" sz="3200" b="1" dirty="0" err="1">
                <a:solidFill>
                  <a:schemeClr val="bg1"/>
                </a:solidFill>
                <a:latin typeface="Arial Black" pitchFamily="34" charset="0"/>
              </a:rPr>
              <a:t>Disusun</a:t>
            </a:r>
            <a:r>
              <a:rPr lang="en-US" sz="3200" b="1" dirty="0">
                <a:solidFill>
                  <a:schemeClr val="bg1"/>
                </a:solidFill>
                <a:latin typeface="Arial Black" pitchFamily="34" charset="0"/>
              </a:rPr>
              <a:t> </a:t>
            </a:r>
            <a:r>
              <a:rPr lang="en-US" sz="3200" b="1" dirty="0" err="1">
                <a:solidFill>
                  <a:schemeClr val="bg1"/>
                </a:solidFill>
                <a:latin typeface="Arial Black" pitchFamily="34" charset="0"/>
              </a:rPr>
              <a:t>oleh</a:t>
            </a:r>
            <a:endParaRPr lang="en-US" sz="3200" b="1" dirty="0">
              <a:solidFill>
                <a:schemeClr val="bg1"/>
              </a:solidFill>
              <a:latin typeface="Arial Black" pitchFamily="34" charset="0"/>
            </a:endParaRPr>
          </a:p>
          <a:p>
            <a:pPr algn="ctr"/>
            <a:endParaRPr lang="en-US" sz="1000" b="1" dirty="0">
              <a:solidFill>
                <a:srgbClr val="FFFF00"/>
              </a:solidFill>
              <a:latin typeface="Comic Sans MS" pitchFamily="66" charset="0"/>
            </a:endParaRPr>
          </a:p>
        </p:txBody>
      </p:sp>
      <p:sp>
        <p:nvSpPr>
          <p:cNvPr id="3077" name="Rectangle 3"/>
          <p:cNvSpPr txBox="1">
            <a:spLocks noChangeArrowheads="1"/>
          </p:cNvSpPr>
          <p:nvPr/>
        </p:nvSpPr>
        <p:spPr bwMode="auto">
          <a:xfrm>
            <a:off x="900113" y="3284538"/>
            <a:ext cx="7974012" cy="1079500"/>
          </a:xfrm>
          <a:prstGeom prst="rect">
            <a:avLst/>
          </a:prstGeom>
          <a:noFill/>
          <a:ln w="9525">
            <a:noFill/>
            <a:miter lim="800000"/>
            <a:headEnd/>
            <a:tailEnd/>
          </a:ln>
        </p:spPr>
        <p:txBody>
          <a:bodyPr/>
          <a:lstStyle/>
          <a:p>
            <a:pPr algn="ctr"/>
            <a:r>
              <a:rPr lang="id-ID" sz="3200" b="1" dirty="0" smtClean="0">
                <a:solidFill>
                  <a:schemeClr val="bg1"/>
                </a:solidFill>
                <a:latin typeface="Arial Black" pitchFamily="34" charset="0"/>
              </a:rPr>
              <a:t>Indra Gunara Rochyat, S.Sn., M.Ds</a:t>
            </a:r>
            <a:endParaRPr lang="en-US" sz="3200" b="1" dirty="0">
              <a:solidFill>
                <a:schemeClr val="bg1"/>
              </a:solidFill>
              <a:latin typeface="Arial Black" pitchFamily="34" charset="0"/>
            </a:endParaRPr>
          </a:p>
          <a:p>
            <a:pPr algn="ctr"/>
            <a:r>
              <a:rPr lang="en-US" sz="2400" b="1" dirty="0" err="1" smtClean="0">
                <a:solidFill>
                  <a:schemeClr val="bg1"/>
                </a:solidFill>
                <a:latin typeface="Arial Black" pitchFamily="34" charset="0"/>
              </a:rPr>
              <a:t>Dosen</a:t>
            </a:r>
            <a:r>
              <a:rPr lang="en-US" sz="2400" b="1" dirty="0" smtClean="0">
                <a:solidFill>
                  <a:schemeClr val="bg1"/>
                </a:solidFill>
                <a:latin typeface="Arial Black" pitchFamily="34" charset="0"/>
              </a:rPr>
              <a:t> </a:t>
            </a:r>
            <a:r>
              <a:rPr lang="id-ID" sz="2400" b="1" dirty="0" smtClean="0">
                <a:solidFill>
                  <a:schemeClr val="bg1"/>
                </a:solidFill>
                <a:latin typeface="Arial Black" pitchFamily="34" charset="0"/>
              </a:rPr>
              <a:t>Program Studi Desain Interior </a:t>
            </a:r>
            <a:endParaRPr lang="en-US" sz="2400" b="1" dirty="0">
              <a:solidFill>
                <a:schemeClr val="bg1"/>
              </a:solidFill>
              <a:latin typeface="Arial Black"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098"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4099"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4100" name="Text Box 7"/>
          <p:cNvSpPr txBox="1">
            <a:spLocks noChangeArrowheads="1"/>
          </p:cNvSpPr>
          <p:nvPr/>
        </p:nvSpPr>
        <p:spPr bwMode="auto">
          <a:xfrm>
            <a:off x="857224" y="3000372"/>
            <a:ext cx="6769100" cy="2062103"/>
          </a:xfrm>
          <a:prstGeom prst="rect">
            <a:avLst/>
          </a:prstGeom>
          <a:noFill/>
          <a:ln w="9525">
            <a:noFill/>
            <a:miter lim="800000"/>
            <a:headEnd/>
            <a:tailEnd/>
          </a:ln>
        </p:spPr>
        <p:txBody>
          <a:bodyPr>
            <a:spAutoFit/>
          </a:bodyPr>
          <a:lstStyle/>
          <a:p>
            <a:r>
              <a:rPr lang="de-DE" sz="3200" dirty="0">
                <a:solidFill>
                  <a:schemeClr val="bg1">
                    <a:lumMod val="95000"/>
                  </a:schemeClr>
                </a:solidFill>
              </a:rPr>
              <a:t>Mahasiswa memahami</a:t>
            </a:r>
            <a:r>
              <a:rPr lang="id-ID" sz="3200" dirty="0">
                <a:solidFill>
                  <a:schemeClr val="bg1">
                    <a:lumMod val="95000"/>
                  </a:schemeClr>
                </a:solidFill>
              </a:rPr>
              <a:t> </a:t>
            </a:r>
            <a:r>
              <a:rPr lang="id-ID" sz="3200" dirty="0" smtClean="0">
                <a:solidFill>
                  <a:schemeClr val="bg1">
                    <a:lumMod val="95000"/>
                  </a:schemeClr>
                </a:solidFill>
              </a:rPr>
              <a:t>pengertian </a:t>
            </a:r>
            <a:r>
              <a:rPr lang="id-ID" sz="3200" dirty="0">
                <a:solidFill>
                  <a:schemeClr val="bg1">
                    <a:lumMod val="95000"/>
                  </a:schemeClr>
                </a:solidFill>
              </a:rPr>
              <a:t>dampak lingkungan dan </a:t>
            </a:r>
          </a:p>
          <a:p>
            <a:r>
              <a:rPr lang="id-ID" sz="3200" dirty="0">
                <a:solidFill>
                  <a:schemeClr val="bg1">
                    <a:lumMod val="95000"/>
                  </a:schemeClr>
                </a:solidFill>
              </a:rPr>
              <a:t>Material/bahan yang dapat di daur ulang</a:t>
            </a:r>
          </a:p>
        </p:txBody>
      </p:sp>
      <p:sp>
        <p:nvSpPr>
          <p:cNvPr id="4101" name="Rectangle 8"/>
          <p:cNvSpPr>
            <a:spLocks noChangeArrowheads="1"/>
          </p:cNvSpPr>
          <p:nvPr/>
        </p:nvSpPr>
        <p:spPr bwMode="auto">
          <a:xfrm>
            <a:off x="755650" y="1700213"/>
            <a:ext cx="7777163" cy="1077218"/>
          </a:xfrm>
          <a:prstGeom prst="rect">
            <a:avLst/>
          </a:prstGeom>
          <a:noFill/>
          <a:ln w="9525">
            <a:noFill/>
            <a:miter lim="800000"/>
            <a:headEnd/>
            <a:tailEnd/>
          </a:ln>
        </p:spPr>
        <p:txBody>
          <a:bodyPr anchor="ctr">
            <a:spAutoFit/>
          </a:bodyPr>
          <a:lstStyle/>
          <a:p>
            <a:pPr eaLnBrk="0" hangingPunct="0">
              <a:tabLst>
                <a:tab pos="457200" algn="l"/>
              </a:tabLst>
            </a:pPr>
            <a:r>
              <a:rPr lang="es-ES" sz="3200" dirty="0" err="1">
                <a:solidFill>
                  <a:schemeClr val="bg1"/>
                </a:solidFill>
                <a:latin typeface="Arial Black" pitchFamily="34" charset="0"/>
              </a:rPr>
              <a:t>Kemampuan</a:t>
            </a:r>
            <a:r>
              <a:rPr lang="es-ES" sz="3200" dirty="0">
                <a:solidFill>
                  <a:schemeClr val="bg1"/>
                </a:solidFill>
                <a:latin typeface="Arial Black" pitchFamily="34" charset="0"/>
              </a:rPr>
              <a:t> </a:t>
            </a:r>
            <a:r>
              <a:rPr lang="es-ES" sz="3200" dirty="0" err="1">
                <a:solidFill>
                  <a:schemeClr val="bg1"/>
                </a:solidFill>
                <a:latin typeface="Arial Black" pitchFamily="34" charset="0"/>
              </a:rPr>
              <a:t>Akhir</a:t>
            </a:r>
            <a:r>
              <a:rPr lang="es-ES" sz="3200" dirty="0">
                <a:solidFill>
                  <a:schemeClr val="bg1"/>
                </a:solidFill>
                <a:latin typeface="Arial Black" pitchFamily="34" charset="0"/>
              </a:rPr>
              <a:t> yang </a:t>
            </a:r>
            <a:r>
              <a:rPr lang="es-ES" sz="3200" dirty="0" err="1">
                <a:solidFill>
                  <a:schemeClr val="bg1"/>
                </a:solidFill>
                <a:latin typeface="Arial Black" pitchFamily="34" charset="0"/>
              </a:rPr>
              <a:t>Diharapkan</a:t>
            </a:r>
            <a:endParaRPr lang="es-ES" sz="3200" dirty="0">
              <a:solidFill>
                <a:schemeClr val="bg1"/>
              </a:solidFill>
              <a:latin typeface="Arial Black" pitchFamily="34" charset="0"/>
            </a:endParaRP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7171"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7172" name="Text Box 4"/>
          <p:cNvSpPr txBox="1">
            <a:spLocks noChangeArrowheads="1"/>
          </p:cNvSpPr>
          <p:nvPr/>
        </p:nvSpPr>
        <p:spPr bwMode="auto">
          <a:xfrm>
            <a:off x="395288" y="2349500"/>
            <a:ext cx="8208962" cy="2246769"/>
          </a:xfrm>
          <a:prstGeom prst="rect">
            <a:avLst/>
          </a:prstGeom>
          <a:noFill/>
          <a:ln w="9525">
            <a:noFill/>
            <a:miter lim="800000"/>
            <a:headEnd/>
            <a:tailEnd/>
          </a:ln>
        </p:spPr>
        <p:txBody>
          <a:bodyPr wrap="square">
            <a:spAutoFit/>
          </a:bodyPr>
          <a:lstStyle/>
          <a:p>
            <a:pPr marL="457200" lvl="0" indent="-457200">
              <a:buAutoNum type="arabicPeriod"/>
            </a:pPr>
            <a:r>
              <a:rPr lang="id-ID" sz="2000" dirty="0" smtClean="0">
                <a:solidFill>
                  <a:schemeClr val="bg1">
                    <a:lumMod val="95000"/>
                  </a:schemeClr>
                </a:solidFill>
                <a:hlinkClick r:id="rId4"/>
              </a:rPr>
              <a:t>W</a:t>
            </a:r>
            <a:r>
              <a:rPr lang="id-ID" sz="2000" dirty="0">
                <a:solidFill>
                  <a:schemeClr val="bg1">
                    <a:lumMod val="95000"/>
                  </a:schemeClr>
                </a:solidFill>
                <a:hlinkClick r:id="rId4"/>
              </a:rPr>
              <a:t>, Arismunandar</a:t>
            </a:r>
            <a:r>
              <a:rPr lang="id-ID" sz="2000" dirty="0">
                <a:solidFill>
                  <a:schemeClr val="bg1"/>
                </a:solidFill>
              </a:rPr>
              <a:t>, Manusia, teknologi, dan lingkungan: pemikiran ke masa depan : kumpulan pidato dan sambutan tahun 1989-1992, Penerbit ITB, </a:t>
            </a:r>
            <a:r>
              <a:rPr lang="id-ID" sz="2000" dirty="0" smtClean="0">
                <a:solidFill>
                  <a:schemeClr val="bg1"/>
                </a:solidFill>
              </a:rPr>
              <a:t>1992</a:t>
            </a:r>
          </a:p>
          <a:p>
            <a:pPr marL="457200" lvl="0" indent="-457200">
              <a:buAutoNum type="arabicPeriod"/>
            </a:pPr>
            <a:r>
              <a:rPr lang="id-ID" sz="2000" dirty="0" smtClean="0">
                <a:solidFill>
                  <a:schemeClr val="bg1"/>
                </a:solidFill>
                <a:hlinkClick r:id="rId5"/>
              </a:rPr>
              <a:t>H</a:t>
            </a:r>
            <a:r>
              <a:rPr lang="id-ID" sz="2000" dirty="0">
                <a:solidFill>
                  <a:schemeClr val="bg1"/>
                </a:solidFill>
                <a:hlinkClick r:id="rId5"/>
              </a:rPr>
              <a:t>. Frick</a:t>
            </a:r>
            <a:r>
              <a:rPr lang="id-ID" sz="2000" dirty="0">
                <a:solidFill>
                  <a:schemeClr val="bg1"/>
                </a:solidFill>
              </a:rPr>
              <a:t>, dasar-dasar arsitektur ekologis</a:t>
            </a:r>
            <a:br>
              <a:rPr lang="id-ID" sz="2000" dirty="0">
                <a:solidFill>
                  <a:schemeClr val="bg1"/>
                </a:solidFill>
              </a:rPr>
            </a:br>
            <a:r>
              <a:rPr lang="id-ID" sz="2000" i="1" dirty="0">
                <a:solidFill>
                  <a:schemeClr val="bg1"/>
                </a:solidFill>
                <a:hlinkClick r:id="rId6"/>
              </a:rPr>
              <a:t>Volume 1 dari Seri Eko-Arsitektur</a:t>
            </a:r>
            <a:r>
              <a:rPr lang="id-ID" sz="2000" dirty="0">
                <a:solidFill>
                  <a:schemeClr val="bg1"/>
                </a:solidFill>
              </a:rPr>
              <a:t>, Kanisius, </a:t>
            </a:r>
            <a:r>
              <a:rPr lang="id-ID" sz="2000" dirty="0" smtClean="0">
                <a:solidFill>
                  <a:schemeClr val="bg1"/>
                </a:solidFill>
              </a:rPr>
              <a:t>2007</a:t>
            </a:r>
          </a:p>
          <a:p>
            <a:pPr marL="457200" lvl="0" indent="-457200">
              <a:buAutoNum type="arabicPeriod"/>
            </a:pPr>
            <a:r>
              <a:rPr lang="en-US" sz="2000" dirty="0" smtClean="0">
                <a:solidFill>
                  <a:schemeClr val="bg1"/>
                </a:solidFill>
                <a:hlinkClick r:id="rId7"/>
              </a:rPr>
              <a:t>ANDIE </a:t>
            </a:r>
            <a:r>
              <a:rPr lang="en-US" sz="2000" dirty="0">
                <a:solidFill>
                  <a:schemeClr val="bg1"/>
                </a:solidFill>
                <a:hlinkClick r:id="rId7"/>
              </a:rPr>
              <a:t>A . WICAKSONO</a:t>
            </a:r>
            <a:r>
              <a:rPr lang="en-US" sz="2000" dirty="0">
                <a:solidFill>
                  <a:schemeClr val="bg1"/>
                </a:solidFill>
              </a:rPr>
              <a:t>, </a:t>
            </a:r>
            <a:r>
              <a:rPr lang="en-US" sz="2000" dirty="0">
                <a:solidFill>
                  <a:schemeClr val="bg1"/>
                </a:solidFill>
                <a:hlinkClick r:id="rId8"/>
              </a:rPr>
              <a:t>ENDAH TISNAWATI</a:t>
            </a:r>
            <a:r>
              <a:rPr lang="en-US" sz="2000" dirty="0">
                <a:solidFill>
                  <a:schemeClr val="bg1"/>
                </a:solidFill>
              </a:rPr>
              <a:t>, </a:t>
            </a:r>
            <a:r>
              <a:rPr lang="en-US" sz="2000" dirty="0" err="1">
                <a:solidFill>
                  <a:schemeClr val="bg1"/>
                </a:solidFill>
              </a:rPr>
              <a:t>Teori</a:t>
            </a:r>
            <a:r>
              <a:rPr lang="en-US" sz="2000" dirty="0">
                <a:solidFill>
                  <a:schemeClr val="bg1"/>
                </a:solidFill>
              </a:rPr>
              <a:t> Interior, GRIYA KREASI, </a:t>
            </a:r>
            <a:r>
              <a:rPr lang="en-US" sz="2000" dirty="0" smtClean="0">
                <a:solidFill>
                  <a:schemeClr val="bg1"/>
                </a:solidFill>
              </a:rPr>
              <a:t>2014</a:t>
            </a:r>
            <a:endParaRPr lang="en-US" sz="2000" dirty="0">
              <a:solidFill>
                <a:schemeClr val="bg1"/>
              </a:solidFill>
              <a:latin typeface="Arial" pitchFamily="34" charset="0"/>
              <a:cs typeface="Arial" pitchFamily="34" charset="0"/>
            </a:endParaRPr>
          </a:p>
        </p:txBody>
      </p:sp>
      <p:sp>
        <p:nvSpPr>
          <p:cNvPr id="7173"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7174" name="Text Box 6"/>
          <p:cNvSpPr txBox="1">
            <a:spLocks noChangeArrowheads="1"/>
          </p:cNvSpPr>
          <p:nvPr/>
        </p:nvSpPr>
        <p:spPr bwMode="auto">
          <a:xfrm>
            <a:off x="827088" y="1412875"/>
            <a:ext cx="8064500" cy="579438"/>
          </a:xfrm>
          <a:prstGeom prst="rect">
            <a:avLst/>
          </a:prstGeom>
          <a:noFill/>
          <a:ln w="9525">
            <a:noFill/>
            <a:miter lim="800000"/>
            <a:headEnd/>
            <a:tailEnd/>
          </a:ln>
        </p:spPr>
        <p:txBody>
          <a:bodyPr>
            <a:spAutoFit/>
          </a:bodyPr>
          <a:lstStyle/>
          <a:p>
            <a:pPr>
              <a:spcBef>
                <a:spcPct val="50000"/>
              </a:spcBef>
              <a:buFont typeface="Wingdings" pitchFamily="2" charset="2"/>
              <a:buNone/>
            </a:pPr>
            <a:r>
              <a:rPr lang="en-US" sz="3200" dirty="0" err="1">
                <a:solidFill>
                  <a:schemeClr val="bg1"/>
                </a:solidFill>
                <a:latin typeface="Arial" pitchFamily="34" charset="0"/>
                <a:cs typeface="Arial" pitchFamily="34" charset="0"/>
              </a:rPr>
              <a:t>Buku</a:t>
            </a:r>
            <a:r>
              <a:rPr lang="en-US" sz="3200" dirty="0">
                <a:solidFill>
                  <a:schemeClr val="bg1"/>
                </a:solidFill>
                <a:latin typeface="Arial" pitchFamily="34" charset="0"/>
                <a:cs typeface="Arial" pitchFamily="34" charset="0"/>
              </a:rPr>
              <a:t> </a:t>
            </a:r>
            <a:r>
              <a:rPr lang="en-US" sz="3200" dirty="0" err="1">
                <a:solidFill>
                  <a:schemeClr val="bg1"/>
                </a:solidFill>
                <a:latin typeface="Arial" pitchFamily="34" charset="0"/>
                <a:cs typeface="Arial" pitchFamily="34" charset="0"/>
              </a:rPr>
              <a:t>Referensi</a:t>
            </a:r>
            <a:r>
              <a:rPr lang="en-US" sz="3200" dirty="0">
                <a:solidFill>
                  <a:schemeClr val="bg1"/>
                </a:solidFill>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785926"/>
            <a:ext cx="7786710" cy="3416320"/>
          </a:xfrm>
          <a:prstGeom prst="rect">
            <a:avLst/>
          </a:prstGeom>
        </p:spPr>
        <p:txBody>
          <a:bodyPr wrap="square">
            <a:spAutoFit/>
          </a:bodyPr>
          <a:lstStyle/>
          <a:p>
            <a:pPr algn="just"/>
            <a:r>
              <a:rPr lang="id-ID" sz="2400" dirty="0" smtClean="0">
                <a:solidFill>
                  <a:schemeClr val="bg1">
                    <a:lumMod val="95000"/>
                  </a:schemeClr>
                </a:solidFill>
              </a:rPr>
              <a:t/>
            </a:r>
            <a:br>
              <a:rPr lang="id-ID" sz="2400" dirty="0" smtClean="0">
                <a:solidFill>
                  <a:schemeClr val="bg1">
                    <a:lumMod val="95000"/>
                  </a:schemeClr>
                </a:solidFill>
              </a:rPr>
            </a:br>
            <a:r>
              <a:rPr lang="id-ID" sz="2400" b="1" dirty="0">
                <a:solidFill>
                  <a:schemeClr val="bg1">
                    <a:lumMod val="95000"/>
                  </a:schemeClr>
                </a:solidFill>
              </a:rPr>
              <a:t>Bahan bangunan </a:t>
            </a:r>
            <a:r>
              <a:rPr lang="id-ID" sz="2400" dirty="0" smtClean="0">
                <a:solidFill>
                  <a:schemeClr val="bg1">
                    <a:lumMod val="95000"/>
                  </a:schemeClr>
                </a:solidFill>
              </a:rPr>
              <a:t> </a:t>
            </a:r>
          </a:p>
          <a:p>
            <a:pPr algn="just"/>
            <a:endParaRPr lang="id-ID" sz="2400" b="1" dirty="0">
              <a:solidFill>
                <a:schemeClr val="bg1">
                  <a:lumMod val="95000"/>
                </a:schemeClr>
              </a:solidFill>
            </a:endParaRPr>
          </a:p>
          <a:p>
            <a:pPr algn="just"/>
            <a:r>
              <a:rPr lang="id-ID" sz="2400" b="1" dirty="0" smtClean="0">
                <a:solidFill>
                  <a:schemeClr val="bg1">
                    <a:lumMod val="95000"/>
                  </a:schemeClr>
                </a:solidFill>
              </a:rPr>
              <a:t>Material </a:t>
            </a:r>
            <a:r>
              <a:rPr lang="id-ID" sz="2400" b="1" dirty="0">
                <a:solidFill>
                  <a:schemeClr val="bg1">
                    <a:lumMod val="95000"/>
                  </a:schemeClr>
                </a:solidFill>
              </a:rPr>
              <a:t>bangunan bekas yang telah dikumpulkan dihancurkan dengan </a:t>
            </a:r>
            <a:r>
              <a:rPr lang="id-ID" sz="2400" b="1" dirty="0" smtClean="0">
                <a:solidFill>
                  <a:schemeClr val="bg1">
                    <a:lumMod val="95000"/>
                  </a:schemeClr>
                </a:solidFill>
              </a:rPr>
              <a:t>mesin</a:t>
            </a:r>
            <a:r>
              <a:rPr lang="id-ID" sz="2400" b="1" dirty="0">
                <a:solidFill>
                  <a:schemeClr val="bg1">
                    <a:lumMod val="95000"/>
                  </a:schemeClr>
                </a:solidFill>
              </a:rPr>
              <a:t> penghancur, kadang-kadang bersamaan dengan </a:t>
            </a:r>
            <a:r>
              <a:rPr lang="id-ID" sz="2400" b="1" dirty="0" smtClean="0">
                <a:solidFill>
                  <a:schemeClr val="bg1">
                    <a:lumMod val="95000"/>
                  </a:schemeClr>
                </a:solidFill>
              </a:rPr>
              <a:t>aspal,</a:t>
            </a:r>
            <a:r>
              <a:rPr lang="id-ID" sz="2400" b="1" dirty="0">
                <a:solidFill>
                  <a:schemeClr val="bg1">
                    <a:lumMod val="95000"/>
                  </a:schemeClr>
                </a:solidFill>
              </a:rPr>
              <a:t> </a:t>
            </a:r>
            <a:r>
              <a:rPr lang="id-ID" sz="2400" b="1" dirty="0" smtClean="0">
                <a:solidFill>
                  <a:schemeClr val="bg1">
                    <a:lumMod val="95000"/>
                  </a:schemeClr>
                </a:solidFill>
              </a:rPr>
              <a:t>batu bata,</a:t>
            </a:r>
            <a:r>
              <a:rPr lang="id-ID" sz="2400" b="1" dirty="0">
                <a:solidFill>
                  <a:schemeClr val="bg1">
                    <a:lumMod val="95000"/>
                  </a:schemeClr>
                </a:solidFill>
              </a:rPr>
              <a:t> </a:t>
            </a:r>
            <a:r>
              <a:rPr lang="id-ID" sz="2400" b="1" dirty="0" smtClean="0">
                <a:solidFill>
                  <a:schemeClr val="bg1">
                    <a:lumMod val="95000"/>
                  </a:schemeClr>
                </a:solidFill>
              </a:rPr>
              <a:t>tanah, pelapis </a:t>
            </a:r>
            <a:r>
              <a:rPr lang="id-ID" sz="2400" b="1" dirty="0">
                <a:solidFill>
                  <a:schemeClr val="bg1">
                    <a:lumMod val="95000"/>
                  </a:schemeClr>
                </a:solidFill>
              </a:rPr>
              <a:t>jalan semacam aspal dan hasil yang lebih halus bisa dipakai untuk membuat bahan bangunan baru semacam bata.</a:t>
            </a:r>
            <a:endParaRPr lang="id-ID" sz="24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785926"/>
            <a:ext cx="7786710" cy="4524315"/>
          </a:xfrm>
          <a:prstGeom prst="rect">
            <a:avLst/>
          </a:prstGeom>
        </p:spPr>
        <p:txBody>
          <a:bodyPr wrap="square">
            <a:spAutoFit/>
          </a:bodyPr>
          <a:lstStyle/>
          <a:p>
            <a:pPr algn="just"/>
            <a:r>
              <a:rPr lang="id-ID" sz="2400" b="1" dirty="0" smtClean="0">
                <a:solidFill>
                  <a:schemeClr val="bg1">
                    <a:lumMod val="95000"/>
                  </a:schemeClr>
                </a:solidFill>
              </a:rPr>
              <a:t>Baterai</a:t>
            </a:r>
            <a:r>
              <a:rPr lang="id-ID" sz="2400" b="1" dirty="0">
                <a:solidFill>
                  <a:schemeClr val="bg1">
                    <a:lumMod val="95000"/>
                  </a:schemeClr>
                </a:solidFill>
              </a:rPr>
              <a:t> </a:t>
            </a:r>
            <a:r>
              <a:rPr lang="id-ID" sz="2400" dirty="0" smtClean="0">
                <a:solidFill>
                  <a:schemeClr val="bg1">
                    <a:lumMod val="95000"/>
                  </a:schemeClr>
                </a:solidFill>
              </a:rPr>
              <a:t> </a:t>
            </a:r>
          </a:p>
          <a:p>
            <a:pPr algn="just"/>
            <a:endParaRPr lang="id-ID" sz="2400" dirty="0">
              <a:solidFill>
                <a:schemeClr val="bg1">
                  <a:lumMod val="95000"/>
                </a:schemeClr>
              </a:solidFill>
            </a:endParaRPr>
          </a:p>
          <a:p>
            <a:pPr algn="just"/>
            <a:r>
              <a:rPr lang="id-ID" sz="2400" b="1" dirty="0">
                <a:solidFill>
                  <a:schemeClr val="bg1">
                    <a:lumMod val="95000"/>
                  </a:schemeClr>
                </a:solidFill>
              </a:rPr>
              <a:t>Banyaknya variasi dan ukuran baterai membuat proses daur ulang bahan ini relatif sulit. Mereka harus disortir terlebih dahulu, dan tiap jenis memiliki perhatian khusus dalam pemrosesannya. Misalnya, baterai jenis lama masih mengandung </a:t>
            </a:r>
            <a:r>
              <a:rPr lang="id-ID" sz="2400" b="1" dirty="0" smtClean="0">
                <a:solidFill>
                  <a:schemeClr val="bg1">
                    <a:lumMod val="95000"/>
                  </a:schemeClr>
                </a:solidFill>
              </a:rPr>
              <a:t>merkuri</a:t>
            </a:r>
            <a:r>
              <a:rPr lang="id-ID" sz="2400" b="1" dirty="0">
                <a:solidFill>
                  <a:schemeClr val="bg1">
                    <a:lumMod val="95000"/>
                  </a:schemeClr>
                </a:solidFill>
              </a:rPr>
              <a:t> dan </a:t>
            </a:r>
            <a:r>
              <a:rPr lang="id-ID" sz="2400" b="1" dirty="0" smtClean="0">
                <a:solidFill>
                  <a:schemeClr val="bg1">
                    <a:lumMod val="95000"/>
                  </a:schemeClr>
                </a:solidFill>
              </a:rPr>
              <a:t>kadmium, </a:t>
            </a:r>
            <a:r>
              <a:rPr lang="id-ID" sz="2400" b="1" dirty="0">
                <a:solidFill>
                  <a:schemeClr val="bg1">
                    <a:lumMod val="95000"/>
                  </a:schemeClr>
                </a:solidFill>
              </a:rPr>
              <a:t>harus ditangani secara lebih serius demi mencegah kerusakan lingkungan dan </a:t>
            </a:r>
            <a:r>
              <a:rPr lang="id-ID" sz="2400" b="1" dirty="0" smtClean="0">
                <a:solidFill>
                  <a:schemeClr val="bg1">
                    <a:lumMod val="95000"/>
                  </a:schemeClr>
                </a:solidFill>
              </a:rPr>
              <a:t>kesehatan manusia.</a:t>
            </a:r>
          </a:p>
          <a:p>
            <a:pPr algn="just"/>
            <a:r>
              <a:rPr lang="id-ID" sz="2400" b="1" dirty="0" smtClean="0">
                <a:solidFill>
                  <a:schemeClr val="bg1">
                    <a:lumMod val="95000"/>
                  </a:schemeClr>
                </a:solidFill>
              </a:rPr>
              <a:t>Baterai mobil umumnya jauh lebih mudah dan lebih murah untuk di daur ulang</a:t>
            </a:r>
            <a:endParaRPr lang="id-ID" sz="2400" dirty="0" smtClean="0">
              <a:solidFill>
                <a:schemeClr val="bg1">
                  <a:lumMod val="9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126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11269" name="Rectangle 5"/>
          <p:cNvSpPr>
            <a:spLocks noChangeArrowheads="1"/>
          </p:cNvSpPr>
          <p:nvPr/>
        </p:nvSpPr>
        <p:spPr bwMode="auto">
          <a:xfrm>
            <a:off x="3132138" y="260350"/>
            <a:ext cx="5329237" cy="336550"/>
          </a:xfrm>
          <a:prstGeom prst="rect">
            <a:avLst/>
          </a:prstGeom>
          <a:noFill/>
          <a:ln w="9525">
            <a:noFill/>
            <a:miter lim="800000"/>
            <a:headEnd/>
            <a:tailEnd/>
          </a:ln>
        </p:spPr>
        <p:txBody>
          <a:bodyPr anchor="ctr">
            <a:spAutoFit/>
          </a:bodyPr>
          <a:lstStyle/>
          <a:p>
            <a:pPr algn="r" eaLnBrk="0" hangingPunct="0">
              <a:tabLst>
                <a:tab pos="457200" algn="l"/>
              </a:tabLst>
            </a:pPr>
            <a:r>
              <a:rPr lang="es-ES" sz="1600">
                <a:solidFill>
                  <a:srgbClr val="000066"/>
                </a:solidFill>
                <a:latin typeface="Comic Sans MS" pitchFamily="66" charset="0"/>
              </a:rPr>
              <a:t>Materi Belajar</a:t>
            </a:r>
          </a:p>
        </p:txBody>
      </p:sp>
      <p:sp>
        <p:nvSpPr>
          <p:cNvPr id="6" name="Text Box 6"/>
          <p:cNvSpPr txBox="1">
            <a:spLocks noChangeArrowheads="1"/>
          </p:cNvSpPr>
          <p:nvPr/>
        </p:nvSpPr>
        <p:spPr bwMode="auto">
          <a:xfrm>
            <a:off x="142844" y="857232"/>
            <a:ext cx="8064500" cy="584775"/>
          </a:xfrm>
          <a:prstGeom prst="rect">
            <a:avLst/>
          </a:prstGeom>
          <a:noFill/>
          <a:ln w="9525">
            <a:noFill/>
            <a:miter lim="800000"/>
            <a:headEnd/>
            <a:tailEnd/>
          </a:ln>
        </p:spPr>
        <p:txBody>
          <a:bodyPr>
            <a:spAutoFit/>
          </a:bodyPr>
          <a:lstStyle/>
          <a:p>
            <a:pPr>
              <a:spcBef>
                <a:spcPct val="50000"/>
              </a:spcBef>
              <a:buFont typeface="Wingdings" pitchFamily="2" charset="2"/>
              <a:buNone/>
            </a:pPr>
            <a:r>
              <a:rPr lang="id-ID" sz="3200" dirty="0" smtClean="0">
                <a:solidFill>
                  <a:schemeClr val="bg1">
                    <a:lumMod val="95000"/>
                  </a:schemeClr>
                </a:solidFill>
              </a:rPr>
              <a:t>Contoh material yang dapat didaur ulang</a:t>
            </a:r>
            <a:endParaRPr lang="en-US" sz="3200" dirty="0">
              <a:solidFill>
                <a:schemeClr val="bg1">
                  <a:lumMod val="95000"/>
                </a:schemeClr>
              </a:solidFill>
              <a:latin typeface="Arial" pitchFamily="34" charset="0"/>
              <a:cs typeface="Arial" pitchFamily="34" charset="0"/>
            </a:endParaRPr>
          </a:p>
        </p:txBody>
      </p:sp>
      <p:sp>
        <p:nvSpPr>
          <p:cNvPr id="7" name="Rectangle 6"/>
          <p:cNvSpPr/>
          <p:nvPr/>
        </p:nvSpPr>
        <p:spPr>
          <a:xfrm>
            <a:off x="428596" y="1357298"/>
            <a:ext cx="8143932" cy="5262979"/>
          </a:xfrm>
          <a:prstGeom prst="rect">
            <a:avLst/>
          </a:prstGeom>
        </p:spPr>
        <p:txBody>
          <a:bodyPr wrap="square">
            <a:spAutoFit/>
          </a:bodyPr>
          <a:lstStyle/>
          <a:p>
            <a:pPr algn="just"/>
            <a:r>
              <a:rPr lang="id-ID" sz="2400" b="1" dirty="0" smtClean="0">
                <a:solidFill>
                  <a:schemeClr val="bg1">
                    <a:lumMod val="95000"/>
                  </a:schemeClr>
                </a:solidFill>
              </a:rPr>
              <a:t>Barang </a:t>
            </a:r>
            <a:r>
              <a:rPr lang="id-ID" sz="2400" b="1" dirty="0">
                <a:solidFill>
                  <a:schemeClr val="bg1">
                    <a:lumMod val="95000"/>
                  </a:schemeClr>
                </a:solidFill>
              </a:rPr>
              <a:t>Elektronik </a:t>
            </a:r>
            <a:r>
              <a:rPr lang="id-ID" sz="2400" dirty="0" smtClean="0">
                <a:solidFill>
                  <a:schemeClr val="bg1">
                    <a:lumMod val="95000"/>
                  </a:schemeClr>
                </a:solidFill>
              </a:rPr>
              <a:t> </a:t>
            </a:r>
          </a:p>
          <a:p>
            <a:pPr algn="just"/>
            <a:endParaRPr lang="id-ID" sz="2400" dirty="0" smtClean="0">
              <a:solidFill>
                <a:schemeClr val="bg1">
                  <a:lumMod val="95000"/>
                </a:schemeClr>
              </a:solidFill>
            </a:endParaRPr>
          </a:p>
          <a:p>
            <a:pPr algn="just"/>
            <a:r>
              <a:rPr lang="id-ID" sz="2400" b="1" dirty="0" smtClean="0">
                <a:solidFill>
                  <a:schemeClr val="bg1">
                    <a:lumMod val="95000"/>
                  </a:schemeClr>
                </a:solidFill>
              </a:rPr>
              <a:t>Barang </a:t>
            </a:r>
            <a:r>
              <a:rPr lang="id-ID" sz="2400" b="1" dirty="0">
                <a:solidFill>
                  <a:schemeClr val="bg1">
                    <a:lumMod val="95000"/>
                  </a:schemeClr>
                </a:solidFill>
              </a:rPr>
              <a:t>elektronik yang populer seperti komputer dan handphone umumnya tidak didaur ulang karena belum jelas perhitungan manfaat ekonominya. Material yang dapat didaur ulang dari barang elektronik misalnya adalah logam yang terdapat pada barang elektronik tersebut </a:t>
            </a:r>
            <a:r>
              <a:rPr lang="id-ID" sz="2400" b="1" dirty="0" smtClean="0">
                <a:solidFill>
                  <a:schemeClr val="bg1">
                    <a:lumMod val="95000"/>
                  </a:schemeClr>
                </a:solidFill>
              </a:rPr>
              <a:t>(emas</a:t>
            </a:r>
            <a:r>
              <a:rPr lang="id-ID" sz="2400" b="1" dirty="0">
                <a:solidFill>
                  <a:schemeClr val="bg1">
                    <a:lumMod val="95000"/>
                  </a:schemeClr>
                </a:solidFill>
              </a:rPr>
              <a:t>, besi, baja, silikon, dll) ataupun bagian-bagian yang masih dapat dipakai (</a:t>
            </a:r>
            <a:r>
              <a:rPr lang="id-ID" sz="2400" b="1" i="1" dirty="0">
                <a:solidFill>
                  <a:schemeClr val="bg1">
                    <a:lumMod val="95000"/>
                  </a:schemeClr>
                </a:solidFill>
              </a:rPr>
              <a:t>microchip</a:t>
            </a:r>
            <a:r>
              <a:rPr lang="id-ID" sz="2400" b="1" dirty="0">
                <a:solidFill>
                  <a:schemeClr val="bg1">
                    <a:lumMod val="95000"/>
                  </a:schemeClr>
                </a:solidFill>
              </a:rPr>
              <a:t>,</a:t>
            </a:r>
            <a:r>
              <a:rPr lang="id-ID" sz="2400" b="1" i="1" dirty="0">
                <a:solidFill>
                  <a:schemeClr val="bg1">
                    <a:lumMod val="95000"/>
                  </a:schemeClr>
                </a:solidFill>
              </a:rPr>
              <a:t>processor</a:t>
            </a:r>
            <a:r>
              <a:rPr lang="id-ID" sz="2400" b="1" dirty="0">
                <a:solidFill>
                  <a:schemeClr val="bg1">
                    <a:lumMod val="95000"/>
                  </a:schemeClr>
                </a:solidFill>
              </a:rPr>
              <a:t>, kabel, resistor, plastik, dll). Namun tujuan utama dari proses daur ulang, yaitu kelestarian lingkungan, sudah jelas dapat menjadi tujuan diterapkannya proses daur ulang pada bahan ini meski manfaat ekonominya masih belum jelas.</a:t>
            </a:r>
            <a:endParaRPr lang="id-ID" sz="2400" dirty="0">
              <a:solidFill>
                <a:schemeClr val="bg1">
                  <a:lumMod val="9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6387" name="Text Box 3"/>
          <p:cNvSpPr txBox="1">
            <a:spLocks noChangeArrowheads="1"/>
          </p:cNvSpPr>
          <p:nvPr/>
        </p:nvSpPr>
        <p:spPr bwMode="auto">
          <a:xfrm>
            <a:off x="2339975" y="5157788"/>
            <a:ext cx="5040313" cy="366712"/>
          </a:xfrm>
          <a:prstGeom prst="rect">
            <a:avLst/>
          </a:prstGeom>
          <a:noFill/>
          <a:ln w="9525">
            <a:noFill/>
            <a:miter lim="800000"/>
            <a:headEnd/>
            <a:tailEnd/>
          </a:ln>
        </p:spPr>
        <p:txBody>
          <a:bodyPr>
            <a:spAutoFit/>
          </a:bodyPr>
          <a:lstStyle/>
          <a:p>
            <a:pPr>
              <a:spcBef>
                <a:spcPct val="50000"/>
              </a:spcBef>
            </a:pPr>
            <a:endParaRPr lang="en-US"/>
          </a:p>
        </p:txBody>
      </p:sp>
      <p:sp>
        <p:nvSpPr>
          <p:cNvPr id="5"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id-ID" sz="4000" b="1" dirty="0" smtClean="0">
                <a:solidFill>
                  <a:schemeClr val="bg1">
                    <a:lumMod val="95000"/>
                  </a:schemeClr>
                </a:solidFill>
                <a:latin typeface="Arial" pitchFamily="34" charset="0"/>
                <a:cs typeface="Arial" pitchFamily="34" charset="0"/>
              </a:rPr>
              <a:t>selesai</a:t>
            </a:r>
            <a:endParaRPr lang="en-US" sz="4000" b="1" dirty="0">
              <a:solidFill>
                <a:schemeClr val="bg1">
                  <a:lumMod val="9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id-ID">
              <a:solidFill>
                <a:schemeClr val="tx1">
                  <a:tint val="75000"/>
                </a:schemeClr>
              </a:solidFill>
            </a:endParaRPr>
          </a:p>
        </p:txBody>
      </p:sp>
      <p:pic>
        <p:nvPicPr>
          <p:cNvPr id="17411" name="Picture 3" descr="UEU.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17412" name="Rectangle 3"/>
          <p:cNvSpPr txBox="1">
            <a:spLocks noChangeArrowheads="1"/>
          </p:cNvSpPr>
          <p:nvPr/>
        </p:nvSpPr>
        <p:spPr bwMode="auto">
          <a:xfrm>
            <a:off x="468313" y="2852738"/>
            <a:ext cx="8118475" cy="863600"/>
          </a:xfrm>
          <a:prstGeom prst="rect">
            <a:avLst/>
          </a:prstGeom>
          <a:noFill/>
          <a:ln w="9525">
            <a:noFill/>
            <a:miter lim="800000"/>
            <a:headEnd/>
            <a:tailEnd/>
          </a:ln>
        </p:spPr>
        <p:txBody>
          <a:bodyPr/>
          <a:lstStyle/>
          <a:p>
            <a:pPr algn="ctr"/>
            <a:r>
              <a:rPr lang="en-US" sz="4000" b="1" dirty="0" err="1">
                <a:solidFill>
                  <a:schemeClr val="bg1">
                    <a:lumMod val="95000"/>
                  </a:schemeClr>
                </a:solidFill>
                <a:latin typeface="Arial" pitchFamily="34" charset="0"/>
                <a:cs typeface="Arial" pitchFamily="34" charset="0"/>
              </a:rPr>
              <a:t>Latihan</a:t>
            </a:r>
            <a:r>
              <a:rPr lang="en-US" sz="4000" b="1" dirty="0">
                <a:solidFill>
                  <a:schemeClr val="bg1">
                    <a:lumMod val="95000"/>
                  </a:schemeClr>
                </a:solidFill>
                <a:latin typeface="Arial" pitchFamily="34" charset="0"/>
                <a:cs typeface="Arial" pitchFamily="34" charset="0"/>
              </a:rPr>
              <a:t>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161</Words>
  <Application>Microsoft Office PowerPoint</Application>
  <PresentationFormat>On-screen Show (4:3)</PresentationFormat>
  <Paragraphs>40</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Andi</dc:creator>
  <cp:lastModifiedBy>ahmad-fuad</cp:lastModifiedBy>
  <cp:revision>49</cp:revision>
  <dcterms:created xsi:type="dcterms:W3CDTF">2011-02-19T08:35:30Z</dcterms:created>
  <dcterms:modified xsi:type="dcterms:W3CDTF">2017-05-29T05:31:54Z</dcterms:modified>
</cp:coreProperties>
</file>