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3" r:id="rId3"/>
    <p:sldId id="266" r:id="rId4"/>
    <p:sldId id="312" r:id="rId5"/>
    <p:sldId id="325" r:id="rId6"/>
    <p:sldId id="326" r:id="rId7"/>
    <p:sldId id="327" r:id="rId8"/>
    <p:sldId id="324" r:id="rId9"/>
    <p:sldId id="321" r:id="rId10"/>
    <p:sldId id="322" r:id="rId11"/>
    <p:sldId id="323" r:id="rId1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5</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2554545"/>
          </a:xfrm>
          <a:prstGeom prst="rect">
            <a:avLst/>
          </a:prstGeom>
          <a:noFill/>
          <a:ln w="9525">
            <a:noFill/>
            <a:miter lim="800000"/>
            <a:headEnd/>
            <a:tailEnd/>
          </a:ln>
        </p:spPr>
        <p:txBody>
          <a:bodyPr>
            <a:spAutoFit/>
          </a:bodyPr>
          <a:lstStyle/>
          <a:p>
            <a:pPr marL="342900" indent="-342900">
              <a:buFontTx/>
              <a:buAutoNum type="arabicPeriod"/>
            </a:pPr>
            <a:r>
              <a:rPr lang="id-ID" sz="3200" dirty="0" smtClean="0">
                <a:solidFill>
                  <a:schemeClr val="bg1">
                    <a:lumMod val="95000"/>
                  </a:schemeClr>
                </a:solidFill>
                <a:latin typeface="Arial" pitchFamily="34" charset="0"/>
                <a:cs typeface="Arial" pitchFamily="34" charset="0"/>
              </a:rPr>
              <a:t>Bagamanakah proses daur ulang benda logam?</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smtClean="0">
                <a:solidFill>
                  <a:schemeClr val="bg1">
                    <a:lumMod val="95000"/>
                  </a:schemeClr>
                </a:solidFill>
                <a:latin typeface="Arial" pitchFamily="34" charset="0"/>
                <a:cs typeface="Arial" pitchFamily="34" charset="0"/>
              </a:rPr>
              <a:t>A</a:t>
            </a:r>
            <a:r>
              <a:rPr lang="id-ID" sz="3200" dirty="0" smtClean="0">
                <a:solidFill>
                  <a:schemeClr val="bg1">
                    <a:lumMod val="95000"/>
                  </a:schemeClr>
                </a:solidFill>
                <a:latin typeface="Arial" pitchFamily="34" charset="0"/>
                <a:cs typeface="Arial" pitchFamily="34" charset="0"/>
              </a:rPr>
              <a:t>pa yang dimaksud dengan glassphalt</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id-ID" sz="3200" dirty="0" smtClean="0">
                <a:solidFill>
                  <a:schemeClr val="bg1">
                    <a:lumMod val="95000"/>
                  </a:schemeClr>
                </a:solidFill>
              </a:rPr>
              <a:t>Mengapa Kertas dalam proses daur ulang mengalami penurunan kualitas?</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a:t>
            </a:r>
            <a:r>
              <a:rPr lang="id-ID" sz="3200" dirty="0">
                <a:solidFill>
                  <a:schemeClr val="bg1">
                    <a:lumMod val="95000"/>
                  </a:schemeClr>
                </a:solidFill>
                <a:latin typeface="Arial" pitchFamily="34" charset="0"/>
                <a:cs typeface="Arial" pitchFamily="34" charset="0"/>
              </a:rPr>
              <a:t>5</a:t>
            </a:r>
            <a:r>
              <a:rPr lang="sv-SE" sz="3200" dirty="0" smtClean="0">
                <a:solidFill>
                  <a:schemeClr val="bg1">
                    <a:lumMod val="95000"/>
                  </a:schemeClr>
                </a:solidFill>
                <a:latin typeface="Arial" pitchFamily="34" charset="0"/>
                <a:cs typeface="Arial" pitchFamily="34" charset="0"/>
              </a:rPr>
              <a:t>.</a:t>
            </a:r>
            <a:r>
              <a:rPr lang="sv-SE" dirty="0" smtClean="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2062103"/>
          </a:xfrm>
          <a:prstGeom prst="rect">
            <a:avLst/>
          </a:prstGeom>
          <a:noFill/>
          <a:ln w="9525">
            <a:noFill/>
            <a:miter lim="800000"/>
            <a:headEnd/>
            <a:tailEnd/>
          </a:ln>
        </p:spPr>
        <p:txBody>
          <a:bodyPr>
            <a:spAutoFit/>
          </a:bodyPr>
          <a:lstStyle/>
          <a:p>
            <a:r>
              <a:rPr lang="de-DE" sz="3200" dirty="0">
                <a:solidFill>
                  <a:schemeClr val="bg1">
                    <a:lumMod val="95000"/>
                  </a:schemeClr>
                </a:solidFill>
              </a:rPr>
              <a:t>Mahasiswa memahami</a:t>
            </a:r>
            <a:r>
              <a:rPr lang="id-ID" sz="3200" dirty="0">
                <a:solidFill>
                  <a:schemeClr val="bg1">
                    <a:lumMod val="95000"/>
                  </a:schemeClr>
                </a:solidFill>
              </a:rPr>
              <a:t> </a:t>
            </a:r>
            <a:r>
              <a:rPr lang="id-ID" sz="3200" dirty="0" smtClean="0">
                <a:solidFill>
                  <a:schemeClr val="bg1">
                    <a:lumMod val="95000"/>
                  </a:schemeClr>
                </a:solidFill>
              </a:rPr>
              <a:t>pengertian </a:t>
            </a:r>
            <a:r>
              <a:rPr lang="id-ID" sz="3200" dirty="0">
                <a:solidFill>
                  <a:schemeClr val="bg1">
                    <a:lumMod val="95000"/>
                  </a:schemeClr>
                </a:solidFill>
              </a:rPr>
              <a:t>dampak lingkungan dan </a:t>
            </a:r>
          </a:p>
          <a:p>
            <a:r>
              <a:rPr lang="id-ID" sz="3200" dirty="0">
                <a:solidFill>
                  <a:schemeClr val="bg1">
                    <a:lumMod val="95000"/>
                  </a:schemeClr>
                </a:solidFill>
              </a:rPr>
              <a:t>Material/bahan yang dapat di daur </a:t>
            </a:r>
            <a:r>
              <a:rPr lang="id-ID" sz="3200" dirty="0" smtClean="0">
                <a:solidFill>
                  <a:schemeClr val="bg1">
                    <a:lumMod val="95000"/>
                  </a:schemeClr>
                </a:solidFill>
              </a:rPr>
              <a:t>ulang (lanjutan)</a:t>
            </a:r>
            <a:endParaRPr lang="id-ID" sz="3200" dirty="0">
              <a:solidFill>
                <a:schemeClr val="bg1">
                  <a:lumMod val="95000"/>
                </a:schemeClr>
              </a:solidFill>
            </a:endParaRP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595021"/>
            <a:ext cx="8358246" cy="4401205"/>
          </a:xfrm>
          <a:prstGeom prst="rect">
            <a:avLst/>
          </a:prstGeom>
        </p:spPr>
        <p:txBody>
          <a:bodyPr wrap="square">
            <a:spAutoFit/>
          </a:bodyPr>
          <a:lstStyle/>
          <a:p>
            <a:pPr algn="just"/>
            <a:r>
              <a:rPr lang="id-ID" sz="2000" b="1" dirty="0">
                <a:solidFill>
                  <a:schemeClr val="bg1">
                    <a:lumMod val="95000"/>
                  </a:schemeClr>
                </a:solidFill>
              </a:rPr>
              <a:t>Logam </a:t>
            </a:r>
            <a:r>
              <a:rPr lang="id-ID" sz="2000" dirty="0" smtClean="0">
                <a:solidFill>
                  <a:schemeClr val="bg1">
                    <a:lumMod val="95000"/>
                  </a:schemeClr>
                </a:solidFill>
              </a:rPr>
              <a:t> </a:t>
            </a:r>
          </a:p>
          <a:p>
            <a:pPr algn="just"/>
            <a:endParaRPr lang="id-ID" sz="2000" dirty="0">
              <a:solidFill>
                <a:schemeClr val="bg1">
                  <a:lumMod val="95000"/>
                </a:schemeClr>
              </a:solidFill>
            </a:endParaRPr>
          </a:p>
          <a:p>
            <a:pPr algn="just"/>
            <a:r>
              <a:rPr lang="id-ID" sz="2000" b="1" dirty="0">
                <a:solidFill>
                  <a:schemeClr val="bg1">
                    <a:lumMod val="95000"/>
                  </a:schemeClr>
                </a:solidFill>
              </a:rPr>
              <a:t>Besi dan baja adalah jenis logam yang paling banyak didaur ulang di dunia. Termasuk salah satu yang termudah karena mereka dapat dipisahkan dari sampah lainnya dengan magnet. Daur ulang meliputi proses logam pada umumnya; peleburan dan pencetakan kembali. Hasil yang didapat tidak mengurangi kualitas logam tersebut</a:t>
            </a:r>
            <a:r>
              <a:rPr lang="id-ID" sz="2000" b="1" dirty="0" smtClean="0">
                <a:solidFill>
                  <a:schemeClr val="bg1">
                    <a:lumMod val="95000"/>
                  </a:schemeClr>
                </a:solidFill>
              </a:rPr>
              <a:t>.</a:t>
            </a:r>
          </a:p>
          <a:p>
            <a:pPr algn="just"/>
            <a:endParaRPr lang="id-ID" sz="2000" dirty="0" smtClean="0">
              <a:solidFill>
                <a:schemeClr val="bg1">
                  <a:lumMod val="95000"/>
                </a:schemeClr>
              </a:solidFill>
            </a:endParaRPr>
          </a:p>
          <a:p>
            <a:pPr algn="just"/>
            <a:r>
              <a:rPr lang="id-ID" sz="2000" b="1" dirty="0">
                <a:solidFill>
                  <a:schemeClr val="bg1">
                    <a:lumMod val="95000"/>
                  </a:schemeClr>
                </a:solidFill>
              </a:rPr>
              <a:t>Contoh lainnya adalah alumunium, yang merupakan bahan daur ulang paling efisien di dunia. Namun pada umumnya, semua jenis logam dapat didaur ulang tanpa mengurangi kualitas logam tersebut, menjadikan logam sebagai bahan yang dapat didaur ulang dengan tidak terbatas.</a:t>
            </a:r>
            <a:endParaRPr lang="id-ID" sz="20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595021"/>
            <a:ext cx="8358246" cy="4401205"/>
          </a:xfrm>
          <a:prstGeom prst="rect">
            <a:avLst/>
          </a:prstGeom>
        </p:spPr>
        <p:txBody>
          <a:bodyPr wrap="square">
            <a:spAutoFit/>
          </a:bodyPr>
          <a:lstStyle/>
          <a:p>
            <a:pPr algn="just"/>
            <a:r>
              <a:rPr lang="id-ID" sz="2800" b="1" dirty="0" smtClean="0">
                <a:solidFill>
                  <a:schemeClr val="bg1">
                    <a:lumMod val="95000"/>
                  </a:schemeClr>
                </a:solidFill>
              </a:rPr>
              <a:t>Kaca </a:t>
            </a:r>
          </a:p>
          <a:p>
            <a:pPr algn="just"/>
            <a:endParaRPr lang="id-ID" sz="2800" b="1" dirty="0">
              <a:solidFill>
                <a:schemeClr val="bg1">
                  <a:lumMod val="95000"/>
                </a:schemeClr>
              </a:solidFill>
            </a:endParaRPr>
          </a:p>
          <a:p>
            <a:pPr algn="just"/>
            <a:r>
              <a:rPr lang="id-ID" sz="2800" b="1" dirty="0" smtClean="0">
                <a:solidFill>
                  <a:schemeClr val="bg1">
                    <a:lumMod val="95000"/>
                  </a:schemeClr>
                </a:solidFill>
              </a:rPr>
              <a:t>Kaca dapat </a:t>
            </a:r>
            <a:r>
              <a:rPr lang="id-ID" sz="2800" b="1" dirty="0">
                <a:solidFill>
                  <a:schemeClr val="bg1">
                    <a:lumMod val="95000"/>
                  </a:schemeClr>
                </a:solidFill>
              </a:rPr>
              <a:t>juga didaur ulang. Kaca yang didapat dari botol dan lain sebagainya dibersihkan dair bahan kontaminan, lalu dilelehkan bersama-sama dengan material kaca baru. Dapat juga dipakai sebagai bahan bangunan dan jalan. Sudah ada </a:t>
            </a:r>
            <a:r>
              <a:rPr lang="id-ID" sz="2800" b="1" i="1" dirty="0">
                <a:solidFill>
                  <a:schemeClr val="bg1">
                    <a:lumMod val="95000"/>
                  </a:schemeClr>
                </a:solidFill>
              </a:rPr>
              <a:t>Glassphalt</a:t>
            </a:r>
            <a:r>
              <a:rPr lang="id-ID" sz="2800" b="1" dirty="0">
                <a:solidFill>
                  <a:schemeClr val="bg1">
                    <a:lumMod val="95000"/>
                  </a:schemeClr>
                </a:solidFill>
              </a:rPr>
              <a:t>, yaitu bahan pelapis jalan dengan menggunakan 30% material kaca daur ulang.</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595021"/>
            <a:ext cx="8358246" cy="4832092"/>
          </a:xfrm>
          <a:prstGeom prst="rect">
            <a:avLst/>
          </a:prstGeom>
        </p:spPr>
        <p:txBody>
          <a:bodyPr wrap="square">
            <a:spAutoFit/>
          </a:bodyPr>
          <a:lstStyle/>
          <a:p>
            <a:pPr algn="just"/>
            <a:r>
              <a:rPr lang="id-ID" sz="2800" b="1" dirty="0" smtClean="0">
                <a:solidFill>
                  <a:schemeClr val="bg1">
                    <a:lumMod val="95000"/>
                  </a:schemeClr>
                </a:solidFill>
              </a:rPr>
              <a:t>Kertas</a:t>
            </a:r>
          </a:p>
          <a:p>
            <a:pPr algn="just"/>
            <a:endParaRPr lang="id-ID" sz="2800" b="1" dirty="0">
              <a:solidFill>
                <a:schemeClr val="bg1">
                  <a:lumMod val="95000"/>
                </a:schemeClr>
              </a:solidFill>
            </a:endParaRPr>
          </a:p>
          <a:p>
            <a:pPr algn="just"/>
            <a:r>
              <a:rPr lang="id-ID" sz="2800" b="1" dirty="0">
                <a:solidFill>
                  <a:schemeClr val="bg1">
                    <a:lumMod val="95000"/>
                  </a:schemeClr>
                </a:solidFill>
              </a:rPr>
              <a:t>Kertas juga dapat didaur ulang dengan mencampurkan kertas bekas yang telah dijadikan pulp dengan material kertas baru. Namun kertas akan selalu mengalami penurunan kualitas jika terus didaur ulang. Hal ini menjadikan kertas harus didaur ulang dengan mencampurkannya dengan material baru, atau mendaur ulangnya menjadi bahan yang berkualitas lebih rendah.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197</Words>
  <Application>Microsoft Office PowerPoint</Application>
  <PresentationFormat>On-screen Show (4:3)</PresentationFormat>
  <Paragraphs>41</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50</cp:revision>
  <dcterms:created xsi:type="dcterms:W3CDTF">2011-02-19T08:35:30Z</dcterms:created>
  <dcterms:modified xsi:type="dcterms:W3CDTF">2017-05-29T05:31:40Z</dcterms:modified>
</cp:coreProperties>
</file>