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303" r:id="rId3"/>
    <p:sldId id="266" r:id="rId4"/>
    <p:sldId id="312" r:id="rId5"/>
    <p:sldId id="325" r:id="rId6"/>
    <p:sldId id="326" r:id="rId7"/>
    <p:sldId id="324" r:id="rId8"/>
    <p:sldId id="321" r:id="rId9"/>
    <p:sldId id="322" r:id="rId10"/>
    <p:sldId id="323" r:id="rId11"/>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id/search?hl=id&amp;tbo=p&amp;tbm=bks&amp;q=inauthor:%22ENDAH+TISNAWATI%22&amp;source=gbs_metadata_r&amp;cad=6" TargetMode="External"/><Relationship Id="rId3" Type="http://schemas.openxmlformats.org/officeDocument/2006/relationships/image" Target="../media/image1.jpeg"/><Relationship Id="rId7" Type="http://schemas.openxmlformats.org/officeDocument/2006/relationships/hyperlink" Target="https://www.google.co.id/search?hl=id&amp;tbo=p&amp;tbm=bks&amp;q=inauthor:%22ANDIE+A+.+WICAKSONO%22&amp;source=gbs_metadata_r&amp;cad=6"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google.co.id/search?hl=id&amp;tbo=p&amp;tbm=bks&amp;q=bibliogroup:%22Seri+Eko-Arsitektur%22&amp;source=gbs_metadata_r&amp;cad=7" TargetMode="External"/><Relationship Id="rId5" Type="http://schemas.openxmlformats.org/officeDocument/2006/relationships/hyperlink" Target="https://www.google.co.id/search?hl=id&amp;tbo=p&amp;tbm=bks&amp;q=inauthor:%22Heinz+Frick%22&amp;source=gbs_metadata_r&amp;cad=7" TargetMode="External"/><Relationship Id="rId4" Type="http://schemas.openxmlformats.org/officeDocument/2006/relationships/hyperlink" Target="https://www.google.co.id/search?hl=id&amp;tbo=p&amp;tbm=bks&amp;q=inauthor:%22Wiranto+Arismunandar%22&amp;source=gbs_metadata_r&amp;cad=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dirty="0" smtClean="0">
                <a:solidFill>
                  <a:schemeClr val="bg1"/>
                </a:solidFill>
                <a:latin typeface="Arial Black" pitchFamily="34" charset="0"/>
              </a:rPr>
              <a:t>PERTEMUAN 6</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9459" name="Rectangle 3"/>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9460" name="Text Box 4"/>
          <p:cNvSpPr txBox="1">
            <a:spLocks noChangeArrowheads="1"/>
          </p:cNvSpPr>
          <p:nvPr/>
        </p:nvSpPr>
        <p:spPr bwMode="auto">
          <a:xfrm>
            <a:off x="684213" y="18446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b="1" dirty="0" err="1">
                <a:solidFill>
                  <a:schemeClr val="bg1">
                    <a:lumMod val="95000"/>
                  </a:schemeClr>
                </a:solidFill>
                <a:latin typeface="Arial" pitchFamily="34" charset="0"/>
                <a:cs typeface="Arial" pitchFamily="34" charset="0"/>
              </a:rPr>
              <a:t>Kunci</a:t>
            </a:r>
            <a:r>
              <a:rPr lang="en-US" sz="3200" b="1" dirty="0">
                <a:solidFill>
                  <a:schemeClr val="bg1">
                    <a:lumMod val="95000"/>
                  </a:schemeClr>
                </a:solidFill>
                <a:latin typeface="Arial" pitchFamily="34" charset="0"/>
                <a:cs typeface="Arial" pitchFamily="34" charset="0"/>
              </a:rPr>
              <a:t> </a:t>
            </a:r>
            <a:r>
              <a:rPr lang="en-US" sz="3200" b="1" dirty="0" err="1">
                <a:solidFill>
                  <a:schemeClr val="bg1">
                    <a:lumMod val="95000"/>
                  </a:schemeClr>
                </a:solidFill>
                <a:latin typeface="Arial" pitchFamily="34" charset="0"/>
                <a:cs typeface="Arial" pitchFamily="34" charset="0"/>
              </a:rPr>
              <a:t>Jawaban</a:t>
            </a:r>
            <a:r>
              <a:rPr lang="en-US" sz="3200" b="1" dirty="0">
                <a:solidFill>
                  <a:schemeClr val="bg1">
                    <a:lumMod val="95000"/>
                  </a:schemeClr>
                </a:solidFill>
                <a:latin typeface="Arial" pitchFamily="34" charset="0"/>
                <a:cs typeface="Arial" pitchFamily="34" charset="0"/>
              </a:rPr>
              <a:t> </a:t>
            </a:r>
          </a:p>
        </p:txBody>
      </p:sp>
      <p:sp>
        <p:nvSpPr>
          <p:cNvPr id="19461" name="Text Box 5"/>
          <p:cNvSpPr txBox="1">
            <a:spLocks noChangeArrowheads="1"/>
          </p:cNvSpPr>
          <p:nvPr/>
        </p:nvSpPr>
        <p:spPr bwMode="auto">
          <a:xfrm>
            <a:off x="642910" y="2357430"/>
            <a:ext cx="6985000" cy="2062103"/>
          </a:xfrm>
          <a:prstGeom prst="rect">
            <a:avLst/>
          </a:prstGeom>
          <a:noFill/>
          <a:ln w="9525">
            <a:noFill/>
            <a:miter lim="800000"/>
            <a:headEnd/>
            <a:tailEnd/>
          </a:ln>
        </p:spPr>
        <p:txBody>
          <a:bodyPr>
            <a:spAutoFit/>
          </a:bodyPr>
          <a:lstStyle/>
          <a:p>
            <a:pPr>
              <a:spcBef>
                <a:spcPct val="50000"/>
              </a:spcBef>
            </a:pPr>
            <a:r>
              <a:rPr lang="sv-SE" sz="3200" dirty="0">
                <a:solidFill>
                  <a:schemeClr val="bg1">
                    <a:lumMod val="95000"/>
                  </a:schemeClr>
                </a:solidFill>
                <a:latin typeface="Arial" pitchFamily="34" charset="0"/>
                <a:cs typeface="Arial" pitchFamily="34" charset="0"/>
              </a:rPr>
              <a:t>Jawablah latihan di atas  dengan singkat dan jelas kemudian cocokkan jawaban anda dengan rangkuman materi </a:t>
            </a:r>
            <a:r>
              <a:rPr lang="id-ID" sz="3200" dirty="0" smtClean="0">
                <a:solidFill>
                  <a:schemeClr val="bg1">
                    <a:lumMod val="95000"/>
                  </a:schemeClr>
                </a:solidFill>
                <a:latin typeface="Arial" pitchFamily="34" charset="0"/>
                <a:cs typeface="Arial" pitchFamily="34" charset="0"/>
              </a:rPr>
              <a:t>6</a:t>
            </a:r>
            <a:r>
              <a:rPr lang="sv-SE" sz="3200" dirty="0" smtClean="0">
                <a:solidFill>
                  <a:schemeClr val="bg1">
                    <a:lumMod val="95000"/>
                  </a:schemeClr>
                </a:solidFill>
                <a:latin typeface="Arial" pitchFamily="34" charset="0"/>
                <a:cs typeface="Arial" pitchFamily="34" charset="0"/>
              </a:rPr>
              <a:t>.</a:t>
            </a:r>
            <a:r>
              <a:rPr lang="sv-SE" dirty="0" smtClean="0">
                <a:solidFill>
                  <a:schemeClr val="bg1">
                    <a:lumMod val="95000"/>
                  </a:schemeClr>
                </a:solidFill>
                <a:latin typeface="Arial" pitchFamily="34" charset="0"/>
                <a:cs typeface="Arial" pitchFamily="34" charset="0"/>
              </a:rPr>
              <a:t> </a:t>
            </a:r>
            <a:endParaRPr lang="en-US"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1569660"/>
          </a:xfrm>
          <a:prstGeom prst="rect">
            <a:avLst/>
          </a:prstGeom>
          <a:noFill/>
          <a:ln w="9525">
            <a:noFill/>
            <a:miter lim="800000"/>
            <a:headEnd/>
            <a:tailEnd/>
          </a:ln>
        </p:spPr>
        <p:txBody>
          <a:bodyPr>
            <a:spAutoFit/>
          </a:bodyPr>
          <a:lstStyle/>
          <a:p>
            <a:r>
              <a:rPr lang="en-US" sz="3200" dirty="0" err="1">
                <a:solidFill>
                  <a:schemeClr val="bg1">
                    <a:lumMod val="95000"/>
                  </a:schemeClr>
                </a:solidFill>
              </a:rPr>
              <a:t>Mampu</a:t>
            </a:r>
            <a:r>
              <a:rPr lang="en-US" sz="3200" dirty="0">
                <a:solidFill>
                  <a:schemeClr val="bg1">
                    <a:lumMod val="95000"/>
                  </a:schemeClr>
                </a:solidFill>
              </a:rPr>
              <a:t> </a:t>
            </a:r>
            <a:r>
              <a:rPr lang="en-US" sz="3200" dirty="0" err="1">
                <a:solidFill>
                  <a:schemeClr val="bg1">
                    <a:lumMod val="95000"/>
                  </a:schemeClr>
                </a:solidFill>
              </a:rPr>
              <a:t>secara</a:t>
            </a:r>
            <a:r>
              <a:rPr lang="en-US" sz="3200" dirty="0">
                <a:solidFill>
                  <a:schemeClr val="bg1">
                    <a:lumMod val="95000"/>
                  </a:schemeClr>
                </a:solidFill>
              </a:rPr>
              <a:t> </a:t>
            </a:r>
            <a:r>
              <a:rPr lang="en-US" sz="3200" dirty="0" err="1">
                <a:solidFill>
                  <a:schemeClr val="bg1">
                    <a:lumMod val="95000"/>
                  </a:schemeClr>
                </a:solidFill>
              </a:rPr>
              <a:t>terori</a:t>
            </a:r>
            <a:r>
              <a:rPr lang="en-US" sz="3200" dirty="0">
                <a:solidFill>
                  <a:schemeClr val="bg1">
                    <a:lumMod val="95000"/>
                  </a:schemeClr>
                </a:solidFill>
              </a:rPr>
              <a:t> </a:t>
            </a:r>
            <a:r>
              <a:rPr lang="en-US" sz="3200" dirty="0" err="1">
                <a:solidFill>
                  <a:schemeClr val="bg1">
                    <a:lumMod val="95000"/>
                  </a:schemeClr>
                </a:solidFill>
              </a:rPr>
              <a:t>memaham</a:t>
            </a:r>
            <a:r>
              <a:rPr lang="id-ID" sz="3200" dirty="0">
                <a:solidFill>
                  <a:schemeClr val="bg1">
                    <a:lumMod val="95000"/>
                  </a:schemeClr>
                </a:solidFill>
              </a:rPr>
              <a:t>i </a:t>
            </a:r>
            <a:r>
              <a:rPr lang="en-US" sz="3200" dirty="0" err="1">
                <a:solidFill>
                  <a:schemeClr val="bg1">
                    <a:lumMod val="95000"/>
                  </a:schemeClr>
                </a:solidFill>
              </a:rPr>
              <a:t>tentang</a:t>
            </a:r>
            <a:r>
              <a:rPr lang="en-US" sz="3200" dirty="0">
                <a:solidFill>
                  <a:schemeClr val="bg1">
                    <a:lumMod val="95000"/>
                  </a:schemeClr>
                </a:solidFill>
              </a:rPr>
              <a:t> </a:t>
            </a:r>
            <a:r>
              <a:rPr lang="id-ID" sz="3200" dirty="0">
                <a:solidFill>
                  <a:schemeClr val="bg1">
                    <a:lumMod val="95000"/>
                  </a:schemeClr>
                </a:solidFill>
              </a:rPr>
              <a:t>proses daur ulang berbahan tidak natural</a:t>
            </a: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hlinkClick r:id="rId4"/>
              </a:rPr>
              <a:t>W</a:t>
            </a:r>
            <a:r>
              <a:rPr lang="id-ID" sz="2000" dirty="0">
                <a:solidFill>
                  <a:schemeClr val="bg1">
                    <a:lumMod val="95000"/>
                  </a:schemeClr>
                </a:solidFill>
                <a:hlinkClick r:id="rId4"/>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a:t>
            </a:r>
          </a:p>
          <a:p>
            <a:pPr marL="457200" lvl="0" indent="-457200">
              <a:buAutoNum type="arabicPeriod"/>
            </a:pPr>
            <a:r>
              <a:rPr lang="id-ID" sz="2000" dirty="0" smtClean="0">
                <a:solidFill>
                  <a:schemeClr val="bg1"/>
                </a:solidFill>
                <a:hlinkClick r:id="rId5"/>
              </a:rPr>
              <a:t>H</a:t>
            </a:r>
            <a:r>
              <a:rPr lang="id-ID" sz="2000" dirty="0">
                <a:solidFill>
                  <a:schemeClr val="bg1"/>
                </a:solidFill>
                <a:hlinkClick r:id="rId5"/>
              </a:rPr>
              <a:t>. Frick</a:t>
            </a:r>
            <a:r>
              <a:rPr lang="id-ID" sz="2000" dirty="0">
                <a:solidFill>
                  <a:schemeClr val="bg1"/>
                </a:solidFill>
              </a:rPr>
              <a:t>, dasar-dasar arsitektur ekologis</a:t>
            </a:r>
            <a:br>
              <a:rPr lang="id-ID" sz="2000" dirty="0">
                <a:solidFill>
                  <a:schemeClr val="bg1"/>
                </a:solidFill>
              </a:rPr>
            </a:br>
            <a:r>
              <a:rPr lang="id-ID" sz="2000" i="1" dirty="0">
                <a:solidFill>
                  <a:schemeClr val="bg1"/>
                </a:solidFill>
                <a:hlinkClick r:id="rId6"/>
              </a:rPr>
              <a:t>Volume 1 dari Seri Eko-Arsitektur</a:t>
            </a:r>
            <a:r>
              <a:rPr lang="id-ID" sz="2000" dirty="0">
                <a:solidFill>
                  <a:schemeClr val="bg1"/>
                </a:solidFill>
              </a:rPr>
              <a:t>, Kanisius, </a:t>
            </a:r>
            <a:r>
              <a:rPr lang="id-ID" sz="2000" dirty="0" smtClean="0">
                <a:solidFill>
                  <a:schemeClr val="bg1"/>
                </a:solidFill>
              </a:rPr>
              <a:t>2007</a:t>
            </a:r>
          </a:p>
          <a:p>
            <a:pPr marL="457200" lvl="0" indent="-457200">
              <a:buAutoNum type="arabicPeriod"/>
            </a:pPr>
            <a:r>
              <a:rPr lang="en-US" sz="2000" dirty="0" smtClean="0">
                <a:solidFill>
                  <a:schemeClr val="bg1"/>
                </a:solidFill>
                <a:hlinkClick r:id="rId7"/>
              </a:rPr>
              <a:t>ANDIE </a:t>
            </a:r>
            <a:r>
              <a:rPr lang="en-US" sz="2000" dirty="0">
                <a:solidFill>
                  <a:schemeClr val="bg1"/>
                </a:solidFill>
                <a:hlinkClick r:id="rId7"/>
              </a:rPr>
              <a:t>A . WICAKSONO</a:t>
            </a:r>
            <a:r>
              <a:rPr lang="en-US" sz="2000" dirty="0">
                <a:solidFill>
                  <a:schemeClr val="bg1"/>
                </a:solidFill>
              </a:rPr>
              <a:t>, </a:t>
            </a:r>
            <a:r>
              <a:rPr lang="en-US" sz="2000" dirty="0">
                <a:solidFill>
                  <a:schemeClr val="bg1"/>
                </a:solidFill>
                <a:hlinkClick r:id="rId8"/>
              </a:rPr>
              <a:t>ENDAH TISNAWATI</a:t>
            </a:r>
            <a:r>
              <a:rPr lang="en-US" sz="2000" dirty="0">
                <a:solidFill>
                  <a:schemeClr val="bg1"/>
                </a:solidFill>
              </a:rPr>
              <a:t>, </a:t>
            </a:r>
            <a:r>
              <a:rPr lang="en-US" sz="2000" dirty="0" err="1">
                <a:solidFill>
                  <a:schemeClr val="bg1"/>
                </a:solidFill>
              </a:rPr>
              <a:t>Teori</a:t>
            </a:r>
            <a:r>
              <a:rPr lang="en-US" sz="2000" dirty="0">
                <a:solidFill>
                  <a:schemeClr val="bg1"/>
                </a:solidFill>
              </a:rPr>
              <a:t> Interior, GRIYA KREASI, </a:t>
            </a:r>
            <a:r>
              <a:rPr lang="en-US" sz="2000" dirty="0" smtClean="0">
                <a:solidFill>
                  <a:schemeClr val="bg1"/>
                </a:solidFill>
              </a:rPr>
              <a:t>2014</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1077218"/>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Contoh material yang dapat didaur ulang dari bahan tidak natural</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285720" y="2143116"/>
            <a:ext cx="8358246" cy="4093428"/>
          </a:xfrm>
          <a:prstGeom prst="rect">
            <a:avLst/>
          </a:prstGeom>
        </p:spPr>
        <p:txBody>
          <a:bodyPr wrap="square">
            <a:spAutoFit/>
          </a:bodyPr>
          <a:lstStyle/>
          <a:p>
            <a:pPr algn="just"/>
            <a:r>
              <a:rPr lang="id-ID" sz="2000" b="1" dirty="0" smtClean="0">
                <a:solidFill>
                  <a:schemeClr val="bg1">
                    <a:lumMod val="95000"/>
                  </a:schemeClr>
                </a:solidFill>
              </a:rPr>
              <a:t>Plastik</a:t>
            </a:r>
          </a:p>
          <a:p>
            <a:pPr algn="just"/>
            <a:endParaRPr lang="id-ID" sz="2000" b="1" dirty="0" smtClean="0">
              <a:solidFill>
                <a:schemeClr val="bg1">
                  <a:lumMod val="95000"/>
                </a:schemeClr>
              </a:solidFill>
            </a:endParaRPr>
          </a:p>
          <a:p>
            <a:pPr algn="just"/>
            <a:r>
              <a:rPr lang="id-ID" sz="2000" b="1" dirty="0" smtClean="0">
                <a:solidFill>
                  <a:schemeClr val="bg1">
                    <a:lumMod val="95000"/>
                  </a:schemeClr>
                </a:solidFill>
              </a:rPr>
              <a:t>Plastik </a:t>
            </a:r>
            <a:r>
              <a:rPr lang="id-ID" sz="2000" b="1" dirty="0">
                <a:solidFill>
                  <a:schemeClr val="bg1">
                    <a:lumMod val="95000"/>
                  </a:schemeClr>
                </a:solidFill>
              </a:rPr>
              <a:t>dapat didaur ulang sama halnya seperti mendaur ulang logam. Hanya saja, terdapat berbagai jenis plastik di dunia ini. Saat ini di berbagai produk plastik terdapat kode mengenai jenis plastik yang membentuk material tersebut sehingga mempermudah untuk mendaur ulang. Suatu kode di kemasan yang berbentuk segitiga 3R dengan kode angka di tengah-tengahnya adalah contohnya. </a:t>
            </a:r>
            <a:endParaRPr lang="id-ID" sz="2000" b="1" dirty="0" smtClean="0">
              <a:solidFill>
                <a:schemeClr val="bg1">
                  <a:lumMod val="95000"/>
                </a:schemeClr>
              </a:solidFill>
            </a:endParaRPr>
          </a:p>
          <a:p>
            <a:pPr algn="just"/>
            <a:endParaRPr lang="id-ID" sz="2000" b="1" dirty="0">
              <a:solidFill>
                <a:schemeClr val="bg1">
                  <a:lumMod val="95000"/>
                </a:schemeClr>
              </a:solidFill>
            </a:endParaRPr>
          </a:p>
          <a:p>
            <a:pPr algn="just"/>
            <a:r>
              <a:rPr lang="id-ID" sz="2000" b="1" dirty="0" smtClean="0">
                <a:solidFill>
                  <a:schemeClr val="bg1">
                    <a:lumMod val="95000"/>
                  </a:schemeClr>
                </a:solidFill>
              </a:rPr>
              <a:t>Suatu </a:t>
            </a:r>
            <a:r>
              <a:rPr lang="id-ID" sz="2000" b="1" dirty="0">
                <a:solidFill>
                  <a:schemeClr val="bg1">
                    <a:lumMod val="95000"/>
                  </a:schemeClr>
                </a:solidFill>
              </a:rPr>
              <a:t>angka tertentu menunjukkan jenis plastik tertentu, dan kadang-kadang diikuti dengan singkatan, misalnya LDPE untuk </a:t>
            </a:r>
            <a:r>
              <a:rPr lang="id-ID" sz="2000" b="1" i="1" dirty="0">
                <a:solidFill>
                  <a:schemeClr val="bg1">
                    <a:lumMod val="95000"/>
                  </a:schemeClr>
                </a:solidFill>
              </a:rPr>
              <a:t>Low Density Poly Etilene</a:t>
            </a:r>
            <a:r>
              <a:rPr lang="id-ID" sz="2000" b="1" dirty="0">
                <a:solidFill>
                  <a:schemeClr val="bg1">
                    <a:lumMod val="95000"/>
                  </a:schemeClr>
                </a:solidFill>
              </a:rPr>
              <a:t>, PS untuk Polistirena, dan lain-lain, sehingga mempermudah proses daur ulang.</a:t>
            </a:r>
            <a:endParaRPr lang="id-ID" sz="20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584775"/>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Contoh material yang dapat didaur ulang</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428596" y="1428736"/>
            <a:ext cx="8358246" cy="5355312"/>
          </a:xfrm>
          <a:prstGeom prst="rect">
            <a:avLst/>
          </a:prstGeom>
        </p:spPr>
        <p:txBody>
          <a:bodyPr wrap="square">
            <a:spAutoFit/>
          </a:bodyPr>
          <a:lstStyle/>
          <a:p>
            <a:r>
              <a:rPr lang="id-ID" b="1" dirty="0">
                <a:solidFill>
                  <a:schemeClr val="bg1">
                    <a:lumMod val="95000"/>
                  </a:schemeClr>
                </a:solidFill>
              </a:rPr>
              <a:t>Jenis kode plastik yang umum beredar diantaranya:</a:t>
            </a:r>
          </a:p>
          <a:p>
            <a:r>
              <a:rPr lang="id-ID" dirty="0" smtClean="0">
                <a:solidFill>
                  <a:schemeClr val="bg1">
                    <a:lumMod val="95000"/>
                  </a:schemeClr>
                </a:solidFill>
              </a:rPr>
              <a:t/>
            </a:r>
            <a:br>
              <a:rPr lang="id-ID" dirty="0" smtClean="0">
                <a:solidFill>
                  <a:schemeClr val="bg1">
                    <a:lumMod val="95000"/>
                  </a:schemeClr>
                </a:solidFill>
              </a:rPr>
            </a:br>
            <a:r>
              <a:rPr lang="id-ID" b="1" dirty="0">
                <a:solidFill>
                  <a:schemeClr val="bg1">
                    <a:lumMod val="95000"/>
                  </a:schemeClr>
                </a:solidFill>
              </a:rPr>
              <a:t>PET (Polietilena tereftalat). Umumnya terdapat pada botol minuman atau bahan konsumsi lainnya yang cair</a:t>
            </a:r>
            <a:r>
              <a:rPr lang="id-ID" b="1" dirty="0" smtClean="0">
                <a:solidFill>
                  <a:schemeClr val="bg1">
                    <a:lumMod val="95000"/>
                  </a:schemeClr>
                </a:solidFill>
              </a:rPr>
              <a:t>.</a:t>
            </a:r>
          </a:p>
          <a:p>
            <a:endParaRPr lang="id-ID" dirty="0">
              <a:solidFill>
                <a:schemeClr val="bg1">
                  <a:lumMod val="95000"/>
                </a:schemeClr>
              </a:solidFill>
            </a:endParaRPr>
          </a:p>
          <a:p>
            <a:r>
              <a:rPr lang="id-ID" b="1" dirty="0">
                <a:solidFill>
                  <a:schemeClr val="bg1">
                    <a:lumMod val="95000"/>
                  </a:schemeClr>
                </a:solidFill>
              </a:rPr>
              <a:t>HDPE (</a:t>
            </a:r>
            <a:r>
              <a:rPr lang="id-ID" b="1" i="1" dirty="0">
                <a:solidFill>
                  <a:schemeClr val="bg1">
                    <a:lumMod val="95000"/>
                  </a:schemeClr>
                </a:solidFill>
              </a:rPr>
              <a:t>High Density Polyethylene</a:t>
            </a:r>
            <a:r>
              <a:rPr lang="id-ID" b="1" dirty="0">
                <a:solidFill>
                  <a:schemeClr val="bg1">
                    <a:lumMod val="95000"/>
                  </a:schemeClr>
                </a:solidFill>
              </a:rPr>
              <a:t>, Polietilena berdensitas tinggi) biasanya terdapat pada botol deterjen</a:t>
            </a:r>
            <a:r>
              <a:rPr lang="id-ID" b="1" dirty="0" smtClean="0">
                <a:solidFill>
                  <a:schemeClr val="bg1">
                    <a:lumMod val="95000"/>
                  </a:schemeClr>
                </a:solidFill>
              </a:rPr>
              <a:t>.</a:t>
            </a:r>
          </a:p>
          <a:p>
            <a:endParaRPr lang="id-ID" dirty="0">
              <a:solidFill>
                <a:schemeClr val="bg1">
                  <a:lumMod val="95000"/>
                </a:schemeClr>
              </a:solidFill>
            </a:endParaRPr>
          </a:p>
          <a:p>
            <a:r>
              <a:rPr lang="id-ID" b="1" dirty="0">
                <a:solidFill>
                  <a:schemeClr val="bg1">
                    <a:lumMod val="95000"/>
                  </a:schemeClr>
                </a:solidFill>
              </a:rPr>
              <a:t>PVC (polivinil klorida) yang biasa terdapat pada pipa, </a:t>
            </a:r>
            <a:r>
              <a:rPr lang="id-ID" b="1" i="1" dirty="0">
                <a:solidFill>
                  <a:schemeClr val="bg1">
                    <a:lumMod val="95000"/>
                  </a:schemeClr>
                </a:solidFill>
              </a:rPr>
              <a:t>rnitur, dan sebagainya</a:t>
            </a:r>
            <a:r>
              <a:rPr lang="id-ID" b="1" i="1" dirty="0" smtClean="0">
                <a:solidFill>
                  <a:schemeClr val="bg1">
                    <a:lumMod val="95000"/>
                  </a:schemeClr>
                </a:solidFill>
              </a:rPr>
              <a:t>.</a:t>
            </a:r>
          </a:p>
          <a:p>
            <a:endParaRPr lang="id-ID" dirty="0">
              <a:solidFill>
                <a:schemeClr val="bg1">
                  <a:lumMod val="95000"/>
                </a:schemeClr>
              </a:solidFill>
            </a:endParaRPr>
          </a:p>
          <a:p>
            <a:r>
              <a:rPr lang="id-ID" b="1" dirty="0">
                <a:solidFill>
                  <a:schemeClr val="bg1">
                    <a:lumMod val="95000"/>
                  </a:schemeClr>
                </a:solidFill>
              </a:rPr>
              <a:t>LDPE (</a:t>
            </a:r>
            <a:r>
              <a:rPr lang="id-ID" b="1" i="1" dirty="0">
                <a:solidFill>
                  <a:schemeClr val="bg1">
                    <a:lumMod val="95000"/>
                  </a:schemeClr>
                </a:solidFill>
              </a:rPr>
              <a:t>Low Density Polyethylene</a:t>
            </a:r>
            <a:r>
              <a:rPr lang="id-ID" b="1" dirty="0">
                <a:solidFill>
                  <a:schemeClr val="bg1">
                    <a:lumMod val="95000"/>
                  </a:schemeClr>
                </a:solidFill>
              </a:rPr>
              <a:t>, Polietilena berdensitas rendah) biasa terdapat pada pembungkus makanan</a:t>
            </a:r>
            <a:r>
              <a:rPr lang="id-ID" b="1" dirty="0" smtClean="0">
                <a:solidFill>
                  <a:schemeClr val="bg1">
                    <a:lumMod val="95000"/>
                  </a:schemeClr>
                </a:solidFill>
              </a:rPr>
              <a:t>.</a:t>
            </a:r>
          </a:p>
          <a:p>
            <a:endParaRPr lang="id-ID" dirty="0">
              <a:solidFill>
                <a:schemeClr val="bg1">
                  <a:lumMod val="95000"/>
                </a:schemeClr>
              </a:solidFill>
            </a:endParaRPr>
          </a:p>
          <a:p>
            <a:r>
              <a:rPr lang="id-ID" b="1" dirty="0">
                <a:solidFill>
                  <a:schemeClr val="bg1">
                    <a:lumMod val="95000"/>
                  </a:schemeClr>
                </a:solidFill>
              </a:rPr>
              <a:t>PP (polipropilena) umumnya terdapat pada tutup botol minuman, sedotan, dan beberapa jenis mainan</a:t>
            </a:r>
            <a:r>
              <a:rPr lang="id-ID" b="1" dirty="0" smtClean="0">
                <a:solidFill>
                  <a:schemeClr val="bg1">
                    <a:lumMod val="95000"/>
                  </a:schemeClr>
                </a:solidFill>
              </a:rPr>
              <a:t>.</a:t>
            </a:r>
          </a:p>
          <a:p>
            <a:endParaRPr lang="id-ID" dirty="0">
              <a:solidFill>
                <a:schemeClr val="bg1">
                  <a:lumMod val="95000"/>
                </a:schemeClr>
              </a:solidFill>
            </a:endParaRPr>
          </a:p>
          <a:p>
            <a:r>
              <a:rPr lang="id-ID" b="1" dirty="0">
                <a:solidFill>
                  <a:schemeClr val="bg1">
                    <a:lumMod val="95000"/>
                  </a:schemeClr>
                </a:solidFill>
              </a:rPr>
              <a:t>PS (polistirena) umum terdapat pada kotak makan, kotak pembungkus daging, cangkir, dan peralatan dapur lainnya</a:t>
            </a:r>
            <a:r>
              <a:rPr lang="id-ID" b="1" dirty="0" smtClean="0">
                <a:solidFill>
                  <a:schemeClr val="bg1">
                    <a:lumMod val="95000"/>
                  </a:schemeClr>
                </a:solidFill>
              </a:rPr>
              <a:t>.</a:t>
            </a:r>
            <a:endParaRPr lang="id-ID"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17411"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7412"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en-US" sz="4000" b="1" dirty="0" err="1">
                <a:solidFill>
                  <a:schemeClr val="bg1">
                    <a:lumMod val="95000"/>
                  </a:schemeClr>
                </a:solidFill>
                <a:latin typeface="Arial" pitchFamily="34" charset="0"/>
                <a:cs typeface="Arial" pitchFamily="34" charset="0"/>
              </a:rPr>
              <a:t>Latihan</a:t>
            </a:r>
            <a:r>
              <a:rPr lang="en-US" sz="4000" b="1" dirty="0">
                <a:solidFill>
                  <a:schemeClr val="bg1">
                    <a:lumMod val="95000"/>
                  </a:schemeClr>
                </a:solidFill>
                <a:latin typeface="Arial" pitchFamily="34" charset="0"/>
                <a:cs typeface="Arial" pitchFamily="34" charset="0"/>
              </a:rPr>
              <a:t> </a:t>
            </a:r>
            <a:r>
              <a:rPr lang="id-ID" sz="4000" b="1" dirty="0" smtClean="0">
                <a:solidFill>
                  <a:schemeClr val="bg1">
                    <a:lumMod val="95000"/>
                  </a:schemeClr>
                </a:solidFill>
                <a:latin typeface="Arial" pitchFamily="34" charset="0"/>
                <a:cs typeface="Arial" pitchFamily="34" charset="0"/>
              </a:rPr>
              <a:t>6</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8435"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8436" name="Text Box 4"/>
          <p:cNvSpPr txBox="1">
            <a:spLocks noChangeArrowheads="1"/>
          </p:cNvSpPr>
          <p:nvPr/>
        </p:nvSpPr>
        <p:spPr bwMode="auto">
          <a:xfrm>
            <a:off x="395288" y="2276475"/>
            <a:ext cx="8208962" cy="3046988"/>
          </a:xfrm>
          <a:prstGeom prst="rect">
            <a:avLst/>
          </a:prstGeom>
          <a:noFill/>
          <a:ln w="9525">
            <a:noFill/>
            <a:miter lim="800000"/>
            <a:headEnd/>
            <a:tailEnd/>
          </a:ln>
        </p:spPr>
        <p:txBody>
          <a:bodyPr>
            <a:spAutoFit/>
          </a:bodyPr>
          <a:lstStyle/>
          <a:p>
            <a:pPr marL="342900" indent="-342900">
              <a:buFontTx/>
              <a:buAutoNum type="arabicPeriod"/>
            </a:pPr>
            <a:r>
              <a:rPr lang="id-ID" sz="3200" dirty="0" smtClean="0">
                <a:solidFill>
                  <a:schemeClr val="bg1">
                    <a:lumMod val="95000"/>
                  </a:schemeClr>
                </a:solidFill>
                <a:latin typeface="Arial" pitchFamily="34" charset="0"/>
                <a:cs typeface="Arial" pitchFamily="34" charset="0"/>
              </a:rPr>
              <a:t>Bagamanakah cara proses daur ulang benda plastik?</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en-US" sz="3200" dirty="0" smtClean="0">
                <a:solidFill>
                  <a:schemeClr val="bg1">
                    <a:lumMod val="95000"/>
                  </a:schemeClr>
                </a:solidFill>
                <a:latin typeface="Arial" pitchFamily="34" charset="0"/>
                <a:cs typeface="Arial" pitchFamily="34" charset="0"/>
              </a:rPr>
              <a:t>A</a:t>
            </a:r>
            <a:r>
              <a:rPr lang="id-ID" sz="3200" dirty="0" smtClean="0">
                <a:solidFill>
                  <a:schemeClr val="bg1">
                    <a:lumMod val="95000"/>
                  </a:schemeClr>
                </a:solidFill>
                <a:latin typeface="Arial" pitchFamily="34" charset="0"/>
                <a:cs typeface="Arial" pitchFamily="34" charset="0"/>
              </a:rPr>
              <a:t>pa guna kode segitiga pada produk plastik</a:t>
            </a:r>
            <a:r>
              <a:rPr lang="en-US" sz="3200" dirty="0" smtClean="0">
                <a:solidFill>
                  <a:schemeClr val="bg1">
                    <a:lumMod val="95000"/>
                  </a:schemeClr>
                </a:solidFill>
                <a:latin typeface="Arial" pitchFamily="34" charset="0"/>
                <a:cs typeface="Arial" pitchFamily="34" charset="0"/>
              </a:rPr>
              <a:t>?</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id-ID" sz="3200" dirty="0" smtClean="0">
                <a:solidFill>
                  <a:schemeClr val="bg1">
                    <a:lumMod val="95000"/>
                  </a:schemeClr>
                </a:solidFill>
              </a:rPr>
              <a:t>Sebutkan 3 Jenis kode plastik yang umum beredar?</a:t>
            </a:r>
            <a:endParaRPr lang="en-US" sz="3200" dirty="0">
              <a:solidFill>
                <a:schemeClr val="bg1">
                  <a:lumMod val="95000"/>
                </a:schemeClr>
              </a:solidFill>
              <a:latin typeface="Arial" pitchFamily="34" charset="0"/>
              <a:cs typeface="Arial" pitchFamily="34" charset="0"/>
            </a:endParaRPr>
          </a:p>
        </p:txBody>
      </p:sp>
      <p:sp>
        <p:nvSpPr>
          <p:cNvPr id="18437"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8438" name="Text Box 6"/>
          <p:cNvSpPr txBox="1">
            <a:spLocks noChangeArrowheads="1"/>
          </p:cNvSpPr>
          <p:nvPr/>
        </p:nvSpPr>
        <p:spPr bwMode="auto">
          <a:xfrm>
            <a:off x="755650" y="1268413"/>
            <a:ext cx="8064500" cy="646331"/>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600" dirty="0" err="1">
                <a:solidFill>
                  <a:schemeClr val="bg1">
                    <a:lumMod val="95000"/>
                  </a:schemeClr>
                </a:solidFill>
                <a:latin typeface="Arial" pitchFamily="34" charset="0"/>
                <a:cs typeface="Arial" pitchFamily="34" charset="0"/>
              </a:rPr>
              <a:t>Jawablah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latihan</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soal</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di</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bawah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in</a:t>
            </a:r>
            <a:r>
              <a:rPr lang="en-US" sz="3600" dirty="0" err="1">
                <a:solidFill>
                  <a:schemeClr val="bg1">
                    <a:lumMod val="95000"/>
                  </a:schemeClr>
                </a:solidFill>
                <a:latin typeface="Comic Sans MS" pitchFamily="66" charset="0"/>
              </a:rPr>
              <a:t>i</a:t>
            </a:r>
            <a:r>
              <a:rPr lang="en-US" sz="3600" dirty="0">
                <a:solidFill>
                  <a:schemeClr val="bg1">
                    <a:lumMod val="95000"/>
                  </a:schemeClr>
                </a:solidFill>
                <a:latin typeface="Comic Sans MS" pitchFamily="66" charset="0"/>
              </a:rPr>
              <a: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862</TotalTime>
  <Words>235</Words>
  <Application>Microsoft Office PowerPoint</Application>
  <PresentationFormat>On-screen Show (4:3)</PresentationFormat>
  <Paragraphs>44</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Lucida Sans</vt:lpstr>
      <vt:lpstr>Book Antiqua</vt:lpstr>
      <vt:lpstr>Calibri</vt:lpstr>
      <vt:lpstr>Comic Sans MS</vt:lpstr>
      <vt:lpstr>Wingdings</vt: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52</cp:revision>
  <dcterms:created xsi:type="dcterms:W3CDTF">2011-02-19T08:35:30Z</dcterms:created>
  <dcterms:modified xsi:type="dcterms:W3CDTF">2017-05-29T05:39:47Z</dcterms:modified>
</cp:coreProperties>
</file>