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3" r:id="rId3"/>
    <p:sldId id="266" r:id="rId4"/>
    <p:sldId id="312" r:id="rId5"/>
    <p:sldId id="325" r:id="rId6"/>
    <p:sldId id="326" r:id="rId7"/>
    <p:sldId id="324" r:id="rId8"/>
    <p:sldId id="321" r:id="rId9"/>
    <p:sldId id="322" r:id="rId10"/>
    <p:sldId id="323" r:id="rId11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000066"/>
    <a:srgbClr val="0000CC"/>
    <a:srgbClr val="FF9933"/>
    <a:srgbClr val="FF3300"/>
    <a:srgbClr val="FFFF66"/>
    <a:srgbClr val="0000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1200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96A72C3-829D-404F-B21F-9D1894625928}" type="datetimeFigureOut">
              <a:rPr lang="en-US"/>
              <a:pPr>
                <a:defRPr/>
              </a:pPr>
              <a:t>5/29/2017</a:t>
            </a:fld>
            <a:endParaRPr lang="en-US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4F0151F-0BD7-48A0-BBA4-E53F94171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A21C6-4586-4D27-9F17-F334567D7C80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45EFE-B96C-40AE-AE3B-5EBC5596088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82864-1224-488F-B631-529E00AFE5EE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0B131-3C00-406E-AB8D-B8DBD37B8E7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FD9F8-EFC1-4A90-93EF-1FF182FAFC2F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8D0C6-0C25-4301-967A-96919772FEB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4C9C1-04D7-4410-8684-62E7BA6E1257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924BD-DD43-4589-8310-817088E9305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76F89-D0F3-47A4-8D4D-92542E0F1B07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BAFB1-C297-485F-849D-F0770E75768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E9C54-153B-4C91-97F7-E797EC2F858A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506B4-F012-45DD-857B-37F207335BA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B5082-92AB-43B6-90FE-A924BB15C48A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7A294-7A48-4F5A-B19D-28C2F2D4036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D9F90-B3FB-4F58-9DC5-2261D9F34400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3F364-7B8C-462C-A1B7-80AA727B084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2147D-36DF-4B25-A4C5-6F6D4B74831B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33A72-0C8E-4C81-AA96-579C653B319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A174E-6CC6-4C89-9E61-50DEE9B1525F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90749-A2C0-4C76-BC4B-765A2AAAA66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7131F-1311-4CE6-9F54-EC5F850148FC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19778-7A75-487F-8E98-F9CBEC2F230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AD62A5-9B2B-43FB-90EE-A760B9C4258C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DC8742-3A74-473E-8A6F-2C2A523795B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d-ID"/>
          </a:p>
        </p:txBody>
      </p:sp>
      <p:pic>
        <p:nvPicPr>
          <p:cNvPr id="2051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052" name="Rectangle 3"/>
          <p:cNvSpPr txBox="1">
            <a:spLocks noChangeArrowheads="1"/>
          </p:cNvSpPr>
          <p:nvPr/>
        </p:nvSpPr>
        <p:spPr bwMode="auto">
          <a:xfrm>
            <a:off x="539750" y="2636838"/>
            <a:ext cx="81184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000" b="1" dirty="0" err="1">
                <a:solidFill>
                  <a:schemeClr val="bg1"/>
                </a:solidFill>
                <a:latin typeface="Arial Black" pitchFamily="34" charset="0"/>
              </a:rPr>
              <a:t>Materi</a:t>
            </a:r>
            <a:r>
              <a:rPr lang="en-US" sz="4000" b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id-ID" sz="40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id-ID" sz="4000" b="1" dirty="0" smtClean="0">
                <a:solidFill>
                  <a:schemeClr val="bg1"/>
                </a:solidFill>
                <a:latin typeface="Arial Black" pitchFamily="34" charset="0"/>
              </a:rPr>
              <a:t>PERTEMUAN 8</a:t>
            </a:r>
            <a:endParaRPr lang="en-US" sz="4000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id-ID" sz="4000" b="1" dirty="0" smtClean="0">
                <a:solidFill>
                  <a:schemeClr val="bg1"/>
                </a:solidFill>
                <a:latin typeface="Arial Black" pitchFamily="34" charset="0"/>
              </a:rPr>
              <a:t>DESAIN DAN LINGKUNGAN</a:t>
            </a:r>
            <a:endParaRPr lang="en-US" sz="4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32138" y="260350"/>
            <a:ext cx="5329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>
              <a:tabLst>
                <a:tab pos="457200" algn="l"/>
              </a:tabLst>
            </a:pPr>
            <a:r>
              <a:rPr lang="es-ES" sz="1600">
                <a:solidFill>
                  <a:srgbClr val="000066"/>
                </a:solidFill>
                <a:latin typeface="Comic Sans MS" pitchFamily="66" charset="0"/>
              </a:rPr>
              <a:t>Latihan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4213" y="1844675"/>
            <a:ext cx="806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Kunci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Jawaban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42910" y="2357430"/>
            <a:ext cx="6985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32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Jawablah latihan di atas  dengan singkat dan jelas kemudian cocokkan jawaban anda dengan rangkuman materi </a:t>
            </a:r>
            <a:r>
              <a:rPr lang="id-ID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sv-SE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v-SE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d-ID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3075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755650" y="2133600"/>
            <a:ext cx="79740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 b="1" dirty="0" err="1">
                <a:solidFill>
                  <a:schemeClr val="bg1"/>
                </a:solidFill>
                <a:latin typeface="Arial Black" pitchFamily="34" charset="0"/>
              </a:rPr>
              <a:t>Disusun</a:t>
            </a:r>
            <a: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 Black" pitchFamily="34" charset="0"/>
              </a:rPr>
              <a:t>oleh</a:t>
            </a:r>
            <a:endParaRPr lang="en-US" sz="3200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n-US" sz="1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900113" y="3284538"/>
            <a:ext cx="79740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d-ID" sz="3200" b="1" dirty="0" smtClean="0">
                <a:solidFill>
                  <a:schemeClr val="bg1"/>
                </a:solidFill>
                <a:latin typeface="Arial Black" pitchFamily="34" charset="0"/>
              </a:rPr>
              <a:t>Indra Gunara Rochyat, S.Sn., M.Ds</a:t>
            </a:r>
            <a:endParaRPr lang="en-US" sz="3200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Arial Black" pitchFamily="34" charset="0"/>
              </a:rPr>
              <a:t>Dosen</a:t>
            </a:r>
            <a:r>
              <a:rPr lang="en-US" sz="2400" b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d-ID" sz="2400" b="1" dirty="0" smtClean="0">
                <a:solidFill>
                  <a:schemeClr val="bg1"/>
                </a:solidFill>
                <a:latin typeface="Arial Black" pitchFamily="34" charset="0"/>
              </a:rPr>
              <a:t>Program Studi Desain Interior </a:t>
            </a:r>
            <a:endParaRPr lang="en-US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339975" y="5157788"/>
            <a:ext cx="5040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857224" y="3000372"/>
            <a:ext cx="67691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Mampu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secara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terori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memaham</a:t>
            </a:r>
            <a:r>
              <a:rPr lang="id-ID" sz="3200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tentang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id-ID" sz="3200" dirty="0">
                <a:solidFill>
                  <a:schemeClr val="bg1">
                    <a:lumMod val="95000"/>
                  </a:schemeClr>
                </a:solidFill>
              </a:rPr>
              <a:t>proses daur ulang berbahan natural (dari alam)</a:t>
            </a: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755650" y="1700213"/>
            <a:ext cx="777716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s-ES" sz="3200" dirty="0" err="1">
                <a:solidFill>
                  <a:schemeClr val="bg1"/>
                </a:solidFill>
                <a:latin typeface="Arial Black" pitchFamily="34" charset="0"/>
              </a:rPr>
              <a:t>Kemampuan</a:t>
            </a:r>
            <a:r>
              <a:rPr lang="es-ES" sz="32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s-ES" sz="3200" dirty="0" err="1">
                <a:solidFill>
                  <a:schemeClr val="bg1"/>
                </a:solidFill>
                <a:latin typeface="Arial Black" pitchFamily="34" charset="0"/>
              </a:rPr>
              <a:t>Akhir</a:t>
            </a:r>
            <a:r>
              <a:rPr lang="es-ES" sz="3200" dirty="0">
                <a:solidFill>
                  <a:schemeClr val="bg1"/>
                </a:solidFill>
                <a:latin typeface="Arial Black" pitchFamily="34" charset="0"/>
              </a:rPr>
              <a:t> yang </a:t>
            </a:r>
            <a:r>
              <a:rPr lang="es-ES" sz="3200" dirty="0" err="1">
                <a:solidFill>
                  <a:schemeClr val="bg1"/>
                </a:solidFill>
                <a:latin typeface="Arial Black" pitchFamily="34" charset="0"/>
              </a:rPr>
              <a:t>Diharapkan</a:t>
            </a:r>
            <a:endParaRPr lang="es-ES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339975" y="5157788"/>
            <a:ext cx="5040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95288" y="2349500"/>
            <a:ext cx="820896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id-ID" sz="2000" dirty="0" smtClean="0">
                <a:solidFill>
                  <a:schemeClr val="bg1">
                    <a:lumMod val="95000"/>
                  </a:schemeClr>
                </a:solidFill>
              </a:rPr>
              <a:t>W</a:t>
            </a:r>
            <a:r>
              <a:rPr lang="id-ID" sz="2000" dirty="0">
                <a:solidFill>
                  <a:schemeClr val="bg1">
                    <a:lumMod val="95000"/>
                  </a:schemeClr>
                </a:solidFill>
              </a:rPr>
              <a:t>, Arismunandar</a:t>
            </a:r>
            <a:r>
              <a:rPr lang="id-ID" sz="2000" dirty="0">
                <a:solidFill>
                  <a:schemeClr val="bg1"/>
                </a:solidFill>
              </a:rPr>
              <a:t>, Manusia, teknologi, dan lingkungan: pemikiran ke masa depan : kumpulan pidato dan sambutan tahun 1989-1992, Penerbit ITB, </a:t>
            </a:r>
            <a:r>
              <a:rPr lang="id-ID" sz="2000" dirty="0" smtClean="0">
                <a:solidFill>
                  <a:schemeClr val="bg1"/>
                </a:solidFill>
              </a:rPr>
              <a:t>1992</a:t>
            </a:r>
          </a:p>
          <a:p>
            <a:pPr marL="457200" lvl="0" indent="-457200">
              <a:buAutoNum type="arabicPeriod"/>
            </a:pPr>
            <a:r>
              <a:rPr lang="id-ID" sz="2000" dirty="0" smtClean="0">
                <a:solidFill>
                  <a:schemeClr val="bg1"/>
                </a:solidFill>
              </a:rPr>
              <a:t>H</a:t>
            </a:r>
            <a:r>
              <a:rPr lang="id-ID" sz="2000" dirty="0">
                <a:solidFill>
                  <a:schemeClr val="bg1"/>
                </a:solidFill>
              </a:rPr>
              <a:t>. Frick, dasar-dasar arsitektur ekologis</a:t>
            </a:r>
            <a:br>
              <a:rPr lang="id-ID" sz="2000" dirty="0">
                <a:solidFill>
                  <a:schemeClr val="bg1"/>
                </a:solidFill>
              </a:rPr>
            </a:br>
            <a:r>
              <a:rPr lang="id-ID" sz="2000" i="1" dirty="0">
                <a:solidFill>
                  <a:schemeClr val="bg1"/>
                </a:solidFill>
              </a:rPr>
              <a:t>Volume 1 dari Seri Eko-Arsitektur</a:t>
            </a:r>
            <a:r>
              <a:rPr lang="id-ID" sz="2000" dirty="0">
                <a:solidFill>
                  <a:schemeClr val="bg1"/>
                </a:solidFill>
              </a:rPr>
              <a:t>, Kanisius, </a:t>
            </a:r>
            <a:r>
              <a:rPr lang="id-ID" sz="2000" dirty="0" smtClean="0">
                <a:solidFill>
                  <a:schemeClr val="bg1"/>
                </a:solidFill>
              </a:rPr>
              <a:t>2007</a:t>
            </a:r>
          </a:p>
          <a:p>
            <a:pPr marL="457200" lvl="0" indent="-457200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ANDIE </a:t>
            </a:r>
            <a:r>
              <a:rPr lang="en-US" sz="2000" dirty="0">
                <a:solidFill>
                  <a:schemeClr val="bg1"/>
                </a:solidFill>
              </a:rPr>
              <a:t>A . WICAKSONO, ENDAH TISNAWATI, </a:t>
            </a:r>
            <a:r>
              <a:rPr lang="en-US" sz="2000" dirty="0" err="1">
                <a:solidFill>
                  <a:schemeClr val="bg1"/>
                </a:solidFill>
              </a:rPr>
              <a:t>Teori</a:t>
            </a:r>
            <a:r>
              <a:rPr lang="en-US" sz="2000" dirty="0">
                <a:solidFill>
                  <a:schemeClr val="bg1"/>
                </a:solidFill>
              </a:rPr>
              <a:t> Interior, GRIYA KREASI, </a:t>
            </a:r>
            <a:r>
              <a:rPr lang="en-US" sz="2000" dirty="0" smtClean="0">
                <a:solidFill>
                  <a:schemeClr val="bg1"/>
                </a:solidFill>
              </a:rPr>
              <a:t>2014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132138" y="260350"/>
            <a:ext cx="5329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>
              <a:tabLst>
                <a:tab pos="457200" algn="l"/>
              </a:tabLst>
            </a:pPr>
            <a:r>
              <a:rPr lang="es-ES" sz="1600">
                <a:solidFill>
                  <a:srgbClr val="000066"/>
                </a:solidFill>
                <a:latin typeface="Comic Sans MS" pitchFamily="66" charset="0"/>
              </a:rPr>
              <a:t>Materi belajar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27088" y="1412875"/>
            <a:ext cx="806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Buku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Referensi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132138" y="260350"/>
            <a:ext cx="5329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>
              <a:tabLst>
                <a:tab pos="457200" algn="l"/>
              </a:tabLst>
            </a:pPr>
            <a:r>
              <a:rPr lang="es-ES" sz="1600">
                <a:solidFill>
                  <a:srgbClr val="000066"/>
                </a:solidFill>
                <a:latin typeface="Comic Sans MS" pitchFamily="66" charset="0"/>
              </a:rPr>
              <a:t>Materi Belajar</a:t>
            </a:r>
          </a:p>
        </p:txBody>
      </p:sp>
      <p:sp>
        <p:nvSpPr>
          <p:cNvPr id="7" name="Rectangle 6"/>
          <p:cNvSpPr/>
          <p:nvPr/>
        </p:nvSpPr>
        <p:spPr>
          <a:xfrm>
            <a:off x="285720" y="1285860"/>
            <a:ext cx="83582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Sampah Organik Sampah yang mudah lapuk / hancur, bukan berbentuk cairan / gas dan sering disebut sampah basah. Sampah organik terdiri dari 3 bagian :</a:t>
            </a:r>
          </a:p>
          <a:p>
            <a:pPr algn="just"/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b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a. Sampah organik segar, seperti : sampah dapur, kebun, pasar dan restoran.</a:t>
            </a:r>
          </a:p>
          <a:p>
            <a:pPr algn="just"/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b. Sampah organik oleh seperti :kertas, kardus, dll.</a:t>
            </a:r>
          </a:p>
          <a:p>
            <a:pPr algn="just"/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b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c. Sampah organik pilihan untuk daur ulang menjadi kompos dipilih sampah organik yang segar dan lunak tidak termasuk yang keras dan berbentuk basah seperti sisa sayuran, rempah-rempah &amp; sisa buah.</a:t>
            </a:r>
            <a:endParaRPr lang="id-ID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339975" y="5157788"/>
            <a:ext cx="5040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132138" y="260350"/>
            <a:ext cx="5329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>
              <a:tabLst>
                <a:tab pos="457200" algn="l"/>
              </a:tabLst>
            </a:pPr>
            <a:r>
              <a:rPr lang="es-ES" sz="1600">
                <a:solidFill>
                  <a:srgbClr val="000066"/>
                </a:solidFill>
                <a:latin typeface="Comic Sans MS" pitchFamily="66" charset="0"/>
              </a:rPr>
              <a:t>Materi Belajar</a:t>
            </a:r>
          </a:p>
        </p:txBody>
      </p:sp>
      <p:sp>
        <p:nvSpPr>
          <p:cNvPr id="7" name="Rectangle 6"/>
          <p:cNvSpPr/>
          <p:nvPr/>
        </p:nvSpPr>
        <p:spPr>
          <a:xfrm>
            <a:off x="428596" y="1428736"/>
            <a:ext cx="83582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Bagaimana meminimalkan timbunan sampah?</a:t>
            </a:r>
            <a:endParaRPr lang="id-ID" sz="2400" dirty="0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endParaRPr lang="id-ID" sz="2400" dirty="0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Menggunakan barang seefisien dan semaksimal mungkin. Contohnya : </a:t>
            </a:r>
          </a:p>
          <a:p>
            <a:pPr algn="just"/>
            <a:endParaRPr lang="id-ID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Penggunaan plastik pembungkus selama dapat digunakan kembali. Pergunakan botol lama tanpa harus membeli baru. </a:t>
            </a:r>
          </a:p>
          <a:p>
            <a:pPr algn="just"/>
            <a:endParaRPr lang="id-ID" sz="2400" dirty="0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Memperbaiki perabot lama dengan cara memberi design baru dengan upaya pemakaian kembali. </a:t>
            </a:r>
          </a:p>
          <a:p>
            <a:pPr algn="just"/>
            <a:endParaRPr lang="id-ID" sz="2400" dirty="0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Sadar dan cinta akan lingkungan dan memahami berbagai permasalahan dan cara mengatasinya sangat penting.</a:t>
            </a:r>
            <a:endParaRPr lang="id-ID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339975" y="5157788"/>
            <a:ext cx="5040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8313" y="2852738"/>
            <a:ext cx="81184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d-ID" sz="40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selesai</a:t>
            </a:r>
            <a:endParaRPr lang="en-US" sz="40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d-ID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7411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3"/>
          <p:cNvSpPr txBox="1">
            <a:spLocks noChangeArrowheads="1"/>
          </p:cNvSpPr>
          <p:nvPr/>
        </p:nvSpPr>
        <p:spPr bwMode="auto">
          <a:xfrm>
            <a:off x="468313" y="2852738"/>
            <a:ext cx="81184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000" b="1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Latihan</a:t>
            </a:r>
            <a:r>
              <a:rPr lang="en-US" sz="4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4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40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339975" y="5157788"/>
            <a:ext cx="5040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95288" y="2276475"/>
            <a:ext cx="820896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id-ID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Apakah yang disebut dengan sampah organik?</a:t>
            </a:r>
            <a:endParaRPr lang="en-US" sz="32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id-ID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ebutkan contoh-contoh sampah organik!</a:t>
            </a:r>
            <a:endParaRPr lang="en-US" sz="32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id-ID" sz="3200" dirty="0" smtClean="0">
                <a:solidFill>
                  <a:schemeClr val="bg1">
                    <a:lumMod val="95000"/>
                  </a:schemeClr>
                </a:solidFill>
              </a:rPr>
              <a:t>Sebutkan jenis-jenis sampah daur ulang yang dapat dijadikan kompos!</a:t>
            </a:r>
            <a:endParaRPr lang="en-US" sz="32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132138" y="260350"/>
            <a:ext cx="5329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>
              <a:tabLst>
                <a:tab pos="457200" algn="l"/>
              </a:tabLst>
            </a:pPr>
            <a:r>
              <a:rPr lang="es-ES" sz="1600">
                <a:solidFill>
                  <a:srgbClr val="000066"/>
                </a:solidFill>
                <a:latin typeface="Comic Sans MS" pitchFamily="66" charset="0"/>
              </a:rPr>
              <a:t>Latihan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55650" y="1268413"/>
            <a:ext cx="8064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Jawablah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latihan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soal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bawah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i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220</Words>
  <Application>Microsoft Office PowerPoint</Application>
  <PresentationFormat>On-screen Show (4:3)</PresentationFormat>
  <Paragraphs>38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Lucida Sans</vt:lpstr>
      <vt:lpstr>Book Antiqua</vt:lpstr>
      <vt:lpstr>Calibri</vt:lpstr>
      <vt:lpstr>Comic Sans MS</vt:lpstr>
      <vt:lpstr>Wingdings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Andi</dc:creator>
  <cp:lastModifiedBy>ahmad-fuad</cp:lastModifiedBy>
  <cp:revision>56</cp:revision>
  <dcterms:created xsi:type="dcterms:W3CDTF">2011-02-19T08:35:30Z</dcterms:created>
  <dcterms:modified xsi:type="dcterms:W3CDTF">2017-05-29T06:19:13Z</dcterms:modified>
</cp:coreProperties>
</file>