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303" r:id="rId3"/>
    <p:sldId id="266" r:id="rId4"/>
    <p:sldId id="312" r:id="rId5"/>
    <p:sldId id="325" r:id="rId6"/>
    <p:sldId id="326" r:id="rId7"/>
    <p:sldId id="324" r:id="rId8"/>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000066"/>
    <a:srgbClr val="0000CC"/>
    <a:srgbClr val="FF9933"/>
    <a:srgbClr val="FF3300"/>
    <a:srgbClr val="FFFF66"/>
    <a:srgbClr val="0000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4" d="100"/>
          <a:sy n="94" d="100"/>
        </p:scale>
        <p:origin x="-1200"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96A72C3-829D-404F-B21F-9D1894625928}" type="datetimeFigureOut">
              <a:rPr lang="en-US"/>
              <a:pPr>
                <a:defRPr/>
              </a:pPr>
              <a:t>5/29/2017</a:t>
            </a:fld>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4F0151F-0BD7-48A0-BBA4-E53F941716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833A21C6-4586-4D27-9F17-F334567D7C80}"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3845EFE-B96C-40AE-AE3B-5EBC5596088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5B882864-1224-488F-B631-529E00AFE5EE}"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F420B131-3C00-406E-AB8D-B8DBD37B8E7C}"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B50FD9F8-EFC1-4A90-93EF-1FF182FAFC2F}"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828D0C6-0C25-4301-967A-96919772FEBE}"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9994C9C1-04D7-4410-8684-62E7BA6E125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6C9924BD-DD43-4589-8310-817088E93055}"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AD76F89-D0F3-47A4-8D4D-92542E0F1B0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2D9BAFB1-C297-485F-849D-F0770E757686}"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0F1E9C54-153B-4C91-97F7-E797EC2F858A}"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930506B4-F012-45DD-857B-37F207335BA8}"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E3BB5082-92AB-43B6-90FE-A924BB15C48A}" type="datetimeFigureOut">
              <a:rPr lang="id-ID"/>
              <a:pPr>
                <a:defRPr/>
              </a:pPr>
              <a:t>29/05/2017</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70E7A294-7A48-4F5A-B19D-28C2F2D4036C}"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3A1D9F90-B3FB-4F58-9DC5-2261D9F34400}" type="datetimeFigureOut">
              <a:rPr lang="id-ID"/>
              <a:pPr>
                <a:defRPr/>
              </a:pPr>
              <a:t>29/05/2017</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7293F364-7B8C-462C-A1B7-80AA727B084F}"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12147D-36DF-4B25-A4C5-6F6D4B74831B}" type="datetimeFigureOut">
              <a:rPr lang="id-ID"/>
              <a:pPr>
                <a:defRPr/>
              </a:pPr>
              <a:t>29/05/2017</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B2033A72-0C8E-4C81-AA96-579C653B319A}"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5A174E-6CC6-4C89-9E61-50DEE9B1525F}"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07B90749-A2C0-4C76-BC4B-765A2AAAA662}"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07131F-1311-4CE6-9F54-EC5F850148FC}"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50619778-7A75-487F-8E98-F9CBEC2F2303}"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3AD62A5-9B2B-43FB-90EE-A760B9C4258C}" type="datetimeFigureOut">
              <a:rPr lang="id-ID"/>
              <a:pPr>
                <a:defRPr/>
              </a:pPr>
              <a:t>29/05/2017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BDC8742-3A74-473E-8A6F-2C2A523795B6}"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Lucida Sans" pitchFamily="34" charset="0"/>
        </a:defRPr>
      </a:lvl2pPr>
      <a:lvl3pPr algn="ctr" rtl="0" eaLnBrk="0" fontAlgn="base" hangingPunct="0">
        <a:spcBef>
          <a:spcPct val="0"/>
        </a:spcBef>
        <a:spcAft>
          <a:spcPct val="0"/>
        </a:spcAft>
        <a:defRPr sz="4400">
          <a:solidFill>
            <a:schemeClr val="tx1"/>
          </a:solidFill>
          <a:latin typeface="Lucida Sans" pitchFamily="34" charset="0"/>
        </a:defRPr>
      </a:lvl3pPr>
      <a:lvl4pPr algn="ctr" rtl="0" eaLnBrk="0" fontAlgn="base" hangingPunct="0">
        <a:spcBef>
          <a:spcPct val="0"/>
        </a:spcBef>
        <a:spcAft>
          <a:spcPct val="0"/>
        </a:spcAft>
        <a:defRPr sz="4400">
          <a:solidFill>
            <a:schemeClr val="tx1"/>
          </a:solidFill>
          <a:latin typeface="Lucida Sans" pitchFamily="34" charset="0"/>
        </a:defRPr>
      </a:lvl4pPr>
      <a:lvl5pPr algn="ctr" rtl="0" eaLnBrk="0" fontAlgn="base" hangingPunct="0">
        <a:spcBef>
          <a:spcPct val="0"/>
        </a:spcBef>
        <a:spcAft>
          <a:spcPct val="0"/>
        </a:spcAft>
        <a:defRPr sz="4400">
          <a:solidFill>
            <a:schemeClr val="tx1"/>
          </a:solidFill>
          <a:latin typeface="Lucida Sans" pitchFamily="34" charset="0"/>
        </a:defRPr>
      </a:lvl5pPr>
      <a:lvl6pPr marL="457200" algn="ctr" rtl="0" fontAlgn="base">
        <a:spcBef>
          <a:spcPct val="0"/>
        </a:spcBef>
        <a:spcAft>
          <a:spcPct val="0"/>
        </a:spcAft>
        <a:defRPr sz="4400">
          <a:solidFill>
            <a:schemeClr val="tx1"/>
          </a:solidFill>
          <a:latin typeface="Lucida Sans" pitchFamily="34" charset="0"/>
        </a:defRPr>
      </a:lvl6pPr>
      <a:lvl7pPr marL="914400" algn="ctr" rtl="0" fontAlgn="base">
        <a:spcBef>
          <a:spcPct val="0"/>
        </a:spcBef>
        <a:spcAft>
          <a:spcPct val="0"/>
        </a:spcAft>
        <a:defRPr sz="4400">
          <a:solidFill>
            <a:schemeClr val="tx1"/>
          </a:solidFill>
          <a:latin typeface="Lucida Sans" pitchFamily="34" charset="0"/>
        </a:defRPr>
      </a:lvl7pPr>
      <a:lvl8pPr marL="1371600" algn="ctr" rtl="0" fontAlgn="base">
        <a:spcBef>
          <a:spcPct val="0"/>
        </a:spcBef>
        <a:spcAft>
          <a:spcPct val="0"/>
        </a:spcAft>
        <a:defRPr sz="4400">
          <a:solidFill>
            <a:schemeClr val="tx1"/>
          </a:solidFill>
          <a:latin typeface="Lucida Sans" pitchFamily="34" charset="0"/>
        </a:defRPr>
      </a:lvl8pPr>
      <a:lvl9pPr marL="1828800" algn="ctr" rtl="0" fontAlgn="base">
        <a:spcBef>
          <a:spcPct val="0"/>
        </a:spcBef>
        <a:spcAft>
          <a:spcPct val="0"/>
        </a:spcAft>
        <a:defRPr sz="4400">
          <a:solidFill>
            <a:schemeClr val="tx1"/>
          </a:solidFill>
          <a:latin typeface="Lucida Sans"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id-ID"/>
          </a:p>
        </p:txBody>
      </p:sp>
      <p:pic>
        <p:nvPicPr>
          <p:cNvPr id="2051" name="Picture 3" descr="UEU.jpg"/>
          <p:cNvPicPr>
            <a:picLocks noChangeAspect="1"/>
          </p:cNvPicPr>
          <p:nvPr/>
        </p:nvPicPr>
        <p:blipFill>
          <a:blip r:embed="rId3"/>
          <a:srcRect/>
          <a:stretch>
            <a:fillRect/>
          </a:stretch>
        </p:blipFill>
        <p:spPr bwMode="auto">
          <a:xfrm>
            <a:off x="0" y="0"/>
            <a:ext cx="9144000" cy="6858000"/>
          </a:xfrm>
          <a:prstGeom prst="rect">
            <a:avLst/>
          </a:prstGeom>
          <a:solidFill>
            <a:schemeClr val="tx1"/>
          </a:solidFill>
          <a:ln w="9525">
            <a:noFill/>
            <a:miter lim="800000"/>
            <a:headEnd/>
            <a:tailEnd/>
          </a:ln>
        </p:spPr>
      </p:pic>
      <p:sp>
        <p:nvSpPr>
          <p:cNvPr id="2052" name="Rectangle 3"/>
          <p:cNvSpPr txBox="1">
            <a:spLocks noChangeArrowheads="1"/>
          </p:cNvSpPr>
          <p:nvPr/>
        </p:nvSpPr>
        <p:spPr bwMode="auto">
          <a:xfrm>
            <a:off x="539750" y="2636838"/>
            <a:ext cx="8118475" cy="1439862"/>
          </a:xfrm>
          <a:prstGeom prst="rect">
            <a:avLst/>
          </a:prstGeom>
          <a:noFill/>
          <a:ln w="9525">
            <a:noFill/>
            <a:miter lim="800000"/>
            <a:headEnd/>
            <a:tailEnd/>
          </a:ln>
        </p:spPr>
        <p:txBody>
          <a:bodyPr/>
          <a:lstStyle/>
          <a:p>
            <a:pPr algn="ctr"/>
            <a:r>
              <a:rPr lang="en-US" sz="4000" b="1" dirty="0" err="1">
                <a:solidFill>
                  <a:schemeClr val="bg1"/>
                </a:solidFill>
                <a:latin typeface="Arial Black" pitchFamily="34" charset="0"/>
              </a:rPr>
              <a:t>Materi</a:t>
            </a:r>
            <a:r>
              <a:rPr lang="en-US" sz="4000" b="1" dirty="0">
                <a:solidFill>
                  <a:schemeClr val="bg1"/>
                </a:solidFill>
                <a:latin typeface="Arial Black" pitchFamily="34" charset="0"/>
              </a:rPr>
              <a:t> </a:t>
            </a:r>
            <a:endParaRPr lang="id-ID" sz="4000" b="1" dirty="0" smtClean="0">
              <a:solidFill>
                <a:schemeClr val="bg1"/>
              </a:solidFill>
              <a:latin typeface="Arial Black" pitchFamily="34" charset="0"/>
            </a:endParaRPr>
          </a:p>
          <a:p>
            <a:pPr algn="ctr"/>
            <a:r>
              <a:rPr lang="id-ID" sz="4000" b="1" dirty="0" smtClean="0">
                <a:solidFill>
                  <a:schemeClr val="bg1"/>
                </a:solidFill>
                <a:latin typeface="Arial Black" pitchFamily="34" charset="0"/>
              </a:rPr>
              <a:t>PERTEMUAN 10</a:t>
            </a:r>
            <a:endParaRPr lang="en-US" sz="4000" b="1" dirty="0">
              <a:solidFill>
                <a:schemeClr val="bg1"/>
              </a:solidFill>
              <a:latin typeface="Arial Black" pitchFamily="34" charset="0"/>
            </a:endParaRPr>
          </a:p>
          <a:p>
            <a:pPr algn="ctr"/>
            <a:r>
              <a:rPr lang="id-ID" sz="4000" b="1" dirty="0" smtClean="0">
                <a:solidFill>
                  <a:schemeClr val="bg1"/>
                </a:solidFill>
                <a:latin typeface="Arial Black" pitchFamily="34" charset="0"/>
              </a:rPr>
              <a:t>DESAIN DAN LINGKUNGAN</a:t>
            </a:r>
            <a:endParaRPr lang="en-US" sz="40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3075"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076" name="Rectangle 3"/>
          <p:cNvSpPr txBox="1">
            <a:spLocks noChangeArrowheads="1"/>
          </p:cNvSpPr>
          <p:nvPr/>
        </p:nvSpPr>
        <p:spPr bwMode="auto">
          <a:xfrm>
            <a:off x="755650" y="2133600"/>
            <a:ext cx="7974013" cy="792163"/>
          </a:xfrm>
          <a:prstGeom prst="rect">
            <a:avLst/>
          </a:prstGeom>
          <a:noFill/>
          <a:ln w="9525">
            <a:noFill/>
            <a:miter lim="800000"/>
            <a:headEnd/>
            <a:tailEnd/>
          </a:ln>
        </p:spPr>
        <p:txBody>
          <a:bodyPr/>
          <a:lstStyle/>
          <a:p>
            <a:pPr algn="ctr"/>
            <a:r>
              <a:rPr lang="en-US" sz="3200" b="1" dirty="0" err="1">
                <a:solidFill>
                  <a:schemeClr val="bg1"/>
                </a:solidFill>
                <a:latin typeface="Arial Black" pitchFamily="34" charset="0"/>
              </a:rPr>
              <a:t>Disusun</a:t>
            </a:r>
            <a:r>
              <a:rPr lang="en-US" sz="3200" b="1" dirty="0">
                <a:solidFill>
                  <a:schemeClr val="bg1"/>
                </a:solidFill>
                <a:latin typeface="Arial Black" pitchFamily="34" charset="0"/>
              </a:rPr>
              <a:t> </a:t>
            </a:r>
            <a:r>
              <a:rPr lang="en-US" sz="3200" b="1" dirty="0" err="1">
                <a:solidFill>
                  <a:schemeClr val="bg1"/>
                </a:solidFill>
                <a:latin typeface="Arial Black" pitchFamily="34" charset="0"/>
              </a:rPr>
              <a:t>oleh</a:t>
            </a:r>
            <a:endParaRPr lang="en-US" sz="3200" b="1" dirty="0">
              <a:solidFill>
                <a:schemeClr val="bg1"/>
              </a:solidFill>
              <a:latin typeface="Arial Black" pitchFamily="34" charset="0"/>
            </a:endParaRPr>
          </a:p>
          <a:p>
            <a:pPr algn="ctr"/>
            <a:endParaRPr lang="en-US" sz="1000" b="1" dirty="0">
              <a:solidFill>
                <a:srgbClr val="FFFF00"/>
              </a:solidFill>
              <a:latin typeface="Comic Sans MS" pitchFamily="66" charset="0"/>
            </a:endParaRPr>
          </a:p>
        </p:txBody>
      </p:sp>
      <p:sp>
        <p:nvSpPr>
          <p:cNvPr id="3077" name="Rectangle 3"/>
          <p:cNvSpPr txBox="1">
            <a:spLocks noChangeArrowheads="1"/>
          </p:cNvSpPr>
          <p:nvPr/>
        </p:nvSpPr>
        <p:spPr bwMode="auto">
          <a:xfrm>
            <a:off x="900113" y="3284538"/>
            <a:ext cx="7974012" cy="1079500"/>
          </a:xfrm>
          <a:prstGeom prst="rect">
            <a:avLst/>
          </a:prstGeom>
          <a:noFill/>
          <a:ln w="9525">
            <a:noFill/>
            <a:miter lim="800000"/>
            <a:headEnd/>
            <a:tailEnd/>
          </a:ln>
        </p:spPr>
        <p:txBody>
          <a:bodyPr/>
          <a:lstStyle/>
          <a:p>
            <a:pPr algn="ctr"/>
            <a:r>
              <a:rPr lang="id-ID" sz="3200" b="1" dirty="0" smtClean="0">
                <a:solidFill>
                  <a:schemeClr val="bg1"/>
                </a:solidFill>
                <a:latin typeface="Arial Black" pitchFamily="34" charset="0"/>
              </a:rPr>
              <a:t>Indra Gunara Rochyat, S.Sn., M.Ds</a:t>
            </a:r>
            <a:endParaRPr lang="en-US" sz="3200" b="1" dirty="0">
              <a:solidFill>
                <a:schemeClr val="bg1"/>
              </a:solidFill>
              <a:latin typeface="Arial Black" pitchFamily="34" charset="0"/>
            </a:endParaRPr>
          </a:p>
          <a:p>
            <a:pPr algn="ctr"/>
            <a:r>
              <a:rPr lang="en-US" sz="2400" b="1" dirty="0" err="1" smtClean="0">
                <a:solidFill>
                  <a:schemeClr val="bg1"/>
                </a:solidFill>
                <a:latin typeface="Arial Black" pitchFamily="34" charset="0"/>
              </a:rPr>
              <a:t>Dosen</a:t>
            </a:r>
            <a:r>
              <a:rPr lang="en-US" sz="2400" b="1" dirty="0" smtClean="0">
                <a:solidFill>
                  <a:schemeClr val="bg1"/>
                </a:solidFill>
                <a:latin typeface="Arial Black" pitchFamily="34" charset="0"/>
              </a:rPr>
              <a:t> </a:t>
            </a:r>
            <a:r>
              <a:rPr lang="id-ID" sz="2400" b="1" dirty="0" smtClean="0">
                <a:solidFill>
                  <a:schemeClr val="bg1"/>
                </a:solidFill>
                <a:latin typeface="Arial Black" pitchFamily="34" charset="0"/>
              </a:rPr>
              <a:t>Program Studi Desain Interior </a:t>
            </a:r>
            <a:endParaRPr lang="en-US" sz="24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099"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4100" name="Text Box 7"/>
          <p:cNvSpPr txBox="1">
            <a:spLocks noChangeArrowheads="1"/>
          </p:cNvSpPr>
          <p:nvPr/>
        </p:nvSpPr>
        <p:spPr bwMode="auto">
          <a:xfrm>
            <a:off x="857224" y="3000372"/>
            <a:ext cx="6769100" cy="2062103"/>
          </a:xfrm>
          <a:prstGeom prst="rect">
            <a:avLst/>
          </a:prstGeom>
          <a:noFill/>
          <a:ln w="9525">
            <a:noFill/>
            <a:miter lim="800000"/>
            <a:headEnd/>
            <a:tailEnd/>
          </a:ln>
        </p:spPr>
        <p:txBody>
          <a:bodyPr>
            <a:spAutoFit/>
          </a:bodyPr>
          <a:lstStyle/>
          <a:p>
            <a:r>
              <a:rPr lang="en-US" sz="3200" dirty="0" err="1">
                <a:solidFill>
                  <a:schemeClr val="bg1">
                    <a:lumMod val="95000"/>
                  </a:schemeClr>
                </a:solidFill>
              </a:rPr>
              <a:t>Mampu</a:t>
            </a:r>
            <a:r>
              <a:rPr lang="en-US" sz="3200" dirty="0">
                <a:solidFill>
                  <a:schemeClr val="bg1">
                    <a:lumMod val="95000"/>
                  </a:schemeClr>
                </a:solidFill>
              </a:rPr>
              <a:t> </a:t>
            </a:r>
            <a:r>
              <a:rPr lang="en-US" sz="3200" dirty="0" err="1">
                <a:solidFill>
                  <a:schemeClr val="bg1">
                    <a:lumMod val="95000"/>
                  </a:schemeClr>
                </a:solidFill>
              </a:rPr>
              <a:t>secara</a:t>
            </a:r>
            <a:r>
              <a:rPr lang="en-US" sz="3200" dirty="0">
                <a:solidFill>
                  <a:schemeClr val="bg1">
                    <a:lumMod val="95000"/>
                  </a:schemeClr>
                </a:solidFill>
              </a:rPr>
              <a:t> </a:t>
            </a:r>
            <a:r>
              <a:rPr lang="en-US" sz="3200" dirty="0" err="1">
                <a:solidFill>
                  <a:schemeClr val="bg1">
                    <a:lumMod val="95000"/>
                  </a:schemeClr>
                </a:solidFill>
              </a:rPr>
              <a:t>terori</a:t>
            </a:r>
            <a:r>
              <a:rPr lang="en-US" sz="3200" dirty="0">
                <a:solidFill>
                  <a:schemeClr val="bg1">
                    <a:lumMod val="95000"/>
                  </a:schemeClr>
                </a:solidFill>
              </a:rPr>
              <a:t> </a:t>
            </a:r>
            <a:r>
              <a:rPr lang="en-US" sz="3200" dirty="0" err="1">
                <a:solidFill>
                  <a:schemeClr val="bg1">
                    <a:lumMod val="95000"/>
                  </a:schemeClr>
                </a:solidFill>
              </a:rPr>
              <a:t>memaham</a:t>
            </a:r>
            <a:r>
              <a:rPr lang="id-ID" sz="3200" dirty="0">
                <a:solidFill>
                  <a:schemeClr val="bg1">
                    <a:lumMod val="95000"/>
                  </a:schemeClr>
                </a:solidFill>
              </a:rPr>
              <a:t>i desain ramah lingkungan dengan tema </a:t>
            </a:r>
          </a:p>
          <a:p>
            <a:r>
              <a:rPr lang="id-ID" sz="3200" dirty="0">
                <a:solidFill>
                  <a:schemeClr val="bg1">
                    <a:lumMod val="95000"/>
                  </a:schemeClr>
                </a:solidFill>
              </a:rPr>
              <a:t>furnitur</a:t>
            </a:r>
          </a:p>
        </p:txBody>
      </p:sp>
      <p:sp>
        <p:nvSpPr>
          <p:cNvPr id="4101" name="Rectangle 8"/>
          <p:cNvSpPr>
            <a:spLocks noChangeArrowheads="1"/>
          </p:cNvSpPr>
          <p:nvPr/>
        </p:nvSpPr>
        <p:spPr bwMode="auto">
          <a:xfrm>
            <a:off x="755650" y="1700213"/>
            <a:ext cx="7777163" cy="1077218"/>
          </a:xfrm>
          <a:prstGeom prst="rect">
            <a:avLst/>
          </a:prstGeom>
          <a:noFill/>
          <a:ln w="9525">
            <a:noFill/>
            <a:miter lim="800000"/>
            <a:headEnd/>
            <a:tailEnd/>
          </a:ln>
        </p:spPr>
        <p:txBody>
          <a:bodyPr anchor="ctr">
            <a:spAutoFit/>
          </a:bodyPr>
          <a:lstStyle/>
          <a:p>
            <a:pPr eaLnBrk="0" hangingPunct="0">
              <a:tabLst>
                <a:tab pos="457200" algn="l"/>
              </a:tabLst>
            </a:pPr>
            <a:r>
              <a:rPr lang="es-ES" sz="3200" dirty="0" err="1">
                <a:solidFill>
                  <a:schemeClr val="bg1"/>
                </a:solidFill>
                <a:latin typeface="Arial Black" pitchFamily="34" charset="0"/>
              </a:rPr>
              <a:t>Kemampuan</a:t>
            </a:r>
            <a:r>
              <a:rPr lang="es-ES" sz="3200" dirty="0">
                <a:solidFill>
                  <a:schemeClr val="bg1"/>
                </a:solidFill>
                <a:latin typeface="Arial Black" pitchFamily="34" charset="0"/>
              </a:rPr>
              <a:t> </a:t>
            </a:r>
            <a:r>
              <a:rPr lang="es-ES" sz="3200" dirty="0" err="1">
                <a:solidFill>
                  <a:schemeClr val="bg1"/>
                </a:solidFill>
                <a:latin typeface="Arial Black" pitchFamily="34" charset="0"/>
              </a:rPr>
              <a:t>Akhir</a:t>
            </a:r>
            <a:r>
              <a:rPr lang="es-ES" sz="3200" dirty="0">
                <a:solidFill>
                  <a:schemeClr val="bg1"/>
                </a:solidFill>
                <a:latin typeface="Arial Black" pitchFamily="34" charset="0"/>
              </a:rPr>
              <a:t> yang </a:t>
            </a:r>
            <a:r>
              <a:rPr lang="es-ES" sz="3200" dirty="0" err="1">
                <a:solidFill>
                  <a:schemeClr val="bg1"/>
                </a:solidFill>
                <a:latin typeface="Arial Black" pitchFamily="34" charset="0"/>
              </a:rPr>
              <a:t>Diharapkan</a:t>
            </a:r>
            <a:endParaRPr lang="es-ES" sz="3200" dirty="0">
              <a:solidFill>
                <a:schemeClr val="bg1"/>
              </a:solidFill>
              <a:latin typeface="Arial Black" pitchFamily="34"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7171"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7172" name="Text Box 4"/>
          <p:cNvSpPr txBox="1">
            <a:spLocks noChangeArrowheads="1"/>
          </p:cNvSpPr>
          <p:nvPr/>
        </p:nvSpPr>
        <p:spPr bwMode="auto">
          <a:xfrm>
            <a:off x="395288" y="2349500"/>
            <a:ext cx="8208962" cy="2246769"/>
          </a:xfrm>
          <a:prstGeom prst="rect">
            <a:avLst/>
          </a:prstGeom>
          <a:noFill/>
          <a:ln w="9525">
            <a:noFill/>
            <a:miter lim="800000"/>
            <a:headEnd/>
            <a:tailEnd/>
          </a:ln>
        </p:spPr>
        <p:txBody>
          <a:bodyPr wrap="square">
            <a:spAutoFit/>
          </a:bodyPr>
          <a:lstStyle/>
          <a:p>
            <a:pPr marL="457200" lvl="0" indent="-457200">
              <a:buAutoNum type="arabicPeriod"/>
            </a:pPr>
            <a:r>
              <a:rPr lang="id-ID" sz="2000" dirty="0" smtClean="0">
                <a:solidFill>
                  <a:schemeClr val="bg1">
                    <a:lumMod val="95000"/>
                  </a:schemeClr>
                </a:solidFill>
              </a:rPr>
              <a:t>W</a:t>
            </a:r>
            <a:r>
              <a:rPr lang="id-ID" sz="2000" dirty="0">
                <a:solidFill>
                  <a:schemeClr val="bg1">
                    <a:lumMod val="95000"/>
                  </a:schemeClr>
                </a:solidFill>
              </a:rPr>
              <a:t>, Arismunandar</a:t>
            </a:r>
            <a:r>
              <a:rPr lang="id-ID" sz="2000" dirty="0">
                <a:solidFill>
                  <a:schemeClr val="bg1"/>
                </a:solidFill>
              </a:rPr>
              <a:t>, Manusia, teknologi, dan lingkungan: pemikiran ke masa depan : kumpulan pidato dan sambutan tahun 1989-1992, Penerbit ITB, </a:t>
            </a:r>
            <a:r>
              <a:rPr lang="id-ID" sz="2000" dirty="0" smtClean="0">
                <a:solidFill>
                  <a:schemeClr val="bg1"/>
                </a:solidFill>
              </a:rPr>
              <a:t>1992</a:t>
            </a:r>
          </a:p>
          <a:p>
            <a:pPr marL="457200" lvl="0" indent="-457200">
              <a:buAutoNum type="arabicPeriod"/>
            </a:pPr>
            <a:r>
              <a:rPr lang="id-ID" sz="2000" dirty="0" smtClean="0">
                <a:solidFill>
                  <a:schemeClr val="bg1"/>
                </a:solidFill>
              </a:rPr>
              <a:t>H</a:t>
            </a:r>
            <a:r>
              <a:rPr lang="id-ID" sz="2000" dirty="0">
                <a:solidFill>
                  <a:schemeClr val="bg1"/>
                </a:solidFill>
              </a:rPr>
              <a:t>. Frick, dasar-dasar arsitektur ekologis</a:t>
            </a:r>
            <a:br>
              <a:rPr lang="id-ID" sz="2000" dirty="0">
                <a:solidFill>
                  <a:schemeClr val="bg1"/>
                </a:solidFill>
              </a:rPr>
            </a:br>
            <a:r>
              <a:rPr lang="id-ID" sz="2000" i="1" dirty="0">
                <a:solidFill>
                  <a:schemeClr val="bg1"/>
                </a:solidFill>
              </a:rPr>
              <a:t>Volume 1 dari Seri Eko-Arsitektur</a:t>
            </a:r>
            <a:r>
              <a:rPr lang="id-ID" sz="2000" dirty="0">
                <a:solidFill>
                  <a:schemeClr val="bg1"/>
                </a:solidFill>
              </a:rPr>
              <a:t>, Kanisius, </a:t>
            </a:r>
            <a:r>
              <a:rPr lang="id-ID" sz="2000" dirty="0" smtClean="0">
                <a:solidFill>
                  <a:schemeClr val="bg1"/>
                </a:solidFill>
              </a:rPr>
              <a:t>2007</a:t>
            </a:r>
          </a:p>
          <a:p>
            <a:pPr marL="457200" lvl="0" indent="-457200">
              <a:buAutoNum type="arabicPeriod"/>
            </a:pPr>
            <a:r>
              <a:rPr lang="en-US" sz="2000" dirty="0" smtClean="0">
                <a:solidFill>
                  <a:schemeClr val="bg1"/>
                </a:solidFill>
              </a:rPr>
              <a:t>ANDIE </a:t>
            </a:r>
            <a:r>
              <a:rPr lang="en-US" sz="2000" dirty="0">
                <a:solidFill>
                  <a:schemeClr val="bg1"/>
                </a:solidFill>
              </a:rPr>
              <a:t>A . WICAKSONO, ENDAH TISNAWATI, </a:t>
            </a:r>
            <a:r>
              <a:rPr lang="en-US" sz="2000" dirty="0" err="1">
                <a:solidFill>
                  <a:schemeClr val="bg1"/>
                </a:solidFill>
              </a:rPr>
              <a:t>Teori</a:t>
            </a:r>
            <a:r>
              <a:rPr lang="en-US" sz="2000" dirty="0">
                <a:solidFill>
                  <a:schemeClr val="bg1"/>
                </a:solidFill>
              </a:rPr>
              <a:t> Interior, GRIYA KREASI, </a:t>
            </a:r>
            <a:r>
              <a:rPr lang="en-US" sz="2000" dirty="0" smtClean="0">
                <a:solidFill>
                  <a:schemeClr val="bg1"/>
                </a:solidFill>
              </a:rPr>
              <a:t>2014</a:t>
            </a:r>
            <a:endParaRPr lang="en-US" sz="2000" dirty="0">
              <a:solidFill>
                <a:schemeClr val="bg1"/>
              </a:solidFill>
              <a:latin typeface="Arial" pitchFamily="34" charset="0"/>
              <a:cs typeface="Arial" pitchFamily="34" charset="0"/>
            </a:endParaRPr>
          </a:p>
        </p:txBody>
      </p:sp>
      <p:sp>
        <p:nvSpPr>
          <p:cNvPr id="7173"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7174" name="Text Box 6"/>
          <p:cNvSpPr txBox="1">
            <a:spLocks noChangeArrowheads="1"/>
          </p:cNvSpPr>
          <p:nvPr/>
        </p:nvSpPr>
        <p:spPr bwMode="auto">
          <a:xfrm>
            <a:off x="827088" y="14128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dirty="0" err="1">
                <a:solidFill>
                  <a:schemeClr val="bg1"/>
                </a:solidFill>
                <a:latin typeface="Arial" pitchFamily="34" charset="0"/>
                <a:cs typeface="Arial" pitchFamily="34" charset="0"/>
              </a:rPr>
              <a:t>Buku</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Referensi</a:t>
            </a:r>
            <a:r>
              <a:rPr lang="en-US" sz="3200"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7" name="Rectangle 6"/>
          <p:cNvSpPr/>
          <p:nvPr/>
        </p:nvSpPr>
        <p:spPr>
          <a:xfrm>
            <a:off x="357158" y="1500174"/>
            <a:ext cx="8358246" cy="3970318"/>
          </a:xfrm>
          <a:prstGeom prst="rect">
            <a:avLst/>
          </a:prstGeom>
        </p:spPr>
        <p:txBody>
          <a:bodyPr wrap="square">
            <a:spAutoFit/>
          </a:bodyPr>
          <a:lstStyle/>
          <a:p>
            <a:pPr algn="just"/>
            <a:r>
              <a:rPr lang="id-ID" sz="2800" dirty="0" smtClean="0">
                <a:solidFill>
                  <a:schemeClr val="bg1">
                    <a:lumMod val="95000"/>
                  </a:schemeClr>
                </a:solidFill>
              </a:rPr>
              <a:t>Lingkungan sering kali dihubungkan dengan ramalan kesuraman dan malapetaka di bumi ini. Oleh karena itu, banyak seniman dan arsitek bekerja kreatif pada green projects dalam skala kecil maupun besar untuk manfaat ekonomi dan lingkungan. Sampah menjadi trendi sekarang hari dan pakaian bekas yang diubah menjadi seni atau produk yang berguna seperti furnitur, tidak hanya sekedar memenuhi aliran limbah.</a:t>
            </a:r>
            <a:endParaRPr lang="id-ID" sz="28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pic>
        <p:nvPicPr>
          <p:cNvPr id="56321" name="Picture 1"/>
          <p:cNvPicPr>
            <a:picLocks noChangeAspect="1" noChangeArrowheads="1"/>
          </p:cNvPicPr>
          <p:nvPr/>
        </p:nvPicPr>
        <p:blipFill>
          <a:blip r:embed="rId4"/>
          <a:srcRect/>
          <a:stretch>
            <a:fillRect/>
          </a:stretch>
        </p:blipFill>
        <p:spPr bwMode="auto">
          <a:xfrm>
            <a:off x="2000232" y="1571612"/>
            <a:ext cx="5334000" cy="434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638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5"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id-ID" sz="4000" b="1" dirty="0" smtClean="0">
                <a:solidFill>
                  <a:schemeClr val="bg1">
                    <a:lumMod val="95000"/>
                  </a:schemeClr>
                </a:solidFill>
                <a:latin typeface="Arial" pitchFamily="34" charset="0"/>
                <a:cs typeface="Arial" pitchFamily="34" charset="0"/>
              </a:rPr>
              <a:t>selesai</a:t>
            </a:r>
            <a:endParaRPr lang="en-US" sz="4000" b="1"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933</TotalTime>
  <Words>141</Words>
  <Application>Microsoft Office PowerPoint</Application>
  <PresentationFormat>On-screen Show (4:3)</PresentationFormat>
  <Paragraphs>18</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Lucida Sans</vt:lpstr>
      <vt:lpstr>Book Antiqua</vt:lpstr>
      <vt:lpstr>Calibri</vt:lpstr>
      <vt:lpstr>Comic Sans MS</vt:lpstr>
      <vt:lpstr>Wingdings</vt:lpstr>
      <vt:lpstr>Office Theme</vt:lpstr>
      <vt:lpstr>Slide 1</vt:lpstr>
      <vt:lpstr>Slide 2</vt:lpstr>
      <vt:lpstr>Slide 3</vt:lpstr>
      <vt:lpstr>Slide 4</vt:lpstr>
      <vt:lpstr>Slide 5</vt:lpstr>
      <vt:lpstr>Slide 6</vt:lpstr>
      <vt:lpstr>Slide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Andi</dc:creator>
  <cp:lastModifiedBy>ahmad-fuad</cp:lastModifiedBy>
  <cp:revision>59</cp:revision>
  <dcterms:created xsi:type="dcterms:W3CDTF">2011-02-19T08:35:30Z</dcterms:created>
  <dcterms:modified xsi:type="dcterms:W3CDTF">2017-05-29T06:50:35Z</dcterms:modified>
</cp:coreProperties>
</file>