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2" r:id="rId4"/>
    <p:sldId id="265" r:id="rId5"/>
    <p:sldId id="258" r:id="rId6"/>
    <p:sldId id="267" r:id="rId7"/>
    <p:sldId id="268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5146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PERTEMUAN 1</a:t>
            </a:r>
            <a:br>
              <a:rPr lang="en-US" dirty="0" smtClean="0"/>
            </a:br>
            <a:r>
              <a:rPr lang="en-US" sz="2200" dirty="0" smtClean="0"/>
              <a:t>DESAIN DAN DESAIN INTERIOR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456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873" y="2133600"/>
            <a:ext cx="7162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000" dirty="0" smtClean="0">
                <a:latin typeface="Arial Narrow" pitchFamily="34" charset="0"/>
              </a:rPr>
              <a:t>:</a:t>
            </a:r>
          </a:p>
          <a:p>
            <a:pPr algn="ctr" fontAlgn="base"/>
            <a:r>
              <a:rPr lang="en-US" sz="2000" dirty="0" smtClean="0">
                <a:latin typeface="Arial Narrow" pitchFamily="34" charset="0"/>
                <a:cs typeface="Calibri"/>
              </a:rPr>
              <a:t>• </a:t>
            </a:r>
            <a:r>
              <a:rPr lang="en-US" sz="2000" dirty="0" err="1" smtClean="0">
                <a:latin typeface="Arial Narrow" pitchFamily="34" charset="0"/>
              </a:rPr>
              <a:t>penjelasan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dari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dosen</a:t>
            </a:r>
            <a:endParaRPr lang="en-US" sz="2000" dirty="0" smtClean="0">
              <a:latin typeface="Arial Narrow" pitchFamily="34" charset="0"/>
            </a:endParaRPr>
          </a:p>
          <a:p>
            <a:pPr algn="ctr" fontAlgn="base"/>
            <a:r>
              <a:rPr lang="en-US" sz="2000" dirty="0" smtClean="0">
                <a:latin typeface="Arial Narrow" pitchFamily="34" charset="0"/>
                <a:cs typeface="Calibri"/>
              </a:rPr>
              <a:t>• </a:t>
            </a:r>
            <a:r>
              <a:rPr lang="en-US" sz="2000" dirty="0" err="1" smtClean="0">
                <a:latin typeface="Arial Narrow" pitchFamily="34" charset="0"/>
              </a:rPr>
              <a:t>mahasiswa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mencatat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di </a:t>
            </a:r>
            <a:r>
              <a:rPr lang="en-US" sz="2000" dirty="0" err="1" smtClean="0">
                <a:latin typeface="Arial Narrow" pitchFamily="34" charset="0"/>
              </a:rPr>
              <a:t>paraf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oleh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dosen</a:t>
            </a:r>
            <a:endParaRPr lang="en-US" sz="2000" dirty="0" smtClean="0">
              <a:latin typeface="Arial Narrow" pitchFamily="34" charset="0"/>
            </a:endParaRPr>
          </a:p>
          <a:p>
            <a:pPr algn="ctr" fontAlgn="base"/>
            <a:r>
              <a:rPr lang="en-US" sz="2000" dirty="0" smtClean="0">
                <a:latin typeface="Arial Narrow" pitchFamily="34" charset="0"/>
                <a:cs typeface="Calibri"/>
              </a:rPr>
              <a:t>•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mahasiswa</a:t>
            </a:r>
            <a:r>
              <a:rPr lang="en-US" sz="2000" dirty="0" smtClean="0">
                <a:latin typeface="Arial Narrow" pitchFamily="34" charset="0"/>
                <a:cs typeface="Calibri"/>
              </a:rPr>
              <a:t>/I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menjelaskan</a:t>
            </a:r>
            <a:r>
              <a:rPr lang="en-US" sz="2000" dirty="0" smtClean="0">
                <a:latin typeface="Arial Narrow" pitchFamily="34" charset="0"/>
                <a:cs typeface="Calibri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kembali</a:t>
            </a:r>
            <a:r>
              <a:rPr lang="en-US" sz="2000" dirty="0" smtClean="0">
                <a:latin typeface="Arial Narrow" pitchFamily="34" charset="0"/>
                <a:cs typeface="Calibri"/>
              </a:rPr>
              <a:t> di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depan</a:t>
            </a:r>
            <a:r>
              <a:rPr lang="en-US" sz="2000" dirty="0" smtClean="0">
                <a:latin typeface="Arial Narrow" pitchFamily="34" charset="0"/>
                <a:cs typeface="Calibri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kelas</a:t>
            </a:r>
            <a:r>
              <a:rPr lang="en-US" sz="2000" dirty="0" smtClean="0">
                <a:latin typeface="Arial Narrow" pitchFamily="34" charset="0"/>
                <a:cs typeface="Calibri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setiap</a:t>
            </a:r>
            <a:r>
              <a:rPr lang="en-US" sz="2000" dirty="0" smtClean="0">
                <a:latin typeface="Arial Narrow" pitchFamily="34" charset="0"/>
                <a:cs typeface="Calibri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pertemuan</a:t>
            </a:r>
            <a:endParaRPr lang="en-US" sz="2000" dirty="0" smtClean="0">
              <a:latin typeface="Arial Narrow" pitchFamily="34" charset="0"/>
              <a:cs typeface="Calibri"/>
            </a:endParaRPr>
          </a:p>
          <a:p>
            <a:pPr algn="ctr" fontAlgn="base"/>
            <a:r>
              <a:rPr lang="en-US" sz="2000" dirty="0" smtClean="0">
                <a:latin typeface="Arial Narrow" pitchFamily="34" charset="0"/>
                <a:cs typeface="Calibri"/>
              </a:rPr>
              <a:t>•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mereview</a:t>
            </a:r>
            <a:r>
              <a:rPr lang="en-US" sz="2000" dirty="0" smtClean="0">
                <a:latin typeface="Arial Narrow" pitchFamily="34" charset="0"/>
                <a:cs typeface="Calibri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desain</a:t>
            </a:r>
            <a:r>
              <a:rPr lang="en-US" sz="2000" dirty="0" smtClean="0">
                <a:latin typeface="Arial Narrow" pitchFamily="34" charset="0"/>
                <a:cs typeface="Calibri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dalam</a:t>
            </a:r>
            <a:r>
              <a:rPr lang="en-US" sz="2000" dirty="0" smtClean="0">
                <a:latin typeface="Arial Narrow" pitchFamily="34" charset="0"/>
                <a:cs typeface="Calibri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beberapa</a:t>
            </a:r>
            <a:r>
              <a:rPr lang="en-US" sz="2000" dirty="0" smtClean="0">
                <a:latin typeface="Arial Narrow" pitchFamily="34" charset="0"/>
                <a:cs typeface="Calibri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pertemuan</a:t>
            </a:r>
            <a:r>
              <a:rPr lang="en-US" sz="2000" dirty="0" smtClean="0">
                <a:latin typeface="Arial Narrow" pitchFamily="34" charset="0"/>
              </a:rPr>
              <a:t>.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0872" y="953869"/>
            <a:ext cx="7474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latin typeface="Calibri"/>
                <a:cs typeface="Calibri"/>
              </a:rPr>
              <a:t>• </a:t>
            </a:r>
            <a:r>
              <a:rPr lang="en-US" dirty="0" err="1" smtClean="0">
                <a:latin typeface="Arial Narrow" pitchFamily="34" charset="0"/>
              </a:rPr>
              <a:t>Mahasiswa</a:t>
            </a:r>
            <a:r>
              <a:rPr lang="en-US" dirty="0" smtClean="0">
                <a:latin typeface="Arial Narrow" pitchFamily="34" charset="0"/>
              </a:rPr>
              <a:t>/</a:t>
            </a:r>
            <a:r>
              <a:rPr lang="en-US" dirty="0" err="1" smtClean="0">
                <a:latin typeface="Arial Narrow" pitchFamily="34" charset="0"/>
              </a:rPr>
              <a:t>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mampu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menganalisis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semiotik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teks</a:t>
            </a:r>
            <a:r>
              <a:rPr lang="en-US" dirty="0">
                <a:latin typeface="Arial Narrow" pitchFamily="34" charset="0"/>
              </a:rPr>
              <a:t>, visual, audio-visual, </a:t>
            </a:r>
            <a:r>
              <a:rPr lang="en-US" dirty="0" err="1">
                <a:latin typeface="Arial Narrow" pitchFamily="34" charset="0"/>
              </a:rPr>
              <a:t>artefak</a:t>
            </a:r>
            <a:r>
              <a:rPr lang="id-ID" dirty="0">
                <a:latin typeface="Arial Narrow" pitchFamily="34" charset="0"/>
              </a:rPr>
              <a:t>;</a:t>
            </a:r>
            <a:endParaRPr lang="en-US" dirty="0">
              <a:latin typeface="Arial Narrow" pitchFamily="34" charset="0"/>
            </a:endParaRPr>
          </a:p>
          <a:p>
            <a:pPr algn="ctr"/>
            <a:r>
              <a:rPr lang="id-ID" dirty="0" smtClean="0">
                <a:latin typeface="Calibri"/>
                <a:cs typeface="Calibri"/>
              </a:rPr>
              <a:t>•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id-ID" dirty="0" smtClean="0">
                <a:latin typeface="Arial Narrow" pitchFamily="34" charset="0"/>
              </a:rPr>
              <a:t>Mahasiswa</a:t>
            </a:r>
            <a:r>
              <a:rPr lang="en-US" dirty="0" smtClean="0">
                <a:latin typeface="Arial Narrow" pitchFamily="34" charset="0"/>
              </a:rPr>
              <a:t>/I </a:t>
            </a:r>
            <a:r>
              <a:rPr lang="id-ID" dirty="0" smtClean="0">
                <a:latin typeface="Arial Narrow" pitchFamily="34" charset="0"/>
              </a:rPr>
              <a:t>mampu </a:t>
            </a:r>
            <a:r>
              <a:rPr lang="en-US" dirty="0" err="1">
                <a:latin typeface="Arial Narrow" pitchFamily="34" charset="0"/>
              </a:rPr>
              <a:t>menjelaskan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aspek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teori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praktik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metodologi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terkait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semiotik</a:t>
            </a:r>
            <a:r>
              <a:rPr lang="id-ID" dirty="0">
                <a:latin typeface="Arial Narrow" pitchFamily="34" charset="0"/>
              </a:rPr>
              <a:t>. 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345873" y="304800"/>
            <a:ext cx="3352800" cy="609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TARGET PEMBELAJARAN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52800" y="1905000"/>
            <a:ext cx="3657600" cy="609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Arial Narrow" pitchFamily="34" charset="0"/>
              </a:rPr>
              <a:t>BENTUK PEMBELAJARAN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4312384"/>
            <a:ext cx="716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000" dirty="0" smtClean="0">
                <a:latin typeface="Arial Narrow" pitchFamily="34" charset="0"/>
              </a:rPr>
              <a:t>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981200" y="4495800"/>
            <a:ext cx="6019800" cy="1066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400" b="1" dirty="0" smtClean="0">
                <a:latin typeface="Arial Narrow" pitchFamily="34" charset="0"/>
              </a:rPr>
              <a:t>UJIAN TENGAH SEMESTER</a:t>
            </a:r>
          </a:p>
          <a:p>
            <a:pPr algn="ctr" fontAlgn="base"/>
            <a:r>
              <a:rPr lang="en-US" sz="2000" dirty="0">
                <a:latin typeface="Arial Narrow" pitchFamily="34" charset="0"/>
                <a:cs typeface="Calibri"/>
              </a:rPr>
              <a:t>UJIAN TULIS CLOSED BOOK DAN TUGAS MENGANALISA </a:t>
            </a:r>
          </a:p>
          <a:p>
            <a:pPr algn="ctr" fontAlgn="base"/>
            <a:r>
              <a:rPr lang="en-US" sz="2000" dirty="0">
                <a:latin typeface="Arial Narrow" pitchFamily="34" charset="0"/>
                <a:cs typeface="Calibri"/>
              </a:rPr>
              <a:t>DESAIN CAFÉ </a:t>
            </a:r>
            <a:endParaRPr lang="en-US" sz="2000" dirty="0">
              <a:latin typeface="Arial Narrow" pitchFamily="34" charset="0"/>
            </a:endParaRPr>
          </a:p>
          <a:p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57400" y="5562600"/>
            <a:ext cx="6019800" cy="1066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400" b="1" dirty="0" smtClean="0">
                <a:latin typeface="Arial Narrow" pitchFamily="34" charset="0"/>
              </a:rPr>
              <a:t>UJIAN AKHIR SEMESTER</a:t>
            </a:r>
          </a:p>
          <a:p>
            <a:pPr algn="ctr" fontAlgn="base"/>
            <a:r>
              <a:rPr lang="en-US" sz="2000" dirty="0" smtClean="0">
                <a:latin typeface="Arial Narrow" pitchFamily="34" charset="0"/>
                <a:cs typeface="Calibri"/>
              </a:rPr>
              <a:t>MEMBUAT TULISAN DAN MEREVIEW TENTANG MASJID</a:t>
            </a:r>
            <a:endParaRPr lang="en-US" sz="2000" dirty="0">
              <a:latin typeface="Arial Narrow" pitchFamily="34" charset="0"/>
            </a:endParaRPr>
          </a:p>
          <a:p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5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304800"/>
            <a:ext cx="2514600" cy="609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APA ITU DESAIN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1188184"/>
            <a:ext cx="7162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000" dirty="0" err="1">
                <a:latin typeface="Arial Narrow" pitchFamily="34" charset="0"/>
              </a:rPr>
              <a:t>Desain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adalah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</a:rPr>
              <a:t>:</a:t>
            </a:r>
          </a:p>
          <a:p>
            <a:pPr algn="ctr" fontAlgn="base"/>
            <a:r>
              <a:rPr lang="en-US" sz="2000" dirty="0" smtClean="0">
                <a:latin typeface="Arial Narrow" pitchFamily="34" charset="0"/>
                <a:cs typeface="Calibri"/>
              </a:rPr>
              <a:t>• </a:t>
            </a:r>
            <a:r>
              <a:rPr lang="en-US" sz="2000" dirty="0" err="1" smtClean="0">
                <a:latin typeface="Arial Narrow" pitchFamily="34" charset="0"/>
              </a:rPr>
              <a:t>gambar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untuk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merencanakan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sesuatu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bentuk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benda</a:t>
            </a: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pPr algn="ctr" fontAlgn="base"/>
            <a:r>
              <a:rPr lang="en-US" sz="2000" dirty="0" smtClean="0">
                <a:latin typeface="Arial Narrow" pitchFamily="34" charset="0"/>
                <a:cs typeface="Calibri"/>
              </a:rPr>
              <a:t>• </a:t>
            </a:r>
            <a:r>
              <a:rPr lang="en-US" sz="2000" dirty="0" err="1" smtClean="0">
                <a:latin typeface="Arial Narrow" pitchFamily="34" charset="0"/>
              </a:rPr>
              <a:t>pola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rancangan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>
                <a:latin typeface="Arial Narrow" pitchFamily="34" charset="0"/>
              </a:rPr>
              <a:t>menjadi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dasar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pembuatan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suatu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benda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buatan</a:t>
            </a:r>
            <a:endParaRPr lang="en-US" sz="2000" dirty="0" smtClean="0">
              <a:latin typeface="Arial Narrow" pitchFamily="34" charset="0"/>
            </a:endParaRPr>
          </a:p>
          <a:p>
            <a:pPr algn="ctr" fontAlgn="base"/>
            <a:r>
              <a:rPr lang="en-US" sz="2000" dirty="0" smtClean="0">
                <a:latin typeface="Arial Narrow" pitchFamily="34" charset="0"/>
                <a:cs typeface="Calibri"/>
              </a:rPr>
              <a:t>•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suatu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rencana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>
                <a:latin typeface="Arial Narrow" pitchFamily="34" charset="0"/>
              </a:rPr>
              <a:t>terdiri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dari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beberapa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unsur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untuk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mewujudkan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suatu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hasil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>
                <a:latin typeface="Arial Narrow" pitchFamily="34" charset="0"/>
              </a:rPr>
              <a:t>nyata</a:t>
            </a:r>
            <a:r>
              <a:rPr lang="en-US" sz="2000" dirty="0" smtClean="0">
                <a:latin typeface="Arial Narrow" pitchFamily="34" charset="0"/>
              </a:rPr>
              <a:t>.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3008293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1600" dirty="0">
                <a:latin typeface="Arial Narrow" pitchFamily="34" charset="0"/>
              </a:rPr>
              <a:t> </a:t>
            </a:r>
          </a:p>
          <a:p>
            <a:pPr algn="ctr" fontAlgn="base"/>
            <a:r>
              <a:rPr lang="en-US" sz="2000" dirty="0" err="1">
                <a:latin typeface="Arial Narrow" pitchFamily="34" charset="0"/>
              </a:rPr>
              <a:t>Syarat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membuat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desain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>
                <a:latin typeface="Arial Narrow" pitchFamily="34" charset="0"/>
              </a:rPr>
              <a:t>baik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adalah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mudah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dimengerti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mudah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untuk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dikerjakan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dengan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jelas</a:t>
            </a:r>
            <a:r>
              <a:rPr lang="en-US" sz="2000" dirty="0">
                <a:latin typeface="Arial Narrow" pitchFamily="34" charset="0"/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4467761"/>
            <a:ext cx="716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000" dirty="0" err="1" smtClean="0">
                <a:latin typeface="Arial Narrow" pitchFamily="34" charset="0"/>
              </a:rPr>
              <a:t>Desain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jelas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mudah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dimengerti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jika</a:t>
            </a:r>
            <a:r>
              <a:rPr lang="en-US" sz="2000" dirty="0" smtClean="0">
                <a:latin typeface="Arial Narrow" pitchFamily="34" charset="0"/>
              </a:rPr>
              <a:t> :</a:t>
            </a:r>
          </a:p>
          <a:p>
            <a:pPr algn="ctr" fontAlgn="base"/>
            <a:r>
              <a:rPr lang="en-US" sz="2000" dirty="0" smtClean="0">
                <a:latin typeface="Arial Narrow" pitchFamily="34" charset="0"/>
                <a:cs typeface="Calibri"/>
              </a:rPr>
              <a:t>• </a:t>
            </a:r>
            <a:r>
              <a:rPr lang="en-US" sz="2000" dirty="0" err="1" smtClean="0">
                <a:latin typeface="Arial Narrow" pitchFamily="34" charset="0"/>
              </a:rPr>
              <a:t>dibuatkan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gambar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proyeksi</a:t>
            </a:r>
            <a:endParaRPr lang="en-US" sz="2000" dirty="0" smtClean="0">
              <a:latin typeface="Arial Narrow" pitchFamily="34" charset="0"/>
            </a:endParaRPr>
          </a:p>
          <a:p>
            <a:pPr algn="ctr" fontAlgn="base"/>
            <a:r>
              <a:rPr lang="en-US" sz="2000" dirty="0" smtClean="0">
                <a:latin typeface="Arial Narrow" pitchFamily="34" charset="0"/>
                <a:cs typeface="Calibri"/>
              </a:rPr>
              <a:t>• </a:t>
            </a:r>
            <a:r>
              <a:rPr lang="en-US" sz="2000" dirty="0" err="1" smtClean="0">
                <a:latin typeface="Arial Narrow" pitchFamily="34" charset="0"/>
              </a:rPr>
              <a:t>gambar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sketsa</a:t>
            </a:r>
            <a:endParaRPr lang="en-US" sz="2000" dirty="0" smtClean="0">
              <a:latin typeface="Arial Narrow" pitchFamily="34" charset="0"/>
            </a:endParaRPr>
          </a:p>
          <a:p>
            <a:pPr algn="ctr" fontAlgn="base"/>
            <a:r>
              <a:rPr lang="en-US" sz="2000" dirty="0" err="1">
                <a:latin typeface="Arial Narrow" pitchFamily="34" charset="0"/>
                <a:cs typeface="Calibri"/>
              </a:rPr>
              <a:t>d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ari</a:t>
            </a:r>
            <a:r>
              <a:rPr lang="en-US" sz="2000" dirty="0" smtClean="0">
                <a:latin typeface="Arial Narrow" pitchFamily="34" charset="0"/>
                <a:cs typeface="Calibri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alibri"/>
              </a:rPr>
              <a:t>bendanya</a:t>
            </a:r>
            <a:endParaRPr lang="en-US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2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89" t="13495" r="8211" b="22508"/>
          <a:stretch/>
        </p:blipFill>
        <p:spPr>
          <a:xfrm>
            <a:off x="1600200" y="838200"/>
            <a:ext cx="722505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5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5999" y="457200"/>
            <a:ext cx="5362433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rial Narrow" pitchFamily="34" charset="0"/>
              </a:rPr>
              <a:t>APA ITU DESAIN INTERIOR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9700" y="1422737"/>
            <a:ext cx="739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>
                <a:latin typeface="Arial Narrow" pitchFamily="34" charset="0"/>
              </a:rPr>
              <a:t>Desain</a:t>
            </a:r>
            <a:r>
              <a:rPr lang="en-US" sz="2000" dirty="0">
                <a:latin typeface="Arial Narrow" pitchFamily="34" charset="0"/>
              </a:rPr>
              <a:t> interior </a:t>
            </a:r>
            <a:r>
              <a:rPr lang="en-US" sz="2000" dirty="0" err="1">
                <a:latin typeface="Arial Narrow" pitchFamily="34" charset="0"/>
              </a:rPr>
              <a:t>adalah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Ilmu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>
                <a:latin typeface="Arial Narrow" pitchFamily="34" charset="0"/>
              </a:rPr>
              <a:t>mempelajari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perancangan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suatu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karya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seni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>
                <a:latin typeface="Arial Narrow" pitchFamily="34" charset="0"/>
              </a:rPr>
              <a:t>ada</a:t>
            </a:r>
            <a:r>
              <a:rPr lang="en-US" sz="2000" dirty="0">
                <a:latin typeface="Arial Narrow" pitchFamily="34" charset="0"/>
              </a:rPr>
              <a:t> di </a:t>
            </a:r>
            <a:r>
              <a:rPr lang="en-US" sz="2000" dirty="0" err="1">
                <a:latin typeface="Arial Narrow" pitchFamily="34" charset="0"/>
              </a:rPr>
              <a:t>dalam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suatu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bangunan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digunakan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untuk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memecahkan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masalah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manusia</a:t>
            </a:r>
            <a:r>
              <a:rPr lang="en-US" sz="2000" dirty="0">
                <a:latin typeface="Arial Narrow" pitchFamily="34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71515" y="2870537"/>
            <a:ext cx="739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>
                <a:latin typeface="Arial Narrow" pitchFamily="34" charset="0"/>
              </a:rPr>
              <a:t>Bertujuan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untuk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dapat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menciptakan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suatu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lingkungan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ruang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dalam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beserta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elemen-elemen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pendukungnya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sehingga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kualitas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kehidupan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manusia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>
                <a:latin typeface="Arial Narrow" pitchFamily="34" charset="0"/>
              </a:rPr>
              <a:t>berada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didalamnya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menjadi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lebih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baik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4467761"/>
            <a:ext cx="5133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DESAIN INTERIOR </a:t>
            </a:r>
            <a:r>
              <a:rPr lang="en-US" sz="2000" b="1" dirty="0" err="1" smtClean="0">
                <a:latin typeface="Arial Narrow" pitchFamily="34" charset="0"/>
              </a:rPr>
              <a:t>bisa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juga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diartikan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seperti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desain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atau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dekorasi</a:t>
            </a:r>
            <a:r>
              <a:rPr lang="en-US" sz="2000" b="1" dirty="0">
                <a:latin typeface="Arial Narrow" pitchFamily="34" charset="0"/>
              </a:rPr>
              <a:t> di </a:t>
            </a:r>
            <a:r>
              <a:rPr lang="en-US" sz="2000" b="1" dirty="0" err="1">
                <a:latin typeface="Arial Narrow" pitchFamily="34" charset="0"/>
              </a:rPr>
              <a:t>dalam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struktur</a:t>
            </a:r>
            <a:r>
              <a:rPr lang="en-US" sz="2000" b="1" dirty="0">
                <a:latin typeface="Arial Narrow" pitchFamily="34" charset="0"/>
              </a:rPr>
              <a:t>.</a:t>
            </a:r>
          </a:p>
          <a:p>
            <a:pPr lvl="0" algn="ctr"/>
            <a:r>
              <a:rPr lang="en-US" sz="2000" b="1" dirty="0">
                <a:latin typeface="Arial Narrow" pitchFamily="34" charset="0"/>
              </a:rPr>
              <a:t>Interior </a:t>
            </a:r>
            <a:r>
              <a:rPr lang="en-US" sz="2000" b="1" dirty="0" err="1">
                <a:latin typeface="Arial Narrow" pitchFamily="34" charset="0"/>
              </a:rPr>
              <a:t>memadukan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semua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hal</a:t>
            </a:r>
            <a:r>
              <a:rPr lang="en-US" sz="2000" b="1" dirty="0">
                <a:latin typeface="Arial Narrow" pitchFamily="34" charset="0"/>
              </a:rPr>
              <a:t> yang </a:t>
            </a:r>
            <a:r>
              <a:rPr lang="en-US" sz="2000" b="1" dirty="0" err="1">
                <a:latin typeface="Arial Narrow" pitchFamily="34" charset="0"/>
              </a:rPr>
              <a:t>berkaitan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erat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dengan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warna</a:t>
            </a:r>
            <a:r>
              <a:rPr lang="en-US" sz="2000" b="1" dirty="0">
                <a:latin typeface="Arial Narrow" pitchFamily="34" charset="0"/>
              </a:rPr>
              <a:t>, </a:t>
            </a:r>
            <a:r>
              <a:rPr lang="en-US" sz="2000" b="1" dirty="0" err="1">
                <a:latin typeface="Arial Narrow" pitchFamily="34" charset="0"/>
              </a:rPr>
              <a:t>tekstur</a:t>
            </a:r>
            <a:r>
              <a:rPr lang="en-US" sz="2000" b="1" dirty="0">
                <a:latin typeface="Arial Narrow" pitchFamily="34" charset="0"/>
              </a:rPr>
              <a:t>, </a:t>
            </a:r>
            <a:r>
              <a:rPr lang="en-US" sz="2000" b="1" dirty="0" err="1">
                <a:latin typeface="Arial Narrow" pitchFamily="34" charset="0"/>
              </a:rPr>
              <a:t>dan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lainnya</a:t>
            </a:r>
            <a:r>
              <a:rPr lang="en-US" sz="2000" b="1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60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228600"/>
            <a:ext cx="63246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Arial Narrow" pitchFamily="34" charset="0"/>
              </a:rPr>
              <a:t>Tujuan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dari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perancangan</a:t>
            </a:r>
            <a:r>
              <a:rPr lang="en-US" sz="2400" b="1" dirty="0">
                <a:latin typeface="Arial Narrow" pitchFamily="34" charset="0"/>
              </a:rPr>
              <a:t> interior </a:t>
            </a:r>
            <a:endParaRPr lang="en-US" sz="2400" b="1" dirty="0" smtClean="0">
              <a:latin typeface="Arial Narrow" pitchFamily="34" charset="0"/>
            </a:endParaRPr>
          </a:p>
          <a:p>
            <a:pPr algn="ctr"/>
            <a:endParaRPr lang="en-US" sz="2000" dirty="0">
              <a:latin typeface="Arial Narrow" pitchFamily="34" charset="0"/>
            </a:endParaRPr>
          </a:p>
          <a:p>
            <a:pPr lvl="0" algn="ctr"/>
            <a:r>
              <a:rPr lang="en-US" sz="2000" dirty="0" smtClean="0">
                <a:latin typeface="Calibri"/>
                <a:cs typeface="Calibri"/>
              </a:rPr>
              <a:t>• </a:t>
            </a:r>
            <a:r>
              <a:rPr lang="en-US" sz="2000" dirty="0" err="1" smtClean="0">
                <a:latin typeface="Arial Narrow" pitchFamily="34" charset="0"/>
              </a:rPr>
              <a:t>Untuk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menciptakan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lingkungan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bina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>
                <a:latin typeface="Arial Narrow" pitchFamily="34" charset="0"/>
              </a:rPr>
              <a:t>fungsional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indah</a:t>
            </a:r>
            <a:r>
              <a:rPr lang="en-US" sz="2000" dirty="0">
                <a:latin typeface="Arial Narrow" pitchFamily="34" charset="0"/>
              </a:rPr>
              <a:t>, </a:t>
            </a:r>
            <a:r>
              <a:rPr lang="en-US" sz="2000" dirty="0" err="1">
                <a:latin typeface="Arial Narrow" pitchFamily="34" charset="0"/>
              </a:rPr>
              <a:t>selain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itu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dapat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menunjang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kenyamanan</a:t>
            </a:r>
            <a:r>
              <a:rPr lang="en-US" sz="2000" dirty="0">
                <a:latin typeface="Arial Narrow" pitchFamily="34" charset="0"/>
              </a:rPr>
              <a:t> user </a:t>
            </a:r>
            <a:r>
              <a:rPr lang="en-US" sz="2000" dirty="0" err="1">
                <a:latin typeface="Arial Narrow" pitchFamily="34" charset="0"/>
              </a:rPr>
              <a:t>dalam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beraktivitas</a:t>
            </a:r>
            <a:r>
              <a:rPr lang="en-US" sz="2000" dirty="0">
                <a:latin typeface="Arial Narrow" pitchFamily="34" charset="0"/>
              </a:rPr>
              <a:t> di </a:t>
            </a:r>
            <a:r>
              <a:rPr lang="en-US" sz="2000" dirty="0" err="1">
                <a:latin typeface="Arial Narrow" pitchFamily="34" charset="0"/>
              </a:rPr>
              <a:t>dalam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ruang</a:t>
            </a:r>
            <a:endParaRPr lang="en-US" sz="2000" dirty="0">
              <a:latin typeface="Arial Narrow" pitchFamily="34" charset="0"/>
            </a:endParaRPr>
          </a:p>
          <a:p>
            <a:pPr lvl="0" algn="ctr"/>
            <a:endParaRPr lang="en-US" sz="2000" dirty="0">
              <a:latin typeface="Arial Narrow" pitchFamily="34" charset="0"/>
            </a:endParaRPr>
          </a:p>
          <a:p>
            <a:pPr lvl="0" algn="ctr"/>
            <a:r>
              <a:rPr lang="en-US" sz="2000" dirty="0" smtClean="0">
                <a:latin typeface="Calibri"/>
                <a:cs typeface="Calibri"/>
              </a:rPr>
              <a:t>• </a:t>
            </a:r>
            <a:r>
              <a:rPr lang="en-US" sz="2000" dirty="0" smtClean="0">
                <a:latin typeface="Arial Narrow" pitchFamily="34" charset="0"/>
              </a:rPr>
              <a:t>Interior </a:t>
            </a:r>
            <a:r>
              <a:rPr lang="en-US" sz="2000" dirty="0" err="1">
                <a:latin typeface="Arial Narrow" pitchFamily="34" charset="0"/>
              </a:rPr>
              <a:t>merupakan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sesuatu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>
                <a:latin typeface="Arial Narrow" pitchFamily="34" charset="0"/>
              </a:rPr>
              <a:t>berada</a:t>
            </a:r>
            <a:r>
              <a:rPr lang="en-US" sz="2000" dirty="0">
                <a:latin typeface="Arial Narrow" pitchFamily="34" charset="0"/>
              </a:rPr>
              <a:t> di </a:t>
            </a:r>
            <a:r>
              <a:rPr lang="en-US" sz="2000" dirty="0" err="1">
                <a:latin typeface="Arial Narrow" pitchFamily="34" charset="0"/>
              </a:rPr>
              <a:t>dalam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bangunan</a:t>
            </a:r>
            <a:r>
              <a:rPr lang="en-US" sz="2000" dirty="0">
                <a:latin typeface="Arial Narrow" pitchFamily="34" charset="0"/>
              </a:rPr>
              <a:t>. </a:t>
            </a:r>
            <a:r>
              <a:rPr lang="en-US" sz="2000" dirty="0" err="1">
                <a:latin typeface="Arial Narrow" pitchFamily="34" charset="0"/>
              </a:rPr>
              <a:t>Bisa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juga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diartikan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seperti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desain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atau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dekorasi</a:t>
            </a:r>
            <a:r>
              <a:rPr lang="en-US" sz="2000" dirty="0">
                <a:latin typeface="Arial Narrow" pitchFamily="34" charset="0"/>
              </a:rPr>
              <a:t> di </a:t>
            </a:r>
            <a:r>
              <a:rPr lang="en-US" sz="2000" dirty="0" err="1">
                <a:latin typeface="Arial Narrow" pitchFamily="34" charset="0"/>
              </a:rPr>
              <a:t>dalam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struktur</a:t>
            </a:r>
            <a:endParaRPr lang="en-US" sz="2000" dirty="0">
              <a:latin typeface="Arial Narrow" pitchFamily="34" charset="0"/>
            </a:endParaRPr>
          </a:p>
          <a:p>
            <a:pPr lvl="0" algn="ctr"/>
            <a:endParaRPr lang="en-US" sz="2000" dirty="0">
              <a:latin typeface="Arial Narrow" pitchFamily="34" charset="0"/>
            </a:endParaRPr>
          </a:p>
          <a:p>
            <a:pPr lvl="0" algn="ctr"/>
            <a:r>
              <a:rPr lang="en-US" sz="2000" dirty="0" smtClean="0">
                <a:latin typeface="Calibri"/>
                <a:cs typeface="Calibri"/>
              </a:rPr>
              <a:t>• </a:t>
            </a:r>
            <a:r>
              <a:rPr lang="en-US" sz="2000" dirty="0" smtClean="0">
                <a:latin typeface="Arial Narrow" pitchFamily="34" charset="0"/>
              </a:rPr>
              <a:t>Interior </a:t>
            </a:r>
            <a:r>
              <a:rPr lang="en-US" sz="2000" dirty="0" err="1">
                <a:latin typeface="Arial Narrow" pitchFamily="34" charset="0"/>
              </a:rPr>
              <a:t>memadukan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semua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hal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>
                <a:latin typeface="Arial Narrow" pitchFamily="34" charset="0"/>
              </a:rPr>
              <a:t>berkaitan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erat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dengan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warna</a:t>
            </a:r>
            <a:r>
              <a:rPr lang="en-US" sz="2000" dirty="0">
                <a:latin typeface="Arial Narrow" pitchFamily="34" charset="0"/>
              </a:rPr>
              <a:t>, </a:t>
            </a:r>
            <a:r>
              <a:rPr lang="en-US" sz="2000" dirty="0" err="1">
                <a:latin typeface="Arial Narrow" pitchFamily="34" charset="0"/>
              </a:rPr>
              <a:t>tekstur</a:t>
            </a:r>
            <a:r>
              <a:rPr lang="en-US" sz="2000" dirty="0">
                <a:latin typeface="Arial Narrow" pitchFamily="34" charset="0"/>
              </a:rPr>
              <a:t>, </a:t>
            </a:r>
            <a:r>
              <a:rPr lang="en-US" sz="2000" dirty="0" err="1">
                <a:latin typeface="Arial Narrow" pitchFamily="34" charset="0"/>
              </a:rPr>
              <a:t>dan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lainnya</a:t>
            </a:r>
            <a:endParaRPr lang="en-US" sz="2000" dirty="0" smtClean="0">
              <a:latin typeface="Arial Narrow" pitchFamily="34" charset="0"/>
            </a:endParaRPr>
          </a:p>
          <a:p>
            <a:pPr lvl="0" algn="ctr"/>
            <a:endParaRPr lang="en-US" sz="2000" dirty="0">
              <a:latin typeface="Arial Narrow" pitchFamily="34" charset="0"/>
            </a:endParaRPr>
          </a:p>
          <a:p>
            <a:pPr lvl="0" algn="ctr"/>
            <a:r>
              <a:rPr lang="en-US" sz="2000" dirty="0" smtClean="0">
                <a:latin typeface="Calibri"/>
                <a:cs typeface="Calibri"/>
              </a:rPr>
              <a:t>• </a:t>
            </a:r>
            <a:r>
              <a:rPr lang="en-US" sz="2000" dirty="0" err="1" smtClean="0">
                <a:latin typeface="Arial Narrow" pitchFamily="34" charset="0"/>
              </a:rPr>
              <a:t>Diaplikasikan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pada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iklim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atau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cuaca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 smtClean="0">
                <a:latin typeface="Arial Narrow" pitchFamily="34" charset="0"/>
              </a:rPr>
              <a:t>berbeda</a:t>
            </a:r>
            <a:endParaRPr lang="en-US" sz="2000" dirty="0">
              <a:latin typeface="Arial Narrow" pitchFamily="34" charset="0"/>
            </a:endParaRPr>
          </a:p>
          <a:p>
            <a:pPr lvl="0" algn="ctr"/>
            <a:endParaRPr lang="en-US" sz="2000" dirty="0">
              <a:latin typeface="Arial Narrow" pitchFamily="34" charset="0"/>
            </a:endParaRPr>
          </a:p>
          <a:p>
            <a:pPr lvl="0" algn="ctr"/>
            <a:r>
              <a:rPr lang="en-US" sz="2000" dirty="0" smtClean="0">
                <a:latin typeface="Calibri"/>
                <a:cs typeface="Calibri"/>
              </a:rPr>
              <a:t>• </a:t>
            </a:r>
            <a:r>
              <a:rPr lang="en-US" sz="2000" dirty="0" err="1" smtClean="0">
                <a:latin typeface="Arial Narrow" pitchFamily="34" charset="0"/>
              </a:rPr>
              <a:t>Harus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memiliki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kreativitas</a:t>
            </a:r>
            <a:r>
              <a:rPr lang="en-US" sz="2000" dirty="0">
                <a:latin typeface="Arial Narrow" pitchFamily="34" charset="0"/>
              </a:rPr>
              <a:t>. </a:t>
            </a:r>
            <a:r>
              <a:rPr lang="en-US" sz="2000" dirty="0" err="1">
                <a:latin typeface="Arial Narrow" pitchFamily="34" charset="0"/>
              </a:rPr>
              <a:t>Maksudnya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yaitu</a:t>
            </a:r>
            <a:r>
              <a:rPr lang="en-US" sz="2000" dirty="0">
                <a:latin typeface="Arial Narrow" pitchFamily="34" charset="0"/>
              </a:rPr>
              <a:t> interior </a:t>
            </a:r>
            <a:r>
              <a:rPr lang="en-US" sz="2000" dirty="0" err="1">
                <a:latin typeface="Arial Narrow" pitchFamily="34" charset="0"/>
              </a:rPr>
              <a:t>terus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berkembang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sesuai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dengan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kreativitas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desainernya</a:t>
            </a:r>
            <a:r>
              <a:rPr lang="en-US" sz="2000" dirty="0">
                <a:latin typeface="Arial Narrow" pitchFamily="34" charset="0"/>
              </a:rPr>
              <a:t> agar </a:t>
            </a:r>
            <a:r>
              <a:rPr lang="en-US" sz="2000" dirty="0" err="1">
                <a:latin typeface="Arial Narrow" pitchFamily="34" charset="0"/>
              </a:rPr>
              <a:t>tidak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monoton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karena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dapat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menimbulkan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kesan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membosankan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pada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ruang</a:t>
            </a:r>
            <a:r>
              <a:rPr lang="en-US" sz="2000" dirty="0">
                <a:latin typeface="Arial Narrow" pitchFamily="34" charset="0"/>
              </a:rPr>
              <a:t>. </a:t>
            </a:r>
            <a:r>
              <a:rPr lang="en-US" sz="2000" dirty="0" err="1">
                <a:latin typeface="Arial Narrow" pitchFamily="34" charset="0"/>
              </a:rPr>
              <a:t>Semakin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tinggi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kreativitas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dari</a:t>
            </a:r>
            <a:r>
              <a:rPr lang="en-US" sz="2000" dirty="0">
                <a:latin typeface="Arial Narrow" pitchFamily="34" charset="0"/>
              </a:rPr>
              <a:t> sang </a:t>
            </a:r>
            <a:r>
              <a:rPr lang="en-US" sz="2000" dirty="0" err="1">
                <a:latin typeface="Arial Narrow" pitchFamily="34" charset="0"/>
              </a:rPr>
              <a:t>desainer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maka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semakin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bervariasi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karya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>
                <a:latin typeface="Arial Narrow" pitchFamily="34" charset="0"/>
              </a:rPr>
              <a:t>akan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dia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hasilkan</a:t>
            </a:r>
            <a:r>
              <a:rPr lang="en-US" sz="2000" dirty="0">
                <a:latin typeface="Arial Narrow" pitchFamily="34" charset="0"/>
              </a:rPr>
              <a:t>.</a:t>
            </a:r>
          </a:p>
          <a:p>
            <a:pPr algn="ctr"/>
            <a:r>
              <a:rPr lang="en-US" sz="2000" dirty="0">
                <a:latin typeface="Arial Narrow" pitchFamily="34" charset="0"/>
              </a:rPr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1411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47984" y="2712184"/>
            <a:ext cx="5133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DESAIN INTERIOR </a:t>
            </a:r>
          </a:p>
          <a:p>
            <a:pPr algn="ctr"/>
            <a:r>
              <a:rPr lang="en-US" sz="2000" b="1" dirty="0" err="1" smtClean="0">
                <a:latin typeface="Arial Narrow" pitchFamily="34" charset="0"/>
              </a:rPr>
              <a:t>bisa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juga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diartikan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seperti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desain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atau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dekorasi</a:t>
            </a:r>
            <a:r>
              <a:rPr lang="en-US" sz="2000" b="1" dirty="0">
                <a:latin typeface="Arial Narrow" pitchFamily="34" charset="0"/>
              </a:rPr>
              <a:t> di </a:t>
            </a:r>
            <a:r>
              <a:rPr lang="en-US" sz="2000" b="1" dirty="0" err="1">
                <a:latin typeface="Arial Narrow" pitchFamily="34" charset="0"/>
              </a:rPr>
              <a:t>dalam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struktur</a:t>
            </a:r>
            <a:r>
              <a:rPr lang="en-US" sz="2000" b="1" dirty="0">
                <a:latin typeface="Arial Narrow" pitchFamily="34" charset="0"/>
              </a:rPr>
              <a:t>.</a:t>
            </a:r>
          </a:p>
          <a:p>
            <a:pPr lvl="0" algn="ctr"/>
            <a:r>
              <a:rPr lang="en-US" sz="2000" b="1" dirty="0">
                <a:latin typeface="Arial Narrow" pitchFamily="34" charset="0"/>
              </a:rPr>
              <a:t>Interior </a:t>
            </a:r>
            <a:r>
              <a:rPr lang="en-US" sz="2000" b="1" dirty="0" err="1">
                <a:latin typeface="Arial Narrow" pitchFamily="34" charset="0"/>
              </a:rPr>
              <a:t>memadukan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semua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hal</a:t>
            </a:r>
            <a:r>
              <a:rPr lang="en-US" sz="2000" b="1" dirty="0">
                <a:latin typeface="Arial Narrow" pitchFamily="34" charset="0"/>
              </a:rPr>
              <a:t> yang </a:t>
            </a:r>
            <a:r>
              <a:rPr lang="en-US" sz="2000" b="1" dirty="0" err="1">
                <a:latin typeface="Arial Narrow" pitchFamily="34" charset="0"/>
              </a:rPr>
              <a:t>berkaitan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erat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dengan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warna</a:t>
            </a:r>
            <a:r>
              <a:rPr lang="en-US" sz="2000" b="1" dirty="0">
                <a:latin typeface="Arial Narrow" pitchFamily="34" charset="0"/>
              </a:rPr>
              <a:t>, </a:t>
            </a:r>
            <a:r>
              <a:rPr lang="en-US" sz="2000" b="1" dirty="0" err="1">
                <a:latin typeface="Arial Narrow" pitchFamily="34" charset="0"/>
              </a:rPr>
              <a:t>tekstur</a:t>
            </a:r>
            <a:r>
              <a:rPr lang="en-US" sz="2000" b="1" dirty="0">
                <a:latin typeface="Arial Narrow" pitchFamily="34" charset="0"/>
              </a:rPr>
              <a:t>, </a:t>
            </a:r>
            <a:r>
              <a:rPr lang="en-US" sz="2000" b="1" dirty="0" err="1">
                <a:latin typeface="Arial Narrow" pitchFamily="34" charset="0"/>
              </a:rPr>
              <a:t>dan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lainnya</a:t>
            </a:r>
            <a:r>
              <a:rPr lang="en-US" sz="2000" b="1" dirty="0">
                <a:latin typeface="Arial Narrow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2286000"/>
            <a:ext cx="5867400" cy="2362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3350" y="949873"/>
            <a:ext cx="5133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ARSITEK INTERIOR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530566" y="574964"/>
            <a:ext cx="2819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14968" y="984509"/>
            <a:ext cx="5133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INTERIOR DESAIN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472184" y="609600"/>
            <a:ext cx="2819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5556509"/>
            <a:ext cx="5133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INTERIOR DEKORATOR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19416" y="5181600"/>
            <a:ext cx="2819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3297823">
            <a:off x="3147688" y="1566480"/>
            <a:ext cx="1433584" cy="7464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8900597">
            <a:off x="5023577" y="1549654"/>
            <a:ext cx="1409241" cy="7464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5400000">
            <a:off x="4384379" y="4500677"/>
            <a:ext cx="1061042" cy="7464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4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5" grpId="0"/>
      <p:bldP spid="3" grpId="0" animBg="1"/>
      <p:bldP spid="7" grpId="0"/>
      <p:bldP spid="9" grpId="0" animBg="1"/>
      <p:bldP spid="10" grpId="0"/>
      <p:bldP spid="11" grpId="0" animBg="1"/>
      <p:bldP spid="6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8686800" cy="4343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418" y="6115946"/>
            <a:ext cx="5133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ARSITEK INTERIOR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281184" y="5922818"/>
            <a:ext cx="2819400" cy="6918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6093023"/>
            <a:ext cx="5133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INTERIOR DESAIN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72168" y="6115945"/>
            <a:ext cx="5133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INTERIOR DEKORATOR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60173" y="5937509"/>
            <a:ext cx="2819400" cy="6918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38968" y="5935000"/>
            <a:ext cx="2819400" cy="6918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57200"/>
            <a:ext cx="5133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TUGAS 1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26034" y="711047"/>
            <a:ext cx="5133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MENGANALISA INTERIOR</a:t>
            </a:r>
            <a:endParaRPr lang="en-US" sz="1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7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/>
      <p:bldP spid="11" grpId="0" animBg="1"/>
      <p:bldP spid="12" grpId="0" animBg="1"/>
      <p:bldP spid="10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</TotalTime>
  <Words>368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PERTEMUAN 1 DESAIN DAN DESAIN INTERIOR</vt:lpstr>
      <vt:lpstr>TARGET PEMBELAJARAN</vt:lpstr>
      <vt:lpstr>APA ITU DESAIN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 DESAIN</dc:title>
  <dc:creator>Erina Wiyono</dc:creator>
  <cp:lastModifiedBy>Erina Wiyono</cp:lastModifiedBy>
  <cp:revision>32</cp:revision>
  <dcterms:created xsi:type="dcterms:W3CDTF">2018-09-02T06:20:52Z</dcterms:created>
  <dcterms:modified xsi:type="dcterms:W3CDTF">2018-10-29T21:50:36Z</dcterms:modified>
</cp:coreProperties>
</file>