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C9207A-F236-46A0-B1DB-E55E4BF73C19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7760" y="2362200"/>
            <a:ext cx="7863840" cy="14721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PERTEMUAN 12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52400" y="2743200"/>
            <a:ext cx="8702040" cy="990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000" b="1" dirty="0" smtClean="0">
                <a:latin typeface="Arial Narrow" pitchFamily="34" charset="0"/>
              </a:rPr>
              <a:t>		</a:t>
            </a:r>
            <a:r>
              <a:rPr lang="en-US" sz="2400" b="1" dirty="0" smtClean="0">
                <a:latin typeface="Arial Narrow" pitchFamily="34" charset="0"/>
              </a:rPr>
              <a:t>SIMBOL RELIGI</a:t>
            </a:r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56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2100" y="137160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APAKAH YANG DIMAKSUD DENGAN AGAMA SEBAGAI SEBUAH SISTEM KEBUDAYAAN?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0" y="243840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MENURUT GEERTZ, AGAMA ADALAH :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latin typeface="Arial Narrow" pitchFamily="34" charset="0"/>
              </a:rPr>
              <a:t>SATU SISTEM SIMBOL YANG BERTUJUAN UNTUK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latin typeface="Arial Narrow" pitchFamily="34" charset="0"/>
              </a:rPr>
              <a:t>MENCIPTAKAN PERASAAN DAN MOTIVASI KUAT, MUDAH MENYEBAR DAN TIDAK MUDAH HILANG DALAM DIRI SESEORANG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latin typeface="Arial Narrow" pitchFamily="34" charset="0"/>
              </a:rPr>
              <a:t>DENGAN CARA MEMBENTUK KONSEPSI TETANG SEBUAH TATANAN UMUM EKSISTENSI DAN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latin typeface="Arial Narrow" pitchFamily="34" charset="0"/>
              </a:rPr>
              <a:t>MELEKATKAN KONSEPSI INI KEPADA PANCARAN-PANCARAN FAKTUAL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latin typeface="Arial Narrow" pitchFamily="34" charset="0"/>
              </a:rPr>
              <a:t>DAN PADA AKHIRNYA PERASAAN DAN MOTIVASI INI AKAN TERLIHAT SEBAGAI SUATU REALITAS YANG UNIK</a:t>
            </a:r>
          </a:p>
        </p:txBody>
      </p:sp>
    </p:spTree>
    <p:extLst>
      <p:ext uri="{BB962C8B-B14F-4D97-AF65-F5344CB8AC3E}">
        <p14:creationId xmlns:p14="http://schemas.microsoft.com/office/powerpoint/2010/main" val="284991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086100" y="4343400"/>
            <a:ext cx="4686300" cy="1221971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SEMIOTIKA</a:t>
            </a:r>
            <a:r>
              <a:rPr lang="en-US" sz="2400" b="1" dirty="0" smtClean="0">
                <a:latin typeface="Arial Narrow" pitchFamily="34" charset="0"/>
              </a:rPr>
              <a:t>                      </a:t>
            </a:r>
            <a:r>
              <a:rPr lang="en-US" sz="2000" b="1" dirty="0" smtClean="0">
                <a:latin typeface="Arial Narrow" pitchFamily="34" charset="0"/>
              </a:rPr>
              <a:t>TANDA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1189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 smtClean="0">
                <a:latin typeface="Arial Narrow" pitchFamily="34" charset="0"/>
              </a:rPr>
              <a:t>Secara</a:t>
            </a:r>
            <a:r>
              <a:rPr lang="en-US" dirty="0" smtClean="0">
                <a:latin typeface="Arial Narrow" pitchFamily="34" charset="0"/>
              </a:rPr>
              <a:t>  </a:t>
            </a:r>
            <a:r>
              <a:rPr lang="en-US" b="1" dirty="0" smtClean="0">
                <a:latin typeface="Arial Narrow" pitchFamily="34" charset="0"/>
              </a:rPr>
              <a:t>ILMU PENGETAHUAN </a:t>
            </a:r>
          </a:p>
          <a:p>
            <a:pPr algn="ctr"/>
            <a:r>
              <a:rPr lang="en-US" dirty="0" err="1" smtClean="0">
                <a:latin typeface="Arial Narrow" pitchFamily="34" charset="0"/>
              </a:rPr>
              <a:t>semiotica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berasal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bahasa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Yunani</a:t>
            </a:r>
            <a:r>
              <a:rPr lang="en-US" dirty="0">
                <a:latin typeface="Arial Narrow" pitchFamily="34" charset="0"/>
              </a:rPr>
              <a:t> “</a:t>
            </a:r>
            <a:r>
              <a:rPr lang="en-US" dirty="0" err="1">
                <a:latin typeface="Arial Narrow" pitchFamily="34" charset="0"/>
              </a:rPr>
              <a:t>semeion</a:t>
            </a:r>
            <a:r>
              <a:rPr lang="en-US" dirty="0">
                <a:latin typeface="Arial Narrow" pitchFamily="34" charset="0"/>
              </a:rPr>
              <a:t>” yang </a:t>
            </a:r>
            <a:r>
              <a:rPr lang="en-US" dirty="0" err="1">
                <a:latin typeface="Arial Narrow" pitchFamily="34" charset="0"/>
              </a:rPr>
              <a:t>berarti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tanda</a:t>
            </a:r>
            <a:r>
              <a:rPr lang="en-US" dirty="0">
                <a:latin typeface="Arial Narrow" pitchFamily="34" charset="0"/>
              </a:rPr>
              <a:t>. </a:t>
            </a:r>
            <a:r>
              <a:rPr lang="en-US" dirty="0" err="1">
                <a:latin typeface="Arial Narrow" pitchFamily="34" charset="0"/>
              </a:rPr>
              <a:t>Semiotika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kemudian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didefinisikan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sebagai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studi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tentang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tanda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dan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cara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tanda-tanda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itu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bekerja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4600" y="2876252"/>
            <a:ext cx="4572000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>
                <a:latin typeface="Arial Narrow" pitchFamily="34" charset="0"/>
              </a:rPr>
              <a:t>Secara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b="1" dirty="0" smtClean="0">
                <a:latin typeface="Arial Narrow" pitchFamily="34" charset="0"/>
              </a:rPr>
              <a:t>UMUM</a:t>
            </a:r>
          </a:p>
          <a:p>
            <a:pPr algn="ctr"/>
            <a:r>
              <a:rPr lang="en-US" dirty="0" err="1">
                <a:latin typeface="Arial Narrow" pitchFamily="34" charset="0"/>
              </a:rPr>
              <a:t>s</a:t>
            </a:r>
            <a:r>
              <a:rPr lang="en-US" dirty="0" err="1" smtClean="0">
                <a:latin typeface="Arial Narrow" pitchFamily="34" charset="0"/>
              </a:rPr>
              <a:t>emiotik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biasanya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didefinisikan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sebagai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teori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filsafat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umum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berkenaan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produksi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tanda-tanda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dan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simbol-simbol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sebagai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bagian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dari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sistem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kode</a:t>
            </a:r>
            <a:r>
              <a:rPr lang="en-US" b="1" dirty="0">
                <a:latin typeface="Arial Narrow" pitchFamily="34" charset="0"/>
              </a:rPr>
              <a:t> yang </a:t>
            </a:r>
            <a:r>
              <a:rPr lang="en-US" b="1" dirty="0" err="1">
                <a:latin typeface="Arial Narrow" pitchFamily="34" charset="0"/>
              </a:rPr>
              <a:t>digunakan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untuk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mengomunikasikan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informasi</a:t>
            </a:r>
            <a:endParaRPr lang="en-US" b="1" dirty="0" smtClean="0">
              <a:latin typeface="Arial Narrow" pitchFamily="34" charset="0"/>
            </a:endParaRPr>
          </a:p>
          <a:p>
            <a:pPr algn="ctr"/>
            <a:endParaRPr lang="en-US" sz="1600" dirty="0">
              <a:latin typeface="Arial Narrow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05200" y="304800"/>
            <a:ext cx="3124200" cy="609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Arial Narrow" pitchFamily="34" charset="0"/>
              </a:rPr>
              <a:t>APA ITU SEMIOTIKA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533900" y="5108172"/>
            <a:ext cx="12192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7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70667"/>
            <a:ext cx="77724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latin typeface="Arial Narrow" pitchFamily="34" charset="0"/>
              </a:rPr>
              <a:t>Berdasarkan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objeknya</a:t>
            </a:r>
            <a:r>
              <a:rPr lang="en-US" dirty="0">
                <a:latin typeface="Arial Narrow" pitchFamily="34" charset="0"/>
              </a:rPr>
              <a:t>, Charles Sanders Peirce </a:t>
            </a:r>
            <a:r>
              <a:rPr lang="en-US" dirty="0" err="1">
                <a:latin typeface="Arial Narrow" pitchFamily="34" charset="0"/>
              </a:rPr>
              <a:t>membagi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tanda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menjadi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tiga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bagian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yaitu</a:t>
            </a:r>
            <a:r>
              <a:rPr lang="en-US" dirty="0">
                <a:latin typeface="Arial Narrow" pitchFamily="34" charset="0"/>
              </a:rPr>
              <a:t>: </a:t>
            </a:r>
            <a:endParaRPr lang="en-US" dirty="0" smtClean="0">
              <a:latin typeface="Arial Narrow" pitchFamily="34" charset="0"/>
            </a:endParaRPr>
          </a:p>
          <a:p>
            <a:pPr algn="ctr"/>
            <a:endParaRPr lang="en-US" dirty="0">
              <a:latin typeface="Arial Narrow" pitchFamily="34" charset="0"/>
            </a:endParaRPr>
          </a:p>
          <a:p>
            <a:pPr algn="ctr"/>
            <a:r>
              <a:rPr lang="en-US" b="1" dirty="0" err="1" smtClean="0">
                <a:latin typeface="Arial Narrow" pitchFamily="34" charset="0"/>
              </a:rPr>
              <a:t>Ikon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>
                <a:latin typeface="Arial Narrow" pitchFamily="34" charset="0"/>
              </a:rPr>
              <a:t>(icon</a:t>
            </a:r>
            <a:r>
              <a:rPr lang="en-US" b="1" dirty="0" smtClean="0">
                <a:latin typeface="Arial Narrow" pitchFamily="34" charset="0"/>
              </a:rPr>
              <a:t>)</a:t>
            </a:r>
            <a:endParaRPr lang="en-US" dirty="0" smtClean="0">
              <a:latin typeface="Arial Narrow" pitchFamily="34" charset="0"/>
            </a:endParaRPr>
          </a:p>
          <a:p>
            <a:pPr algn="ctr"/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yaitu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tanda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hubungan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antara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penanda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petandanya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bersifat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bersamaan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alamiahnya</a:t>
            </a:r>
            <a:r>
              <a:rPr lang="en-US" dirty="0">
                <a:latin typeface="Arial Narrow" pitchFamily="34" charset="0"/>
              </a:rPr>
              <a:t>. </a:t>
            </a:r>
            <a:endParaRPr lang="en-US" dirty="0" smtClean="0">
              <a:latin typeface="Arial Narrow" pitchFamily="34" charset="0"/>
            </a:endParaRPr>
          </a:p>
          <a:p>
            <a:pPr algn="ctr"/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kata lain, </a:t>
            </a:r>
            <a:r>
              <a:rPr lang="en-US" dirty="0" err="1">
                <a:latin typeface="Arial Narrow" pitchFamily="34" charset="0"/>
              </a:rPr>
              <a:t>ikon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adalah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suatu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benda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fisik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baik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dua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tiga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dimensi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menyerupai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apa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direpresentasikannya</a:t>
            </a:r>
            <a:r>
              <a:rPr lang="en-US" dirty="0">
                <a:latin typeface="Arial Narrow" pitchFamily="34" charset="0"/>
              </a:rPr>
              <a:t>. </a:t>
            </a:r>
            <a:endParaRPr lang="en-US" dirty="0" smtClean="0">
              <a:latin typeface="Arial Narrow" pitchFamily="34" charset="0"/>
            </a:endParaRPr>
          </a:p>
          <a:p>
            <a:pPr algn="ctr"/>
            <a:r>
              <a:rPr lang="en-US" dirty="0" err="1" smtClean="0">
                <a:latin typeface="Arial Narrow" pitchFamily="34" charset="0"/>
              </a:rPr>
              <a:t>Representasi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ini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ditandai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kemiripan</a:t>
            </a:r>
            <a:r>
              <a:rPr lang="en-US" dirty="0">
                <a:latin typeface="Arial Narrow" pitchFamily="34" charset="0"/>
              </a:rPr>
              <a:t>.  </a:t>
            </a:r>
            <a:r>
              <a:rPr lang="en-US" dirty="0" err="1" smtClean="0">
                <a:latin typeface="Arial Narrow" pitchFamily="34" charset="0"/>
              </a:rPr>
              <a:t>Misalnya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potret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peta</a:t>
            </a:r>
            <a:r>
              <a:rPr lang="en-US" dirty="0">
                <a:latin typeface="Arial Narrow" pitchFamily="34" charset="0"/>
              </a:rPr>
              <a:t>. </a:t>
            </a:r>
            <a:endParaRPr lang="en-US" dirty="0" smtClean="0">
              <a:latin typeface="Arial Narrow" pitchFamily="34" charset="0"/>
            </a:endParaRPr>
          </a:p>
          <a:p>
            <a:pPr marL="342900" indent="-342900" algn="ctr">
              <a:buAutoNum type="alphaLcPeriod"/>
            </a:pPr>
            <a:endParaRPr lang="en-US" dirty="0">
              <a:latin typeface="Arial Narrow" pitchFamily="34" charset="0"/>
            </a:endParaRPr>
          </a:p>
          <a:p>
            <a:pPr algn="ctr"/>
            <a:r>
              <a:rPr lang="en-US" b="1" dirty="0" err="1" smtClean="0">
                <a:latin typeface="Arial Narrow" pitchFamily="34" charset="0"/>
              </a:rPr>
              <a:t>Indeks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>
                <a:latin typeface="Arial Narrow" pitchFamily="34" charset="0"/>
              </a:rPr>
              <a:t>(index</a:t>
            </a:r>
            <a:r>
              <a:rPr lang="en-US" b="1" dirty="0" smtClean="0">
                <a:latin typeface="Arial Narrow" pitchFamily="34" charset="0"/>
              </a:rPr>
              <a:t>)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yaitu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tanda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menunjukkan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adanya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hubungan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alamiah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antara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tanda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petanda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bersifat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kausal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hubungan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sebab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akibat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tanda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langsung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mengacu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kenyataan</a:t>
            </a:r>
            <a:r>
              <a:rPr lang="en-US" dirty="0">
                <a:latin typeface="Arial Narrow" pitchFamily="34" charset="0"/>
              </a:rPr>
              <a:t>. </a:t>
            </a:r>
            <a:endParaRPr lang="en-US" dirty="0" smtClean="0">
              <a:latin typeface="Arial Narrow" pitchFamily="34" charset="0"/>
            </a:endParaRPr>
          </a:p>
          <a:p>
            <a:pPr algn="ctr"/>
            <a:r>
              <a:rPr lang="en-US" dirty="0" err="1" smtClean="0">
                <a:latin typeface="Arial Narrow" pitchFamily="34" charset="0"/>
              </a:rPr>
              <a:t>Contohnya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adalah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asap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sebagai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tanda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adanya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api</a:t>
            </a:r>
            <a:r>
              <a:rPr lang="en-US" dirty="0">
                <a:latin typeface="Arial Narrow" pitchFamily="34" charset="0"/>
              </a:rPr>
              <a:t>. </a:t>
            </a:r>
            <a:endParaRPr lang="en-US" dirty="0" smtClean="0">
              <a:latin typeface="Arial Narrow" pitchFamily="34" charset="0"/>
            </a:endParaRPr>
          </a:p>
          <a:p>
            <a:pPr algn="ctr"/>
            <a:endParaRPr lang="en-US" dirty="0">
              <a:latin typeface="Arial Narrow" pitchFamily="34" charset="0"/>
            </a:endParaRPr>
          </a:p>
          <a:p>
            <a:pPr algn="ctr"/>
            <a:r>
              <a:rPr lang="en-US" b="1" dirty="0" err="1" smtClean="0">
                <a:latin typeface="Arial Narrow" pitchFamily="34" charset="0"/>
              </a:rPr>
              <a:t>Simbol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>
                <a:latin typeface="Arial Narrow" pitchFamily="34" charset="0"/>
              </a:rPr>
              <a:t>(symbol</a:t>
            </a:r>
            <a:r>
              <a:rPr lang="en-US" b="1" dirty="0" smtClean="0">
                <a:latin typeface="Arial Narrow" pitchFamily="34" charset="0"/>
              </a:rPr>
              <a:t>) </a:t>
            </a:r>
          </a:p>
          <a:p>
            <a:pPr algn="ctr"/>
            <a:r>
              <a:rPr lang="en-US" dirty="0" err="1" smtClean="0">
                <a:latin typeface="Arial Narrow" pitchFamily="34" charset="0"/>
              </a:rPr>
              <a:t>yaitu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tanda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menunjukkan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hubungan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alamiah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antara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penanda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petandanya</a:t>
            </a:r>
            <a:r>
              <a:rPr lang="en-US" dirty="0">
                <a:latin typeface="Arial Narrow" pitchFamily="34" charset="0"/>
              </a:rPr>
              <a:t>. </a:t>
            </a:r>
            <a:r>
              <a:rPr lang="en-US" dirty="0" err="1">
                <a:latin typeface="Arial Narrow" pitchFamily="34" charset="0"/>
              </a:rPr>
              <a:t>Hubungan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diantaranya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terjadi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berdasarkan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konvensi</a:t>
            </a:r>
            <a:r>
              <a:rPr lang="en-US" dirty="0">
                <a:latin typeface="Arial Narrow" pitchFamily="34" charset="0"/>
              </a:rPr>
              <a:t> (</a:t>
            </a:r>
            <a:r>
              <a:rPr lang="en-US" dirty="0" err="1">
                <a:latin typeface="Arial Narrow" pitchFamily="34" charset="0"/>
              </a:rPr>
              <a:t>perjanjian</a:t>
            </a:r>
            <a:r>
              <a:rPr lang="en-US" dirty="0">
                <a:latin typeface="Arial Narrow" pitchFamily="34" charset="0"/>
              </a:rPr>
              <a:t>) </a:t>
            </a:r>
            <a:r>
              <a:rPr lang="en-US" dirty="0" err="1">
                <a:latin typeface="Arial Narrow" pitchFamily="34" charset="0"/>
              </a:rPr>
              <a:t>masyarakat</a:t>
            </a:r>
            <a:r>
              <a:rPr lang="en-US" dirty="0">
                <a:latin typeface="Arial Narrow" pitchFamily="34" charset="0"/>
              </a:rPr>
              <a:t>. (</a:t>
            </a:r>
            <a:r>
              <a:rPr lang="en-US" dirty="0" err="1">
                <a:latin typeface="Arial Narrow" pitchFamily="34" charset="0"/>
              </a:rPr>
              <a:t>Sobur</a:t>
            </a:r>
            <a:r>
              <a:rPr lang="en-US" dirty="0">
                <a:latin typeface="Arial Narrow" pitchFamily="34" charset="0"/>
              </a:rPr>
              <a:t>, 2003:41)</a:t>
            </a:r>
          </a:p>
          <a:p>
            <a:pPr algn="ctr"/>
            <a:r>
              <a:rPr lang="en-US" sz="1600" dirty="0">
                <a:latin typeface="Arial Narrow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27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733800" y="381000"/>
            <a:ext cx="3124200" cy="609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Arial Narrow" pitchFamily="34" charset="0"/>
              </a:rPr>
              <a:t>APA ITU SIMBOL?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14478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HARTOKO DAN RAHMANTO 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BERASAL DARI KATA YUNANI – MELEMPARKAN BERSAMA SUATU (BENDA ATAU PERBUATAN) DIKAITKAN DENGAN SUATU IDE </a:t>
            </a:r>
          </a:p>
          <a:p>
            <a:pPr algn="ctr"/>
            <a:endParaRPr lang="en-US" b="1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2743200"/>
            <a:ext cx="723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HERUSATOTO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TANDA ATAU CIRI YANG MEMBERITAHUKAN SESUATU HAL KEPADA SESEORANG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4009072"/>
            <a:ext cx="7239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BIASANYA SIMBOL TERJADI BERDASARKAN PEMAKAIAN KATA  ATAU UNGKAPAN LAIN UNTUK OBJEK ATAU KONSEP LAIN BERDASARKAN KIAS ATAU PERSAMAAN .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MISALKAN : KAKI GUNUNG, KAKI MEJA BERDASARKAN KIAS PADA KAKI MANUSIA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7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86" y="3810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SIMBOL MELIBATKAN 3 UNSUR :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SIMBOL ITU SENDIRI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 SATU RUJUKAN ATAU LEBIH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 HUBUNGAN ANTARA SIMBOL DENGAN RUJUKAN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17526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SIMBOL DALAM KAMUS BAHASA INDONESIA (WJS POERWADARMINTA)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SIMBOL ATAU LAMBANG ADALAH SEMACAM TANDA, LUKISAN, PERKATAAN, LENCANA, DSBNYA YANG MENYATAKAN SESUATU HAL ATAU MENGANDUNG MAKSUD TERTENTU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276600"/>
            <a:ext cx="2438400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473" y="3276600"/>
            <a:ext cx="4968927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4429" y="685800"/>
            <a:ext cx="723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SIMBOL TIDAK DAPAT DISIKAPI SECARA ISOLATIF, TERPISAH DARI HUBUNGAN ASOSIATIFNYA DENGAN SIMBOL LAINNYA. SIMBOL MEMILIKI KESATUAN BENTUK DAN MAKNA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2070080"/>
            <a:ext cx="7239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PADA DASARNYA SIMBOL DAPAT DIBEDAKAN 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(HARTOKO DAN RAHMANTO)</a:t>
            </a:r>
          </a:p>
          <a:p>
            <a:pPr algn="ctr"/>
            <a:endParaRPr lang="en-US" dirty="0" smtClean="0">
              <a:latin typeface="Arial Narrow" pitchFamily="34" charset="0"/>
            </a:endParaRPr>
          </a:p>
          <a:p>
            <a:pPr marL="342900" indent="-342900" algn="ctr">
              <a:buAutoNum type="arabicPeriod"/>
            </a:pPr>
            <a:r>
              <a:rPr lang="en-US" dirty="0" smtClean="0">
                <a:latin typeface="Arial Narrow" pitchFamily="34" charset="0"/>
              </a:rPr>
              <a:t>SIMBOL-SIMBOL UNIVERSAL BERKAITAN DENGAN ARKETIPOS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– MISALKAN TIDUR SEBAGAI LAMBANG KEMATIAN</a:t>
            </a:r>
          </a:p>
          <a:p>
            <a:pPr marL="342900" indent="-342900" algn="ctr">
              <a:buAutoNum type="arabicPeriod"/>
            </a:pPr>
            <a:endParaRPr lang="en-US" dirty="0" smtClean="0">
              <a:latin typeface="Arial Narrow" pitchFamily="34" charset="0"/>
            </a:endParaRPr>
          </a:p>
          <a:p>
            <a:pPr marL="342900" indent="-342900" algn="ctr">
              <a:buAutoNum type="arabicPeriod"/>
            </a:pPr>
            <a:r>
              <a:rPr lang="en-US" dirty="0" smtClean="0">
                <a:latin typeface="Arial Narrow" pitchFamily="34" charset="0"/>
              </a:rPr>
              <a:t>SIMBOL KULTURAL YANG DILATARBELAKANGI OLEH SUATU KEBUDAYAAN TERTENTU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MISALKAN KERIS BERASAL DARI JAWA</a:t>
            </a:r>
          </a:p>
          <a:p>
            <a:pPr algn="ctr"/>
            <a:endParaRPr lang="en-US" dirty="0" smtClean="0">
              <a:latin typeface="Arial Narrow" pitchFamily="34" charset="0"/>
            </a:endParaRPr>
          </a:p>
          <a:p>
            <a:pPr algn="ctr"/>
            <a:r>
              <a:rPr lang="en-US" dirty="0" smtClean="0">
                <a:latin typeface="Arial Narrow" pitchFamily="34" charset="0"/>
              </a:rPr>
              <a:t>3. SIMBOL INDIVISUAL YANG BIASANYA DAPAT DITAFSIRKAN DALAM KONTEKS KESELURUHAN KARYA SEORANG PENGARANG</a:t>
            </a:r>
          </a:p>
        </p:txBody>
      </p:sp>
    </p:spTree>
    <p:extLst>
      <p:ext uri="{BB962C8B-B14F-4D97-AF65-F5344CB8AC3E}">
        <p14:creationId xmlns:p14="http://schemas.microsoft.com/office/powerpoint/2010/main" val="36527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4572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DALAM BAHASA KOMINUKASI, SIMBOL SERINGKALI DIISTILAHKAN SEBAGAI LAMBANG YANG DIGUNAKAN UNTUK MENUNJUKAN SESUATU LAINNYA, BERDASARKAN KESEPAKATAN KELOMPOK ORANG.</a:t>
            </a:r>
          </a:p>
          <a:p>
            <a:pPr algn="ctr"/>
            <a:endParaRPr lang="en-US" dirty="0" smtClean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1524000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LAMBANG MELIPUTI KATA-KATA (PESAN VERBAL) PERILAKU NON VERBAL DAN OBJEK YANG MAKNANYA DISEPAKATI BERSAMA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064" y="2514600"/>
            <a:ext cx="3638550" cy="24237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442" y="4025427"/>
            <a:ext cx="3943350" cy="22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4429" y="685800"/>
            <a:ext cx="7239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SALAH SATU KARAKTERISTIK DARI SIMBOL ADALAH BAHWA SIMBOL TAK PERNAH BENAR-BENAR ARBITRER </a:t>
            </a:r>
          </a:p>
          <a:p>
            <a:pPr algn="ctr"/>
            <a:r>
              <a:rPr lang="en-US" sz="1600" dirty="0" smtClean="0">
                <a:latin typeface="Arial Narrow" pitchFamily="34" charset="0"/>
              </a:rPr>
              <a:t>APA ITU ARBITRER? </a:t>
            </a:r>
            <a:r>
              <a:rPr lang="en-US" sz="1600" dirty="0" err="1">
                <a:latin typeface="Arial Narrow" pitchFamily="34" charset="0"/>
              </a:rPr>
              <a:t>adalah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tidak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adanya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hubungan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wajib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antara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lambang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bahasa</a:t>
            </a:r>
            <a:r>
              <a:rPr lang="en-US" sz="1600" dirty="0">
                <a:latin typeface="Arial Narrow" pitchFamily="34" charset="0"/>
              </a:rPr>
              <a:t> (yang </a:t>
            </a:r>
            <a:r>
              <a:rPr lang="en-US" sz="1600" dirty="0" err="1">
                <a:latin typeface="Arial Narrow" pitchFamily="34" charset="0"/>
              </a:rPr>
              <a:t>berwujud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bunyi</a:t>
            </a:r>
            <a:r>
              <a:rPr lang="en-US" sz="1600" dirty="0">
                <a:latin typeface="Arial Narrow" pitchFamily="34" charset="0"/>
              </a:rPr>
              <a:t>) </a:t>
            </a:r>
            <a:r>
              <a:rPr lang="en-US" sz="1600" dirty="0" err="1">
                <a:latin typeface="Arial Narrow" pitchFamily="34" charset="0"/>
              </a:rPr>
              <a:t>dengan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konsep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atau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pengertian</a:t>
            </a:r>
            <a:r>
              <a:rPr lang="en-US" sz="1600" dirty="0">
                <a:latin typeface="Arial Narrow" pitchFamily="34" charset="0"/>
              </a:rPr>
              <a:t> yang </a:t>
            </a:r>
            <a:r>
              <a:rPr lang="en-US" sz="1600" dirty="0" err="1">
                <a:latin typeface="Arial Narrow" pitchFamily="34" charset="0"/>
              </a:rPr>
              <a:t>dimaksud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oleh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lambang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tersebut</a:t>
            </a:r>
            <a:r>
              <a:rPr lang="en-US" sz="1600" dirty="0" smtClean="0">
                <a:latin typeface="Arial Narrow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36721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HAL INI BUKANLAH TIDAK BERALASAN KARENA ADA KETIDAKSEMPURNAAN IKATAN ALAMIAH  ANTARA PENANDA DAN PETANDA. 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0" y="2057400"/>
            <a:ext cx="2952750" cy="14763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876800" y="2209800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Arial Narrow" pitchFamily="34" charset="0"/>
              </a:rPr>
              <a:t>Kita </a:t>
            </a:r>
            <a:r>
              <a:rPr lang="en-US" sz="1600" dirty="0" err="1">
                <a:latin typeface="Arial Narrow" pitchFamily="34" charset="0"/>
              </a:rPr>
              <a:t>tidak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dapat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menjelaskan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mengapa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binatang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tersebut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dilambangkan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dengan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bunyi</a:t>
            </a:r>
            <a:r>
              <a:rPr lang="en-US" sz="1600" dirty="0">
                <a:latin typeface="Arial Narrow" pitchFamily="34" charset="0"/>
              </a:rPr>
              <a:t> [</a:t>
            </a:r>
            <a:r>
              <a:rPr lang="en-US" sz="1600" dirty="0" err="1">
                <a:latin typeface="Arial Narrow" pitchFamily="34" charset="0"/>
              </a:rPr>
              <a:t>kuda</a:t>
            </a:r>
            <a:r>
              <a:rPr lang="en-US" sz="1600" dirty="0">
                <a:latin typeface="Arial Narrow" pitchFamily="34" charset="0"/>
              </a:rPr>
              <a:t>].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302085"/>
            <a:ext cx="1833791" cy="315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2100" y="732472"/>
            <a:ext cx="6705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KEKUATAN SEBUAH AGAMA DALAM  MENYANGGA NILAI-NILAI SOSIAL, MENURUT GEERTZ TERLETAK PADA KEMAMPUAN SIMBOL-SIMBOLNYA UNTUK MERUMUSKAN SEBUAH DUNIA TEMPAT NILAI-NILAI DAN JUGA KEKUATAN-KEKUATAN YANG MELAWAN PERWUJUDAN NILAI-NILAI ITU, MENJADI BAHAN-BAHAN DASARNYA.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62100" y="2477869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AGAMA MELUKISKAN KEKUATAN IMAJINASI MANUSIA UNTUK MEMBANGUN SEBUAH GAMBARAN KENYATAAN.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3371671"/>
            <a:ext cx="670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SETIAP ORANG, DALAM ARTI TERTENTU, MEMBUTUHKAN SARANA ATAU MEDIA UNTUK BERKOMUNIKASI. MEDIA INI TERUTAMA ADA ALAM BENTUK-BENTUK SIMBOLIS SEBAGAI PEMBAWA MAUPUN PELAKSANA MAKNA ATAU PESAN YANG AKAN DIKOMUNIKASIKAN.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0" y="4916269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MAKNA ATAU PESAN SESUAI DENGAN MAKSUD PIHAK KOMUNIKATOR DAN (DIHARAPKAN) DITANGKAP DENGAN BAIK OLEH FIHAK LAINNYA.. </a:t>
            </a:r>
          </a:p>
        </p:txBody>
      </p:sp>
    </p:spTree>
    <p:extLst>
      <p:ext uri="{BB962C8B-B14F-4D97-AF65-F5344CB8AC3E}">
        <p14:creationId xmlns:p14="http://schemas.microsoft.com/office/powerpoint/2010/main" val="36527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872</TotalTime>
  <Words>645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PowerPoint Presentation</vt:lpstr>
      <vt:lpstr>SEMIOTIKA                      TANDA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SEMIOTIKA DESAIN</dc:title>
  <dc:creator>Erina Wiyono</dc:creator>
  <cp:lastModifiedBy>Erina Wiyono</cp:lastModifiedBy>
  <cp:revision>82</cp:revision>
  <dcterms:created xsi:type="dcterms:W3CDTF">2018-09-02T06:20:52Z</dcterms:created>
  <dcterms:modified xsi:type="dcterms:W3CDTF">2019-01-07T10:20:36Z</dcterms:modified>
</cp:coreProperties>
</file>