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9" r:id="rId3"/>
    <p:sldId id="268" r:id="rId4"/>
    <p:sldId id="262" r:id="rId5"/>
    <p:sldId id="270" r:id="rId6"/>
    <p:sldId id="271" r:id="rId7"/>
    <p:sldId id="272" r:id="rId8"/>
    <p:sldId id="273" r:id="rId9"/>
    <p:sldId id="274" r:id="rId10"/>
    <p:sldId id="27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3" d="100"/>
          <a:sy n="73" d="100"/>
        </p:scale>
        <p:origin x="-1296" y="-3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06C9207A-F236-46A0-B1DB-E55E4BF73C19}" type="datetimeFigureOut">
              <a:rPr lang="en-US" smtClean="0"/>
              <a:t>10/30/2018</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01B67262-5146-43AE-8BF0-639DC8C3328D}"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6C9207A-F236-46A0-B1DB-E55E4BF73C19}" type="datetimeFigureOut">
              <a:rPr lang="en-US" smtClean="0"/>
              <a:t>10/30/2018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1B67262-5146-43AE-8BF0-639DC8C3328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6C9207A-F236-46A0-B1DB-E55E4BF73C19}" type="datetimeFigureOut">
              <a:rPr lang="en-US" smtClean="0"/>
              <a:t>10/30/2018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1B67262-5146-43AE-8BF0-639DC8C3328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6C9207A-F236-46A0-B1DB-E55E4BF73C19}" type="datetimeFigureOut">
              <a:rPr lang="en-US" smtClean="0"/>
              <a:t>10/30/2018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1B67262-5146-43AE-8BF0-639DC8C3328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6C9207A-F236-46A0-B1DB-E55E4BF73C19}" type="datetimeFigureOut">
              <a:rPr lang="en-US" smtClean="0"/>
              <a:t>10/30/2018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1B67262-5146-43AE-8BF0-639DC8C3328D}"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6C9207A-F236-46A0-B1DB-E55E4BF73C19}" type="datetimeFigureOut">
              <a:rPr lang="en-US" smtClean="0"/>
              <a:t>10/30/2018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1B67262-5146-43AE-8BF0-639DC8C3328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6C9207A-F236-46A0-B1DB-E55E4BF73C19}" type="datetimeFigureOut">
              <a:rPr lang="en-US" smtClean="0"/>
              <a:t>10/30/2018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1B67262-5146-43AE-8BF0-639DC8C3328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6C9207A-F236-46A0-B1DB-E55E4BF73C19}" type="datetimeFigureOut">
              <a:rPr lang="en-US" smtClean="0"/>
              <a:t>10/30/2018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1B67262-5146-43AE-8BF0-639DC8C3328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06C9207A-F236-46A0-B1DB-E55E4BF73C19}" type="datetimeFigureOut">
              <a:rPr lang="en-US" smtClean="0"/>
              <a:t>10/30/2018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1B67262-5146-43AE-8BF0-639DC8C3328D}"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6C9207A-F236-46A0-B1DB-E55E4BF73C19}" type="datetimeFigureOut">
              <a:rPr lang="en-US" smtClean="0"/>
              <a:t>10/30/2018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1B67262-5146-43AE-8BF0-639DC8C3328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06C9207A-F236-46A0-B1DB-E55E4BF73C19}" type="datetimeFigureOut">
              <a:rPr lang="en-US" smtClean="0"/>
              <a:t>10/30/2018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1B67262-5146-43AE-8BF0-639DC8C3328D}"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6C9207A-F236-46A0-B1DB-E55E4BF73C19}" type="datetimeFigureOut">
              <a:rPr lang="en-US" smtClean="0"/>
              <a:t>10/30/2018</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1B67262-5146-43AE-8BF0-639DC8C3328D}"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219200" y="2362200"/>
            <a:ext cx="7406640" cy="1472184"/>
          </a:xfrm>
          <a:prstGeom prst="rect">
            <a:avLst/>
          </a:prstGeom>
        </p:spPr>
        <p:txBody>
          <a:bodyPr anchor="b">
            <a:norm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en-US" dirty="0" smtClean="0"/>
              <a:t>PERTEMUAN 3</a:t>
            </a:r>
            <a:br>
              <a:rPr lang="en-US" dirty="0" smtClean="0"/>
            </a:br>
            <a:r>
              <a:rPr lang="en-US" sz="2200" dirty="0" smtClean="0"/>
              <a:t>BUDAYA, SIMBOL BUDAYA DAN</a:t>
            </a:r>
          </a:p>
          <a:p>
            <a:pPr algn="ctr"/>
            <a:r>
              <a:rPr lang="en-US" sz="2200" dirty="0" smtClean="0"/>
              <a:t>BUDAYA DALAM PENGAMATAN SEMIOTIKA</a:t>
            </a:r>
            <a:endParaRPr lang="en-US" sz="2200" dirty="0"/>
          </a:p>
        </p:txBody>
      </p:sp>
    </p:spTree>
    <p:extLst>
      <p:ext uri="{BB962C8B-B14F-4D97-AF65-F5344CB8AC3E}">
        <p14:creationId xmlns:p14="http://schemas.microsoft.com/office/powerpoint/2010/main" val="3334565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752600" y="1295400"/>
            <a:ext cx="6362700" cy="4154984"/>
          </a:xfrm>
          <a:prstGeom prst="rect">
            <a:avLst/>
          </a:prstGeom>
        </p:spPr>
        <p:txBody>
          <a:bodyPr wrap="square">
            <a:spAutoFit/>
          </a:bodyPr>
          <a:lstStyle/>
          <a:p>
            <a:pPr algn="ctr">
              <a:lnSpc>
                <a:spcPct val="150000"/>
              </a:lnSpc>
            </a:pPr>
            <a:r>
              <a:rPr lang="en-US" sz="1600" dirty="0" smtClean="0">
                <a:latin typeface="Arial Narrow" pitchFamily="34" charset="0"/>
              </a:rPr>
              <a:t>TUGAS PRESENTASI</a:t>
            </a:r>
            <a:r>
              <a:rPr lang="en-US" sz="1600" dirty="0">
                <a:latin typeface="Arial Narrow" pitchFamily="34" charset="0"/>
              </a:rPr>
              <a:t> </a:t>
            </a:r>
            <a:r>
              <a:rPr lang="en-US" sz="1600" dirty="0" smtClean="0">
                <a:latin typeface="Arial Narrow" pitchFamily="34" charset="0"/>
              </a:rPr>
              <a:t>TENTANG RUMAH PANGGUNG</a:t>
            </a:r>
          </a:p>
          <a:p>
            <a:pPr algn="ctr">
              <a:lnSpc>
                <a:spcPct val="150000"/>
              </a:lnSpc>
            </a:pPr>
            <a:r>
              <a:rPr lang="en-US" sz="1600" dirty="0" smtClean="0">
                <a:latin typeface="Arial Narrow" pitchFamily="34" charset="0"/>
              </a:rPr>
              <a:t>(KELOMPOK DAN DALAM  BENTUK POWER POINT)</a:t>
            </a:r>
          </a:p>
          <a:p>
            <a:pPr algn="ctr">
              <a:lnSpc>
                <a:spcPct val="150000"/>
              </a:lnSpc>
            </a:pPr>
            <a:endParaRPr lang="en-US" sz="1600" dirty="0" smtClean="0">
              <a:latin typeface="Arial Narrow" pitchFamily="34" charset="0"/>
            </a:endParaRPr>
          </a:p>
          <a:p>
            <a:pPr marL="342900" indent="-342900" algn="ctr">
              <a:lnSpc>
                <a:spcPct val="150000"/>
              </a:lnSpc>
              <a:buAutoNum type="arabicPeriod"/>
            </a:pPr>
            <a:r>
              <a:rPr lang="en-US" sz="1600" dirty="0" err="1" smtClean="0">
                <a:latin typeface="Arial Narrow" pitchFamily="34" charset="0"/>
              </a:rPr>
              <a:t>Latar</a:t>
            </a:r>
            <a:r>
              <a:rPr lang="en-US" sz="1600" dirty="0" smtClean="0">
                <a:latin typeface="Arial Narrow" pitchFamily="34" charset="0"/>
              </a:rPr>
              <a:t> </a:t>
            </a:r>
            <a:r>
              <a:rPr lang="en-US" sz="1600" dirty="0" err="1" smtClean="0">
                <a:latin typeface="Arial Narrow" pitchFamily="34" charset="0"/>
              </a:rPr>
              <a:t>belakang</a:t>
            </a:r>
            <a:r>
              <a:rPr lang="en-US" sz="1600" dirty="0" smtClean="0">
                <a:latin typeface="Arial Narrow" pitchFamily="34" charset="0"/>
              </a:rPr>
              <a:t> </a:t>
            </a:r>
            <a:r>
              <a:rPr lang="en-US" sz="1600" dirty="0" err="1" smtClean="0">
                <a:latin typeface="Arial Narrow" pitchFamily="34" charset="0"/>
              </a:rPr>
              <a:t>tentang</a:t>
            </a:r>
            <a:r>
              <a:rPr lang="en-US" sz="1600" dirty="0" smtClean="0">
                <a:latin typeface="Arial Narrow" pitchFamily="34" charset="0"/>
              </a:rPr>
              <a:t> </a:t>
            </a:r>
            <a:r>
              <a:rPr lang="en-US" sz="1600" dirty="0" err="1" smtClean="0">
                <a:latin typeface="Arial Narrow" pitchFamily="34" charset="0"/>
              </a:rPr>
              <a:t>adanya</a:t>
            </a:r>
            <a:r>
              <a:rPr lang="en-US" sz="1600" dirty="0" smtClean="0">
                <a:latin typeface="Arial Narrow" pitchFamily="34" charset="0"/>
              </a:rPr>
              <a:t> </a:t>
            </a:r>
            <a:r>
              <a:rPr lang="en-US" sz="1600" dirty="0" err="1" smtClean="0">
                <a:latin typeface="Arial Narrow" pitchFamily="34" charset="0"/>
              </a:rPr>
              <a:t>rumah</a:t>
            </a:r>
            <a:r>
              <a:rPr lang="en-US" sz="1600" dirty="0" smtClean="0">
                <a:latin typeface="Arial Narrow" pitchFamily="34" charset="0"/>
              </a:rPr>
              <a:t> </a:t>
            </a:r>
            <a:r>
              <a:rPr lang="en-US" sz="1600" dirty="0" err="1" smtClean="0">
                <a:latin typeface="Arial Narrow" pitchFamily="34" charset="0"/>
              </a:rPr>
              <a:t>panggung</a:t>
            </a:r>
            <a:r>
              <a:rPr lang="en-US" sz="1600" dirty="0" smtClean="0">
                <a:latin typeface="Arial Narrow" pitchFamily="34" charset="0"/>
              </a:rPr>
              <a:t> di Indonesia</a:t>
            </a:r>
          </a:p>
          <a:p>
            <a:pPr marL="342900" indent="-342900" algn="ctr">
              <a:lnSpc>
                <a:spcPct val="150000"/>
              </a:lnSpc>
              <a:buAutoNum type="arabicPeriod"/>
            </a:pPr>
            <a:r>
              <a:rPr lang="en-US" sz="1600" dirty="0" smtClean="0">
                <a:latin typeface="Arial Narrow" pitchFamily="34" charset="0"/>
              </a:rPr>
              <a:t>Ada </a:t>
            </a:r>
            <a:r>
              <a:rPr lang="en-US" sz="1600" dirty="0" err="1" smtClean="0">
                <a:latin typeface="Arial Narrow" pitchFamily="34" charset="0"/>
              </a:rPr>
              <a:t>berapa</a:t>
            </a:r>
            <a:r>
              <a:rPr lang="en-US" sz="1600" dirty="0" smtClean="0">
                <a:latin typeface="Arial Narrow" pitchFamily="34" charset="0"/>
              </a:rPr>
              <a:t> </a:t>
            </a:r>
            <a:r>
              <a:rPr lang="en-US" sz="1600" dirty="0" err="1" smtClean="0">
                <a:latin typeface="Arial Narrow" pitchFamily="34" charset="0"/>
              </a:rPr>
              <a:t>daerah</a:t>
            </a:r>
            <a:r>
              <a:rPr lang="en-US" sz="1600" dirty="0" smtClean="0">
                <a:latin typeface="Arial Narrow" pitchFamily="34" charset="0"/>
              </a:rPr>
              <a:t> yang </a:t>
            </a:r>
            <a:r>
              <a:rPr lang="en-US" sz="1600" dirty="0" err="1" smtClean="0">
                <a:latin typeface="Arial Narrow" pitchFamily="34" charset="0"/>
              </a:rPr>
              <a:t>mempunyai</a:t>
            </a:r>
            <a:r>
              <a:rPr lang="en-US" sz="1600" dirty="0" smtClean="0">
                <a:latin typeface="Arial Narrow" pitchFamily="34" charset="0"/>
              </a:rPr>
              <a:t> </a:t>
            </a:r>
            <a:r>
              <a:rPr lang="en-US" sz="1600" dirty="0" err="1" smtClean="0">
                <a:latin typeface="Arial Narrow" pitchFamily="34" charset="0"/>
              </a:rPr>
              <a:t>rumah</a:t>
            </a:r>
            <a:r>
              <a:rPr lang="en-US" sz="1600" dirty="0" smtClean="0">
                <a:latin typeface="Arial Narrow" pitchFamily="34" charset="0"/>
              </a:rPr>
              <a:t> </a:t>
            </a:r>
            <a:r>
              <a:rPr lang="en-US" sz="1600" dirty="0" err="1" smtClean="0">
                <a:latin typeface="Arial Narrow" pitchFamily="34" charset="0"/>
              </a:rPr>
              <a:t>panggung</a:t>
            </a:r>
            <a:r>
              <a:rPr lang="en-US" sz="1600" dirty="0" smtClean="0">
                <a:latin typeface="Arial Narrow" pitchFamily="34" charset="0"/>
              </a:rPr>
              <a:t> di </a:t>
            </a:r>
            <a:r>
              <a:rPr lang="en-US" sz="1600" dirty="0" err="1" smtClean="0">
                <a:latin typeface="Arial Narrow" pitchFamily="34" charset="0"/>
              </a:rPr>
              <a:t>daerah</a:t>
            </a:r>
            <a:r>
              <a:rPr lang="en-US" sz="1600" dirty="0" smtClean="0">
                <a:latin typeface="Arial Narrow" pitchFamily="34" charset="0"/>
              </a:rPr>
              <a:t> Indonesia (</a:t>
            </a:r>
            <a:r>
              <a:rPr lang="en-US" sz="1600" dirty="0" err="1" smtClean="0">
                <a:latin typeface="Arial Narrow" pitchFamily="34" charset="0"/>
              </a:rPr>
              <a:t>sebutkan</a:t>
            </a:r>
            <a:r>
              <a:rPr lang="en-US" sz="1600" dirty="0" smtClean="0">
                <a:latin typeface="Arial Narrow" pitchFamily="34" charset="0"/>
              </a:rPr>
              <a:t> 3 </a:t>
            </a:r>
            <a:r>
              <a:rPr lang="en-US" sz="1600" dirty="0" err="1" smtClean="0">
                <a:latin typeface="Arial Narrow" pitchFamily="34" charset="0"/>
              </a:rPr>
              <a:t>daerah</a:t>
            </a:r>
            <a:r>
              <a:rPr lang="en-US" sz="1600" dirty="0" smtClean="0">
                <a:latin typeface="Arial Narrow" pitchFamily="34" charset="0"/>
              </a:rPr>
              <a:t>) </a:t>
            </a:r>
          </a:p>
          <a:p>
            <a:pPr marL="342900" indent="-342900" algn="ctr">
              <a:lnSpc>
                <a:spcPct val="150000"/>
              </a:lnSpc>
              <a:buAutoNum type="arabicPeriod"/>
            </a:pPr>
            <a:r>
              <a:rPr lang="en-US" sz="1600" dirty="0" err="1" smtClean="0">
                <a:latin typeface="Arial Narrow" pitchFamily="34" charset="0"/>
              </a:rPr>
              <a:t>Perbedaan</a:t>
            </a:r>
            <a:r>
              <a:rPr lang="en-US" sz="1600" dirty="0" smtClean="0">
                <a:latin typeface="Arial Narrow" pitchFamily="34" charset="0"/>
              </a:rPr>
              <a:t> :</a:t>
            </a:r>
          </a:p>
          <a:p>
            <a:pPr marL="285750" indent="-285750" algn="ctr">
              <a:lnSpc>
                <a:spcPct val="150000"/>
              </a:lnSpc>
              <a:buFontTx/>
              <a:buChar char="-"/>
            </a:pPr>
            <a:r>
              <a:rPr lang="en-US" sz="1600" dirty="0" err="1" smtClean="0">
                <a:latin typeface="Arial Narrow" pitchFamily="34" charset="0"/>
              </a:rPr>
              <a:t>sebutkan</a:t>
            </a:r>
            <a:r>
              <a:rPr lang="en-US" sz="1600" dirty="0" smtClean="0">
                <a:latin typeface="Arial Narrow" pitchFamily="34" charset="0"/>
              </a:rPr>
              <a:t> </a:t>
            </a:r>
            <a:r>
              <a:rPr lang="en-US" sz="1600" dirty="0" err="1" smtClean="0">
                <a:latin typeface="Arial Narrow" pitchFamily="34" charset="0"/>
              </a:rPr>
              <a:t>perbedaan-perbedaanya</a:t>
            </a:r>
            <a:r>
              <a:rPr lang="en-US" sz="1600" dirty="0" smtClean="0">
                <a:latin typeface="Arial Narrow" pitchFamily="34" charset="0"/>
              </a:rPr>
              <a:t> </a:t>
            </a:r>
            <a:r>
              <a:rPr lang="en-US" sz="1600" dirty="0" err="1" smtClean="0">
                <a:latin typeface="Arial Narrow" pitchFamily="34" charset="0"/>
              </a:rPr>
              <a:t>berdasarkan</a:t>
            </a:r>
            <a:r>
              <a:rPr lang="en-US" sz="1600" dirty="0" smtClean="0">
                <a:latin typeface="Arial Narrow" pitchFamily="34" charset="0"/>
              </a:rPr>
              <a:t> </a:t>
            </a:r>
            <a:r>
              <a:rPr lang="en-US" sz="1600" dirty="0" err="1" smtClean="0">
                <a:latin typeface="Arial Narrow" pitchFamily="34" charset="0"/>
              </a:rPr>
              <a:t>uraian</a:t>
            </a:r>
            <a:r>
              <a:rPr lang="en-US" sz="1600" dirty="0">
                <a:latin typeface="Arial Narrow" pitchFamily="34" charset="0"/>
              </a:rPr>
              <a:t> </a:t>
            </a:r>
            <a:r>
              <a:rPr lang="en-US" sz="1600" dirty="0" err="1" smtClean="0">
                <a:latin typeface="Arial Narrow" pitchFamily="34" charset="0"/>
              </a:rPr>
              <a:t>semiotika</a:t>
            </a:r>
            <a:r>
              <a:rPr lang="en-US" sz="1600" dirty="0" smtClean="0">
                <a:latin typeface="Arial Narrow" pitchFamily="34" charset="0"/>
              </a:rPr>
              <a:t> </a:t>
            </a:r>
            <a:r>
              <a:rPr lang="en-US" sz="1600" dirty="0" err="1" smtClean="0">
                <a:latin typeface="Arial Narrow" pitchFamily="34" charset="0"/>
              </a:rPr>
              <a:t>secara</a:t>
            </a:r>
            <a:r>
              <a:rPr lang="en-US" sz="1600" dirty="0" smtClean="0">
                <a:latin typeface="Arial Narrow" pitchFamily="34" charset="0"/>
              </a:rPr>
              <a:t> interior </a:t>
            </a:r>
            <a:r>
              <a:rPr lang="en-US" sz="1600" dirty="0" err="1" smtClean="0">
                <a:latin typeface="Arial Narrow" pitchFamily="34" charset="0"/>
              </a:rPr>
              <a:t>dan</a:t>
            </a:r>
            <a:r>
              <a:rPr lang="en-US" sz="1600" dirty="0" smtClean="0">
                <a:latin typeface="Arial Narrow" pitchFamily="34" charset="0"/>
              </a:rPr>
              <a:t> </a:t>
            </a:r>
            <a:r>
              <a:rPr lang="en-US" sz="1600" dirty="0" err="1" smtClean="0">
                <a:latin typeface="Arial Narrow" pitchFamily="34" charset="0"/>
              </a:rPr>
              <a:t>secara</a:t>
            </a:r>
            <a:r>
              <a:rPr lang="en-US" sz="1600" dirty="0" smtClean="0">
                <a:latin typeface="Arial Narrow" pitchFamily="34" charset="0"/>
              </a:rPr>
              <a:t> </a:t>
            </a:r>
            <a:r>
              <a:rPr lang="en-US" sz="1600" dirty="0" err="1" smtClean="0">
                <a:latin typeface="Arial Narrow" pitchFamily="34" charset="0"/>
              </a:rPr>
              <a:t>kebudayaan</a:t>
            </a:r>
            <a:r>
              <a:rPr lang="en-US" sz="1600" dirty="0">
                <a:latin typeface="Arial Narrow" pitchFamily="34" charset="0"/>
              </a:rPr>
              <a:t> </a:t>
            </a:r>
            <a:endParaRPr lang="en-US" sz="1600" dirty="0" smtClean="0">
              <a:latin typeface="Arial Narrow" pitchFamily="34" charset="0"/>
            </a:endParaRPr>
          </a:p>
          <a:p>
            <a:pPr marL="285750" indent="-285750" algn="ctr">
              <a:lnSpc>
                <a:spcPct val="150000"/>
              </a:lnSpc>
              <a:buFontTx/>
              <a:buChar char="-"/>
            </a:pPr>
            <a:r>
              <a:rPr lang="en-US" sz="1600" dirty="0" smtClean="0">
                <a:latin typeface="Arial Narrow" pitchFamily="34" charset="0"/>
              </a:rPr>
              <a:t>Dan </a:t>
            </a:r>
            <a:r>
              <a:rPr lang="en-US" sz="1600" dirty="0" err="1" smtClean="0">
                <a:latin typeface="Arial Narrow" pitchFamily="34" charset="0"/>
              </a:rPr>
              <a:t>berikan</a:t>
            </a:r>
            <a:r>
              <a:rPr lang="en-US" sz="1600" dirty="0" smtClean="0">
                <a:latin typeface="Arial Narrow" pitchFamily="34" charset="0"/>
              </a:rPr>
              <a:t> </a:t>
            </a:r>
            <a:r>
              <a:rPr lang="en-US" sz="1600" dirty="0" err="1" smtClean="0">
                <a:latin typeface="Arial Narrow" pitchFamily="34" charset="0"/>
              </a:rPr>
              <a:t>foto-foto</a:t>
            </a:r>
            <a:r>
              <a:rPr lang="en-US" sz="1600" dirty="0" smtClean="0">
                <a:latin typeface="Arial Narrow" pitchFamily="34" charset="0"/>
              </a:rPr>
              <a:t> </a:t>
            </a:r>
            <a:r>
              <a:rPr lang="en-US" sz="1600" dirty="0" err="1" smtClean="0">
                <a:latin typeface="Arial Narrow" pitchFamily="34" charset="0"/>
              </a:rPr>
              <a:t>untuk</a:t>
            </a:r>
            <a:r>
              <a:rPr lang="en-US" sz="1600" dirty="0" smtClean="0">
                <a:latin typeface="Arial Narrow" pitchFamily="34" charset="0"/>
              </a:rPr>
              <a:t> </a:t>
            </a:r>
            <a:r>
              <a:rPr lang="en-US" sz="1600" dirty="0" err="1" smtClean="0">
                <a:latin typeface="Arial Narrow" pitchFamily="34" charset="0"/>
              </a:rPr>
              <a:t>menguatkan</a:t>
            </a:r>
            <a:r>
              <a:rPr lang="en-US" sz="1600" dirty="0" smtClean="0">
                <a:latin typeface="Arial Narrow" pitchFamily="34" charset="0"/>
              </a:rPr>
              <a:t> </a:t>
            </a:r>
            <a:r>
              <a:rPr lang="en-US" sz="1600" dirty="0" err="1" smtClean="0">
                <a:latin typeface="Arial Narrow" pitchFamily="34" charset="0"/>
              </a:rPr>
              <a:t>uraian</a:t>
            </a:r>
            <a:r>
              <a:rPr lang="en-US" sz="1600" dirty="0" smtClean="0">
                <a:latin typeface="Arial Narrow" pitchFamily="34" charset="0"/>
              </a:rPr>
              <a:t> </a:t>
            </a:r>
            <a:r>
              <a:rPr lang="en-US" sz="1600" dirty="0" err="1" smtClean="0">
                <a:latin typeface="Arial Narrow" pitchFamily="34" charset="0"/>
              </a:rPr>
              <a:t>diatas</a:t>
            </a:r>
            <a:endParaRPr lang="en-US" sz="1600" dirty="0" smtClean="0">
              <a:latin typeface="Arial Narrow" pitchFamily="34" charset="0"/>
            </a:endParaRPr>
          </a:p>
          <a:p>
            <a:pPr marL="342900" indent="-342900" algn="ctr">
              <a:lnSpc>
                <a:spcPct val="150000"/>
              </a:lnSpc>
              <a:buAutoNum type="arabicPeriod"/>
            </a:pPr>
            <a:endParaRPr lang="en-US" sz="1600" dirty="0" smtClean="0">
              <a:latin typeface="Arial Narrow" pitchFamily="34" charset="0"/>
            </a:endParaRPr>
          </a:p>
        </p:txBody>
      </p:sp>
    </p:spTree>
    <p:extLst>
      <p:ext uri="{BB962C8B-B14F-4D97-AF65-F5344CB8AC3E}">
        <p14:creationId xmlns:p14="http://schemas.microsoft.com/office/powerpoint/2010/main" val="1175503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80855" y="1194881"/>
            <a:ext cx="4572000" cy="2031325"/>
          </a:xfrm>
          <a:prstGeom prst="rect">
            <a:avLst/>
          </a:prstGeom>
        </p:spPr>
        <p:txBody>
          <a:bodyPr>
            <a:spAutoFit/>
          </a:bodyPr>
          <a:lstStyle/>
          <a:p>
            <a:pPr algn="ctr"/>
            <a:r>
              <a:rPr lang="en-US" dirty="0" err="1">
                <a:latin typeface="Arial Narrow" pitchFamily="34" charset="0"/>
              </a:rPr>
              <a:t>Dalam</a:t>
            </a:r>
            <a:r>
              <a:rPr lang="en-US" dirty="0">
                <a:latin typeface="Arial Narrow" pitchFamily="34" charset="0"/>
              </a:rPr>
              <a:t> </a:t>
            </a:r>
            <a:r>
              <a:rPr lang="en-US" dirty="0" err="1">
                <a:latin typeface="Arial Narrow" pitchFamily="34" charset="0"/>
              </a:rPr>
              <a:t>perkembangannya</a:t>
            </a:r>
            <a:r>
              <a:rPr lang="en-US" dirty="0">
                <a:latin typeface="Arial Narrow" pitchFamily="34" charset="0"/>
              </a:rPr>
              <a:t> </a:t>
            </a:r>
            <a:r>
              <a:rPr lang="en-US" dirty="0" err="1">
                <a:latin typeface="Arial Narrow" pitchFamily="34" charset="0"/>
              </a:rPr>
              <a:t>tata</a:t>
            </a:r>
            <a:r>
              <a:rPr lang="en-US" dirty="0">
                <a:latin typeface="Arial Narrow" pitchFamily="34" charset="0"/>
              </a:rPr>
              <a:t> </a:t>
            </a:r>
            <a:r>
              <a:rPr lang="en-US" dirty="0" err="1">
                <a:latin typeface="Arial Narrow" pitchFamily="34" charset="0"/>
              </a:rPr>
              <a:t>ruang</a:t>
            </a:r>
            <a:r>
              <a:rPr lang="en-US" dirty="0">
                <a:latin typeface="Arial Narrow" pitchFamily="34" charset="0"/>
              </a:rPr>
              <a:t> </a:t>
            </a:r>
            <a:r>
              <a:rPr lang="en-US" b="1" dirty="0" err="1">
                <a:latin typeface="Arial Narrow" pitchFamily="34" charset="0"/>
              </a:rPr>
              <a:t>tidak</a:t>
            </a:r>
            <a:r>
              <a:rPr lang="en-US" b="1" dirty="0">
                <a:latin typeface="Arial Narrow" pitchFamily="34" charset="0"/>
              </a:rPr>
              <a:t> </a:t>
            </a:r>
            <a:r>
              <a:rPr lang="en-US" b="1" dirty="0" err="1">
                <a:latin typeface="Arial Narrow" pitchFamily="34" charset="0"/>
              </a:rPr>
              <a:t>selalu</a:t>
            </a:r>
            <a:r>
              <a:rPr lang="en-US" b="1" dirty="0">
                <a:latin typeface="Arial Narrow" pitchFamily="34" charset="0"/>
              </a:rPr>
              <a:t> </a:t>
            </a:r>
            <a:r>
              <a:rPr lang="en-US" b="1" dirty="0" err="1">
                <a:latin typeface="Arial Narrow" pitchFamily="34" charset="0"/>
              </a:rPr>
              <a:t>membicarakan</a:t>
            </a:r>
            <a:r>
              <a:rPr lang="en-US" b="1" dirty="0">
                <a:latin typeface="Arial Narrow" pitchFamily="34" charset="0"/>
              </a:rPr>
              <a:t> </a:t>
            </a:r>
            <a:r>
              <a:rPr lang="en-US" b="1" dirty="0" err="1">
                <a:latin typeface="Arial Narrow" pitchFamily="34" charset="0"/>
              </a:rPr>
              <a:t>dan</a:t>
            </a:r>
            <a:r>
              <a:rPr lang="en-US" b="1" dirty="0">
                <a:latin typeface="Arial Narrow" pitchFamily="34" charset="0"/>
              </a:rPr>
              <a:t> </a:t>
            </a:r>
            <a:r>
              <a:rPr lang="en-US" b="1" dirty="0" err="1">
                <a:latin typeface="Arial Narrow" pitchFamily="34" charset="0"/>
              </a:rPr>
              <a:t>hanya</a:t>
            </a:r>
            <a:r>
              <a:rPr lang="en-US" b="1" dirty="0">
                <a:latin typeface="Arial Narrow" pitchFamily="34" charset="0"/>
              </a:rPr>
              <a:t> </a:t>
            </a:r>
            <a:r>
              <a:rPr lang="en-US" b="1" dirty="0" err="1">
                <a:latin typeface="Arial Narrow" pitchFamily="34" charset="0"/>
              </a:rPr>
              <a:t>mengedepankan</a:t>
            </a:r>
            <a:r>
              <a:rPr lang="en-US" b="1" dirty="0">
                <a:latin typeface="Arial Narrow" pitchFamily="34" charset="0"/>
              </a:rPr>
              <a:t> </a:t>
            </a:r>
            <a:r>
              <a:rPr lang="en-US" b="1" dirty="0" err="1">
                <a:latin typeface="Arial Narrow" pitchFamily="34" charset="0"/>
              </a:rPr>
              <a:t>fungsi</a:t>
            </a:r>
            <a:r>
              <a:rPr lang="en-US" dirty="0">
                <a:latin typeface="Arial Narrow" pitchFamily="34" charset="0"/>
              </a:rPr>
              <a:t>, </a:t>
            </a:r>
            <a:r>
              <a:rPr lang="en-US" b="1" dirty="0" err="1">
                <a:latin typeface="Arial Narrow" pitchFamily="34" charset="0"/>
              </a:rPr>
              <a:t>ada</a:t>
            </a:r>
            <a:r>
              <a:rPr lang="en-US" b="1" dirty="0">
                <a:latin typeface="Arial Narrow" pitchFamily="34" charset="0"/>
              </a:rPr>
              <a:t> </a:t>
            </a:r>
            <a:r>
              <a:rPr lang="en-US" b="1" dirty="0" err="1">
                <a:latin typeface="Arial Narrow" pitchFamily="34" charset="0"/>
              </a:rPr>
              <a:t>makna</a:t>
            </a:r>
            <a:r>
              <a:rPr lang="en-US" b="1" dirty="0">
                <a:latin typeface="Arial Narrow" pitchFamily="34" charset="0"/>
              </a:rPr>
              <a:t> </a:t>
            </a:r>
            <a:r>
              <a:rPr lang="en-US" b="1" dirty="0" err="1">
                <a:latin typeface="Arial Narrow" pitchFamily="34" charset="0"/>
              </a:rPr>
              <a:t>atau</a:t>
            </a:r>
            <a:r>
              <a:rPr lang="en-US" b="1" dirty="0">
                <a:latin typeface="Arial Narrow" pitchFamily="34" charset="0"/>
              </a:rPr>
              <a:t> </a:t>
            </a:r>
            <a:r>
              <a:rPr lang="en-US" b="1" dirty="0" err="1">
                <a:latin typeface="Arial Narrow" pitchFamily="34" charset="0"/>
              </a:rPr>
              <a:t>arti</a:t>
            </a:r>
            <a:r>
              <a:rPr lang="en-US" b="1" dirty="0">
                <a:latin typeface="Arial Narrow" pitchFamily="34" charset="0"/>
              </a:rPr>
              <a:t> lain </a:t>
            </a:r>
            <a:r>
              <a:rPr lang="en-US" dirty="0">
                <a:latin typeface="Arial Narrow" pitchFamily="34" charset="0"/>
              </a:rPr>
              <a:t>yang </a:t>
            </a:r>
            <a:r>
              <a:rPr lang="en-US" dirty="0" err="1">
                <a:latin typeface="Arial Narrow" pitchFamily="34" charset="0"/>
              </a:rPr>
              <a:t>dibawa</a:t>
            </a:r>
            <a:r>
              <a:rPr lang="en-US" dirty="0">
                <a:latin typeface="Arial Narrow" pitchFamily="34" charset="0"/>
              </a:rPr>
              <a:t> </a:t>
            </a:r>
            <a:r>
              <a:rPr lang="en-US" dirty="0" err="1">
                <a:latin typeface="Arial Narrow" pitchFamily="34" charset="0"/>
              </a:rPr>
              <a:t>dalam</a:t>
            </a:r>
            <a:r>
              <a:rPr lang="en-US" dirty="0">
                <a:latin typeface="Arial Narrow" pitchFamily="34" charset="0"/>
              </a:rPr>
              <a:t> </a:t>
            </a:r>
            <a:r>
              <a:rPr lang="en-US" dirty="0" err="1">
                <a:latin typeface="Arial Narrow" pitchFamily="34" charset="0"/>
              </a:rPr>
              <a:t>setiap</a:t>
            </a:r>
            <a:r>
              <a:rPr lang="en-US" dirty="0">
                <a:latin typeface="Arial Narrow" pitchFamily="34" charset="0"/>
              </a:rPr>
              <a:t> </a:t>
            </a:r>
            <a:r>
              <a:rPr lang="en-US" dirty="0" err="1">
                <a:latin typeface="Arial Narrow" pitchFamily="34" charset="0"/>
              </a:rPr>
              <a:t>tata</a:t>
            </a:r>
            <a:r>
              <a:rPr lang="en-US" dirty="0">
                <a:latin typeface="Arial Narrow" pitchFamily="34" charset="0"/>
              </a:rPr>
              <a:t> </a:t>
            </a:r>
            <a:r>
              <a:rPr lang="en-US" dirty="0" err="1" smtClean="0">
                <a:latin typeface="Arial Narrow" pitchFamily="34" charset="0"/>
              </a:rPr>
              <a:t>ruang</a:t>
            </a:r>
            <a:r>
              <a:rPr lang="en-US" dirty="0" smtClean="0">
                <a:latin typeface="Arial Narrow" pitchFamily="34" charset="0"/>
              </a:rPr>
              <a:t>. </a:t>
            </a:r>
          </a:p>
          <a:p>
            <a:pPr algn="ctr"/>
            <a:endParaRPr lang="en-US" dirty="0" smtClean="0">
              <a:latin typeface="Arial Narrow" pitchFamily="34" charset="0"/>
            </a:endParaRPr>
          </a:p>
          <a:p>
            <a:pPr algn="ctr"/>
            <a:r>
              <a:rPr lang="en-US" dirty="0" err="1" smtClean="0">
                <a:latin typeface="Arial Narrow" pitchFamily="34" charset="0"/>
              </a:rPr>
              <a:t>Kreator</a:t>
            </a:r>
            <a:r>
              <a:rPr lang="en-US" dirty="0" smtClean="0">
                <a:latin typeface="Arial Narrow" pitchFamily="34" charset="0"/>
              </a:rPr>
              <a:t>  </a:t>
            </a:r>
            <a:r>
              <a:rPr lang="en-US" dirty="0" err="1" smtClean="0">
                <a:latin typeface="Arial Narrow" pitchFamily="34" charset="0"/>
              </a:rPr>
              <a:t>ingin</a:t>
            </a:r>
            <a:r>
              <a:rPr lang="en-US" dirty="0" smtClean="0">
                <a:latin typeface="Arial Narrow" pitchFamily="34" charset="0"/>
              </a:rPr>
              <a:t> </a:t>
            </a:r>
            <a:r>
              <a:rPr lang="en-US" b="1" dirty="0" err="1">
                <a:latin typeface="Arial Narrow" pitchFamily="34" charset="0"/>
              </a:rPr>
              <a:t>berkomunikas</a:t>
            </a:r>
            <a:r>
              <a:rPr lang="en-US" dirty="0" err="1">
                <a:latin typeface="Arial Narrow" pitchFamily="34" charset="0"/>
              </a:rPr>
              <a:t>i</a:t>
            </a:r>
            <a:r>
              <a:rPr lang="en-US" dirty="0">
                <a:latin typeface="Arial Narrow" pitchFamily="34" charset="0"/>
              </a:rPr>
              <a:t> </a:t>
            </a:r>
            <a:r>
              <a:rPr lang="en-US" dirty="0" err="1">
                <a:latin typeface="Arial Narrow" pitchFamily="34" charset="0"/>
              </a:rPr>
              <a:t>dan</a:t>
            </a:r>
            <a:r>
              <a:rPr lang="en-US" dirty="0">
                <a:latin typeface="Arial Narrow" pitchFamily="34" charset="0"/>
              </a:rPr>
              <a:t> </a:t>
            </a:r>
            <a:r>
              <a:rPr lang="en-US" b="1" dirty="0" err="1">
                <a:latin typeface="Arial Narrow" pitchFamily="34" charset="0"/>
              </a:rPr>
              <a:t>menyampaikan</a:t>
            </a:r>
            <a:r>
              <a:rPr lang="en-US" b="1" dirty="0">
                <a:latin typeface="Arial Narrow" pitchFamily="34" charset="0"/>
              </a:rPr>
              <a:t> </a:t>
            </a:r>
            <a:r>
              <a:rPr lang="en-US" b="1" dirty="0" err="1">
                <a:latin typeface="Arial Narrow" pitchFamily="34" charset="0"/>
              </a:rPr>
              <a:t>sebuah</a:t>
            </a:r>
            <a:r>
              <a:rPr lang="en-US" b="1" dirty="0">
                <a:latin typeface="Arial Narrow" pitchFamily="34" charset="0"/>
              </a:rPr>
              <a:t> dialog </a:t>
            </a:r>
            <a:r>
              <a:rPr lang="en-US" b="1" dirty="0" err="1">
                <a:latin typeface="Arial Narrow" pitchFamily="34" charset="0"/>
              </a:rPr>
              <a:t>kepada</a:t>
            </a:r>
            <a:r>
              <a:rPr lang="en-US" b="1" dirty="0">
                <a:latin typeface="Arial Narrow" pitchFamily="34" charset="0"/>
              </a:rPr>
              <a:t> orang </a:t>
            </a:r>
            <a:r>
              <a:rPr lang="en-US" b="1" dirty="0" smtClean="0">
                <a:latin typeface="Arial Narrow" pitchFamily="34" charset="0"/>
              </a:rPr>
              <a:t>lain</a:t>
            </a:r>
            <a:endParaRPr lang="en-US" b="1" dirty="0">
              <a:latin typeface="Arial Narrow" pitchFamily="34" charset="0"/>
            </a:endParaRPr>
          </a:p>
        </p:txBody>
      </p:sp>
      <p:sp>
        <p:nvSpPr>
          <p:cNvPr id="7" name="Title 1"/>
          <p:cNvSpPr txBox="1">
            <a:spLocks/>
          </p:cNvSpPr>
          <p:nvPr/>
        </p:nvSpPr>
        <p:spPr>
          <a:xfrm>
            <a:off x="2628900" y="304800"/>
            <a:ext cx="4610100" cy="609600"/>
          </a:xfrm>
          <a:prstGeom prst="rect">
            <a:avLst/>
          </a:prstGeom>
        </p:spPr>
        <p:txBody>
          <a:bodyPr anchor="b">
            <a:norm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en-US" sz="2400" b="1" dirty="0" smtClean="0">
                <a:latin typeface="Arial Narrow" pitchFamily="34" charset="0"/>
              </a:rPr>
              <a:t>SEMIOTIKA PADA DESAIN INTERIOR</a:t>
            </a:r>
            <a:endParaRPr lang="en-US" sz="2400" b="1" dirty="0">
              <a:latin typeface="Arial Narrow" pitchFamily="34" charset="0"/>
            </a:endParaRPr>
          </a:p>
        </p:txBody>
      </p:sp>
      <p:sp>
        <p:nvSpPr>
          <p:cNvPr id="5" name="Rectangle 4"/>
          <p:cNvSpPr/>
          <p:nvPr/>
        </p:nvSpPr>
        <p:spPr>
          <a:xfrm>
            <a:off x="2743200" y="3428999"/>
            <a:ext cx="4572000" cy="1200329"/>
          </a:xfrm>
          <a:prstGeom prst="rect">
            <a:avLst/>
          </a:prstGeom>
        </p:spPr>
        <p:txBody>
          <a:bodyPr>
            <a:spAutoFit/>
          </a:bodyPr>
          <a:lstStyle/>
          <a:p>
            <a:pPr algn="ctr"/>
            <a:r>
              <a:rPr lang="en-US" dirty="0" err="1">
                <a:latin typeface="Arial Narrow" pitchFamily="34" charset="0"/>
              </a:rPr>
              <a:t>Objek-objek</a:t>
            </a:r>
            <a:r>
              <a:rPr lang="en-US" dirty="0">
                <a:latin typeface="Arial Narrow" pitchFamily="34" charset="0"/>
              </a:rPr>
              <a:t> yang </a:t>
            </a:r>
            <a:r>
              <a:rPr lang="en-US" dirty="0" err="1">
                <a:latin typeface="Arial Narrow" pitchFamily="34" charset="0"/>
              </a:rPr>
              <a:t>menjadi</a:t>
            </a:r>
            <a:r>
              <a:rPr lang="en-US" dirty="0">
                <a:latin typeface="Arial Narrow" pitchFamily="34" charset="0"/>
              </a:rPr>
              <a:t> </a:t>
            </a:r>
            <a:r>
              <a:rPr lang="en-US" dirty="0" err="1">
                <a:latin typeface="Arial Narrow" pitchFamily="34" charset="0"/>
              </a:rPr>
              <a:t>sumber</a:t>
            </a:r>
            <a:r>
              <a:rPr lang="en-US" dirty="0">
                <a:latin typeface="Arial Narrow" pitchFamily="34" charset="0"/>
              </a:rPr>
              <a:t> </a:t>
            </a:r>
            <a:r>
              <a:rPr lang="en-US" dirty="0" err="1">
                <a:latin typeface="Arial Narrow" pitchFamily="34" charset="0"/>
              </a:rPr>
              <a:t>pemaknaan</a:t>
            </a:r>
            <a:r>
              <a:rPr lang="en-US" dirty="0">
                <a:latin typeface="Arial Narrow" pitchFamily="34" charset="0"/>
              </a:rPr>
              <a:t> </a:t>
            </a:r>
            <a:r>
              <a:rPr lang="en-US" dirty="0" err="1">
                <a:latin typeface="Arial Narrow" pitchFamily="34" charset="0"/>
              </a:rPr>
              <a:t>bukan</a:t>
            </a:r>
            <a:r>
              <a:rPr lang="en-US" dirty="0">
                <a:latin typeface="Arial Narrow" pitchFamily="34" charset="0"/>
              </a:rPr>
              <a:t> </a:t>
            </a:r>
            <a:r>
              <a:rPr lang="en-US" dirty="0" err="1">
                <a:latin typeface="Arial Narrow" pitchFamily="34" charset="0"/>
              </a:rPr>
              <a:t>hanya</a:t>
            </a:r>
            <a:r>
              <a:rPr lang="en-US" dirty="0">
                <a:latin typeface="Arial Narrow" pitchFamily="34" charset="0"/>
              </a:rPr>
              <a:t> </a:t>
            </a:r>
            <a:r>
              <a:rPr lang="en-US" dirty="0" err="1">
                <a:latin typeface="Arial Narrow" pitchFamily="34" charset="0"/>
              </a:rPr>
              <a:t>memberikan</a:t>
            </a:r>
            <a:r>
              <a:rPr lang="en-US" dirty="0">
                <a:latin typeface="Arial Narrow" pitchFamily="34" charset="0"/>
              </a:rPr>
              <a:t> </a:t>
            </a:r>
            <a:r>
              <a:rPr lang="en-US" dirty="0" err="1">
                <a:latin typeface="Arial Narrow" pitchFamily="34" charset="0"/>
              </a:rPr>
              <a:t>suatu</a:t>
            </a:r>
            <a:r>
              <a:rPr lang="en-US" dirty="0">
                <a:latin typeface="Arial Narrow" pitchFamily="34" charset="0"/>
              </a:rPr>
              <a:t> </a:t>
            </a:r>
            <a:r>
              <a:rPr lang="en-US" dirty="0" err="1">
                <a:latin typeface="Arial Narrow" pitchFamily="34" charset="0"/>
              </a:rPr>
              <a:t>informasi</a:t>
            </a:r>
            <a:r>
              <a:rPr lang="en-US" dirty="0">
                <a:latin typeface="Arial Narrow" pitchFamily="34" charset="0"/>
              </a:rPr>
              <a:t> </a:t>
            </a:r>
            <a:r>
              <a:rPr lang="en-US" dirty="0" err="1">
                <a:latin typeface="Arial Narrow" pitchFamily="34" charset="0"/>
              </a:rPr>
              <a:t>namun</a:t>
            </a:r>
            <a:r>
              <a:rPr lang="en-US" dirty="0">
                <a:latin typeface="Arial Narrow" pitchFamily="34" charset="0"/>
              </a:rPr>
              <a:t> </a:t>
            </a:r>
            <a:r>
              <a:rPr lang="en-US" dirty="0" err="1">
                <a:latin typeface="Arial Narrow" pitchFamily="34" charset="0"/>
              </a:rPr>
              <a:t>juga</a:t>
            </a:r>
            <a:r>
              <a:rPr lang="en-US" dirty="0">
                <a:latin typeface="Arial Narrow" pitchFamily="34" charset="0"/>
              </a:rPr>
              <a:t> </a:t>
            </a:r>
            <a:r>
              <a:rPr lang="en-US" dirty="0" err="1">
                <a:latin typeface="Arial Narrow" pitchFamily="34" charset="0"/>
              </a:rPr>
              <a:t>hendak</a:t>
            </a:r>
            <a:r>
              <a:rPr lang="en-US" dirty="0">
                <a:latin typeface="Arial Narrow" pitchFamily="34" charset="0"/>
              </a:rPr>
              <a:t> </a:t>
            </a:r>
            <a:r>
              <a:rPr lang="en-US" b="1" dirty="0" err="1">
                <a:latin typeface="Arial Narrow" pitchFamily="34" charset="0"/>
              </a:rPr>
              <a:t>mengkomunikasikan</a:t>
            </a:r>
            <a:r>
              <a:rPr lang="en-US" b="1" dirty="0">
                <a:latin typeface="Arial Narrow" pitchFamily="34" charset="0"/>
              </a:rPr>
              <a:t> </a:t>
            </a:r>
            <a:r>
              <a:rPr lang="en-US" b="1" dirty="0" err="1">
                <a:latin typeface="Arial Narrow" pitchFamily="34" charset="0"/>
              </a:rPr>
              <a:t>maksud</a:t>
            </a:r>
            <a:r>
              <a:rPr lang="en-US" b="1" dirty="0">
                <a:latin typeface="Arial Narrow" pitchFamily="34" charset="0"/>
              </a:rPr>
              <a:t> </a:t>
            </a:r>
            <a:r>
              <a:rPr lang="en-US" b="1" dirty="0" err="1">
                <a:latin typeface="Arial Narrow" pitchFamily="34" charset="0"/>
              </a:rPr>
              <a:t>dan</a:t>
            </a:r>
            <a:r>
              <a:rPr lang="en-US" b="1" dirty="0">
                <a:latin typeface="Arial Narrow" pitchFamily="34" charset="0"/>
              </a:rPr>
              <a:t> </a:t>
            </a:r>
            <a:r>
              <a:rPr lang="en-US" b="1" dirty="0" err="1">
                <a:latin typeface="Arial Narrow" pitchFamily="34" charset="0"/>
              </a:rPr>
              <a:t>tujuan</a:t>
            </a:r>
            <a:r>
              <a:rPr lang="en-US" b="1" dirty="0">
                <a:latin typeface="Arial Narrow" pitchFamily="34" charset="0"/>
              </a:rPr>
              <a:t> </a:t>
            </a:r>
            <a:r>
              <a:rPr lang="en-US" b="1" dirty="0" err="1">
                <a:latin typeface="Arial Narrow" pitchFamily="34" charset="0"/>
              </a:rPr>
              <a:t>dari</a:t>
            </a:r>
            <a:r>
              <a:rPr lang="en-US" b="1" dirty="0">
                <a:latin typeface="Arial Narrow" pitchFamily="34" charset="0"/>
              </a:rPr>
              <a:t> </a:t>
            </a:r>
            <a:r>
              <a:rPr lang="en-US" b="1" dirty="0" err="1">
                <a:latin typeface="Arial Narrow" pitchFamily="34" charset="0"/>
              </a:rPr>
              <a:t>suatu</a:t>
            </a:r>
            <a:r>
              <a:rPr lang="en-US" b="1" dirty="0">
                <a:latin typeface="Arial Narrow" pitchFamily="34" charset="0"/>
              </a:rPr>
              <a:t> </a:t>
            </a:r>
            <a:r>
              <a:rPr lang="en-US" b="1" dirty="0" err="1">
                <a:latin typeface="Arial Narrow" pitchFamily="34" charset="0"/>
              </a:rPr>
              <a:t>tanda</a:t>
            </a:r>
            <a:r>
              <a:rPr lang="en-US" b="1" dirty="0">
                <a:latin typeface="Arial Narrow" pitchFamily="34" charset="0"/>
              </a:rPr>
              <a:t> yang </a:t>
            </a:r>
            <a:r>
              <a:rPr lang="en-US" b="1" dirty="0" err="1">
                <a:latin typeface="Arial Narrow" pitchFamily="34" charset="0"/>
              </a:rPr>
              <a:t>digunakan</a:t>
            </a:r>
            <a:endParaRPr lang="en-US" b="1" dirty="0">
              <a:latin typeface="Arial Narrow" pitchFamily="34" charset="0"/>
            </a:endParaRPr>
          </a:p>
        </p:txBody>
      </p:sp>
      <p:sp>
        <p:nvSpPr>
          <p:cNvPr id="6" name="Rectangle 5"/>
          <p:cNvSpPr/>
          <p:nvPr/>
        </p:nvSpPr>
        <p:spPr>
          <a:xfrm>
            <a:off x="1866900" y="5206425"/>
            <a:ext cx="1752600" cy="584775"/>
          </a:xfrm>
          <a:prstGeom prst="rect">
            <a:avLst/>
          </a:prstGeom>
        </p:spPr>
        <p:txBody>
          <a:bodyPr wrap="square">
            <a:spAutoFit/>
          </a:bodyPr>
          <a:lstStyle/>
          <a:p>
            <a:pPr algn="ctr"/>
            <a:r>
              <a:rPr lang="en-US" sz="1600" dirty="0" smtClean="0">
                <a:latin typeface="Arial Narrow" pitchFamily="34" charset="0"/>
              </a:rPr>
              <a:t>Programming</a:t>
            </a:r>
          </a:p>
          <a:p>
            <a:pPr algn="ctr"/>
            <a:r>
              <a:rPr lang="en-US" sz="1600" dirty="0" smtClean="0">
                <a:latin typeface="Arial Narrow" pitchFamily="34" charset="0"/>
              </a:rPr>
              <a:t>concept</a:t>
            </a:r>
            <a:endParaRPr lang="en-US" sz="1600" dirty="0">
              <a:latin typeface="Arial Narrow" pitchFamily="34" charset="0"/>
            </a:endParaRPr>
          </a:p>
        </p:txBody>
      </p:sp>
      <p:sp>
        <p:nvSpPr>
          <p:cNvPr id="8" name="Rectangle 7"/>
          <p:cNvSpPr/>
          <p:nvPr/>
        </p:nvSpPr>
        <p:spPr>
          <a:xfrm>
            <a:off x="1562100" y="5105400"/>
            <a:ext cx="2362200" cy="74958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362700" y="5189226"/>
            <a:ext cx="1752600" cy="584775"/>
          </a:xfrm>
          <a:prstGeom prst="rect">
            <a:avLst/>
          </a:prstGeom>
        </p:spPr>
        <p:txBody>
          <a:bodyPr wrap="square">
            <a:spAutoFit/>
          </a:bodyPr>
          <a:lstStyle/>
          <a:p>
            <a:pPr algn="ctr"/>
            <a:r>
              <a:rPr lang="en-US" sz="1600" dirty="0" smtClean="0">
                <a:latin typeface="Arial Narrow" pitchFamily="34" charset="0"/>
              </a:rPr>
              <a:t>Design</a:t>
            </a:r>
          </a:p>
          <a:p>
            <a:pPr algn="ctr"/>
            <a:r>
              <a:rPr lang="en-US" sz="1600" dirty="0" smtClean="0">
                <a:latin typeface="Arial Narrow" pitchFamily="34" charset="0"/>
              </a:rPr>
              <a:t>concept</a:t>
            </a:r>
            <a:endParaRPr lang="en-US" sz="1600" dirty="0">
              <a:latin typeface="Arial Narrow" pitchFamily="34" charset="0"/>
            </a:endParaRPr>
          </a:p>
        </p:txBody>
      </p:sp>
      <p:sp>
        <p:nvSpPr>
          <p:cNvPr id="10" name="Rectangle 9"/>
          <p:cNvSpPr/>
          <p:nvPr/>
        </p:nvSpPr>
        <p:spPr>
          <a:xfrm>
            <a:off x="6057900" y="5088201"/>
            <a:ext cx="2362200" cy="74958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 name="Straight Connector 2"/>
          <p:cNvCxnSpPr/>
          <p:nvPr/>
        </p:nvCxnSpPr>
        <p:spPr>
          <a:xfrm>
            <a:off x="4933950" y="4800600"/>
            <a:ext cx="0" cy="14478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038600" y="5524500"/>
            <a:ext cx="1828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itle 1"/>
          <p:cNvSpPr txBox="1">
            <a:spLocks/>
          </p:cNvSpPr>
          <p:nvPr/>
        </p:nvSpPr>
        <p:spPr>
          <a:xfrm>
            <a:off x="4305300" y="5649681"/>
            <a:ext cx="1752600" cy="410612"/>
          </a:xfrm>
          <a:prstGeom prst="rect">
            <a:avLst/>
          </a:prstGeom>
        </p:spPr>
        <p:txBody>
          <a:bodyPr anchor="b">
            <a:norm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en-US" sz="1800" b="1" dirty="0" smtClean="0">
                <a:latin typeface="Arial Narrow" pitchFamily="34" charset="0"/>
              </a:rPr>
              <a:t>SEMIOTIKA</a:t>
            </a:r>
            <a:endParaRPr lang="en-US" sz="1800" b="1" dirty="0">
              <a:latin typeface="Arial Narrow" pitchFamily="34" charset="0"/>
            </a:endParaRPr>
          </a:p>
        </p:txBody>
      </p:sp>
    </p:spTree>
    <p:extLst>
      <p:ext uri="{BB962C8B-B14F-4D97-AF65-F5344CB8AC3E}">
        <p14:creationId xmlns:p14="http://schemas.microsoft.com/office/powerpoint/2010/main" val="393745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500"/>
                                        <p:tgtEl>
                                          <p:spTgt spid="3"/>
                                        </p:tgtEl>
                                      </p:cBhvr>
                                    </p:animEffect>
                                  </p:childTnLst>
                                </p:cTn>
                              </p:par>
                              <p:par>
                                <p:cTn id="23" presetID="10" presetClass="entr" presetSubtype="0" fill="hold"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500"/>
                                        <p:tgtEl>
                                          <p:spTgt spid="12"/>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500"/>
                                        <p:tgtEl>
                                          <p:spTgt spid="6"/>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500"/>
                                        <p:tgtEl>
                                          <p:spTgt spid="8"/>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fade">
                                      <p:cBhvr>
                                        <p:cTn id="34" dur="500"/>
                                        <p:tgtEl>
                                          <p:spTgt spid="10"/>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5" grpId="0"/>
      <p:bldP spid="6" grpId="0"/>
      <p:bldP spid="8" grpId="0" animBg="1"/>
      <p:bldP spid="9" grpId="0"/>
      <p:bldP spid="10" grpId="0" animBg="1"/>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590800" y="539889"/>
            <a:ext cx="5257800" cy="5632311"/>
          </a:xfrm>
          <a:prstGeom prst="rect">
            <a:avLst/>
          </a:prstGeom>
        </p:spPr>
        <p:txBody>
          <a:bodyPr wrap="square">
            <a:spAutoFit/>
          </a:bodyPr>
          <a:lstStyle/>
          <a:p>
            <a:pPr algn="ctr"/>
            <a:r>
              <a:rPr lang="en-US" sz="1600" dirty="0" err="1">
                <a:latin typeface="Arial Narrow" pitchFamily="34" charset="0"/>
              </a:rPr>
              <a:t>Berdasarkan</a:t>
            </a:r>
            <a:r>
              <a:rPr lang="en-US" sz="1600" dirty="0">
                <a:latin typeface="Arial Narrow" pitchFamily="34" charset="0"/>
              </a:rPr>
              <a:t> </a:t>
            </a:r>
            <a:r>
              <a:rPr lang="en-US" sz="1600" dirty="0" err="1">
                <a:latin typeface="Arial Narrow" pitchFamily="34" charset="0"/>
              </a:rPr>
              <a:t>objeknya</a:t>
            </a:r>
            <a:r>
              <a:rPr lang="en-US" sz="1600" dirty="0">
                <a:latin typeface="Arial Narrow" pitchFamily="34" charset="0"/>
              </a:rPr>
              <a:t>, Charles Sanders Peirce </a:t>
            </a:r>
            <a:r>
              <a:rPr lang="en-US" sz="1600" dirty="0" err="1">
                <a:latin typeface="Arial Narrow" pitchFamily="34" charset="0"/>
              </a:rPr>
              <a:t>membagi</a:t>
            </a:r>
            <a:r>
              <a:rPr lang="en-US" sz="1600" dirty="0">
                <a:latin typeface="Arial Narrow" pitchFamily="34" charset="0"/>
              </a:rPr>
              <a:t> </a:t>
            </a:r>
            <a:r>
              <a:rPr lang="en-US" sz="1600" dirty="0" err="1">
                <a:latin typeface="Arial Narrow" pitchFamily="34" charset="0"/>
              </a:rPr>
              <a:t>tanda</a:t>
            </a:r>
            <a:r>
              <a:rPr lang="en-US" sz="1600" dirty="0">
                <a:latin typeface="Arial Narrow" pitchFamily="34" charset="0"/>
              </a:rPr>
              <a:t> </a:t>
            </a:r>
            <a:r>
              <a:rPr lang="en-US" sz="1600" dirty="0" err="1">
                <a:latin typeface="Arial Narrow" pitchFamily="34" charset="0"/>
              </a:rPr>
              <a:t>menjadi</a:t>
            </a:r>
            <a:r>
              <a:rPr lang="en-US" sz="1600" dirty="0">
                <a:latin typeface="Arial Narrow" pitchFamily="34" charset="0"/>
              </a:rPr>
              <a:t> </a:t>
            </a:r>
            <a:r>
              <a:rPr lang="en-US" sz="1600" dirty="0" err="1">
                <a:latin typeface="Arial Narrow" pitchFamily="34" charset="0"/>
              </a:rPr>
              <a:t>tiga</a:t>
            </a:r>
            <a:r>
              <a:rPr lang="en-US" sz="1600" dirty="0">
                <a:latin typeface="Arial Narrow" pitchFamily="34" charset="0"/>
              </a:rPr>
              <a:t> </a:t>
            </a:r>
            <a:r>
              <a:rPr lang="en-US" sz="1600" dirty="0" err="1">
                <a:latin typeface="Arial Narrow" pitchFamily="34" charset="0"/>
              </a:rPr>
              <a:t>bagian</a:t>
            </a:r>
            <a:r>
              <a:rPr lang="en-US" sz="1600" dirty="0">
                <a:latin typeface="Arial Narrow" pitchFamily="34" charset="0"/>
              </a:rPr>
              <a:t>, </a:t>
            </a:r>
            <a:r>
              <a:rPr lang="en-US" sz="1600" dirty="0" err="1">
                <a:latin typeface="Arial Narrow" pitchFamily="34" charset="0"/>
              </a:rPr>
              <a:t>yaitu</a:t>
            </a:r>
            <a:r>
              <a:rPr lang="en-US" sz="1600" dirty="0">
                <a:latin typeface="Arial Narrow" pitchFamily="34" charset="0"/>
              </a:rPr>
              <a:t>: </a:t>
            </a:r>
            <a:endParaRPr lang="en-US" sz="1600" dirty="0" smtClean="0">
              <a:latin typeface="Arial Narrow" pitchFamily="34" charset="0"/>
            </a:endParaRPr>
          </a:p>
          <a:p>
            <a:pPr algn="ctr"/>
            <a:endParaRPr lang="en-US" sz="1600" dirty="0">
              <a:latin typeface="Arial Narrow" pitchFamily="34" charset="0"/>
            </a:endParaRPr>
          </a:p>
          <a:p>
            <a:pPr algn="ctr"/>
            <a:r>
              <a:rPr lang="en-US" b="1" dirty="0" err="1" smtClean="0">
                <a:latin typeface="Arial Narrow" pitchFamily="34" charset="0"/>
              </a:rPr>
              <a:t>Ikon</a:t>
            </a:r>
            <a:r>
              <a:rPr lang="en-US" b="1" dirty="0" smtClean="0">
                <a:latin typeface="Arial Narrow" pitchFamily="34" charset="0"/>
              </a:rPr>
              <a:t> </a:t>
            </a:r>
            <a:r>
              <a:rPr lang="en-US" b="1" dirty="0">
                <a:latin typeface="Arial Narrow" pitchFamily="34" charset="0"/>
              </a:rPr>
              <a:t>(icon</a:t>
            </a:r>
            <a:r>
              <a:rPr lang="en-US" b="1" dirty="0" smtClean="0">
                <a:latin typeface="Arial Narrow" pitchFamily="34" charset="0"/>
              </a:rPr>
              <a:t>)</a:t>
            </a:r>
            <a:endParaRPr lang="en-US" dirty="0" smtClean="0">
              <a:latin typeface="Arial Narrow" pitchFamily="34" charset="0"/>
            </a:endParaRPr>
          </a:p>
          <a:p>
            <a:pPr algn="ctr"/>
            <a:r>
              <a:rPr lang="en-US" sz="1600" dirty="0" smtClean="0">
                <a:latin typeface="Arial Narrow" pitchFamily="34" charset="0"/>
              </a:rPr>
              <a:t> </a:t>
            </a:r>
            <a:r>
              <a:rPr lang="en-US" sz="1600" dirty="0" err="1">
                <a:latin typeface="Arial Narrow" pitchFamily="34" charset="0"/>
              </a:rPr>
              <a:t>yaitu</a:t>
            </a:r>
            <a:r>
              <a:rPr lang="en-US" sz="1600" dirty="0">
                <a:latin typeface="Arial Narrow" pitchFamily="34" charset="0"/>
              </a:rPr>
              <a:t> </a:t>
            </a:r>
            <a:r>
              <a:rPr lang="en-US" sz="1600" dirty="0" err="1">
                <a:latin typeface="Arial Narrow" pitchFamily="34" charset="0"/>
              </a:rPr>
              <a:t>tanda</a:t>
            </a:r>
            <a:r>
              <a:rPr lang="en-US" sz="1600" dirty="0">
                <a:latin typeface="Arial Narrow" pitchFamily="34" charset="0"/>
              </a:rPr>
              <a:t> </a:t>
            </a:r>
            <a:r>
              <a:rPr lang="en-US" sz="1600" dirty="0" smtClean="0">
                <a:latin typeface="Arial Narrow" pitchFamily="34" charset="0"/>
              </a:rPr>
              <a:t> yang </a:t>
            </a:r>
            <a:r>
              <a:rPr lang="en-US" sz="1600" dirty="0" err="1">
                <a:latin typeface="Arial Narrow" pitchFamily="34" charset="0"/>
              </a:rPr>
              <a:t>hubungan</a:t>
            </a:r>
            <a:r>
              <a:rPr lang="en-US" sz="1600" dirty="0">
                <a:latin typeface="Arial Narrow" pitchFamily="34" charset="0"/>
              </a:rPr>
              <a:t> </a:t>
            </a:r>
            <a:r>
              <a:rPr lang="en-US" sz="1600" dirty="0" err="1">
                <a:latin typeface="Arial Narrow" pitchFamily="34" charset="0"/>
              </a:rPr>
              <a:t>antara</a:t>
            </a:r>
            <a:r>
              <a:rPr lang="en-US" sz="1600" dirty="0">
                <a:latin typeface="Arial Narrow" pitchFamily="34" charset="0"/>
              </a:rPr>
              <a:t> </a:t>
            </a:r>
            <a:r>
              <a:rPr lang="en-US" sz="1600" dirty="0" err="1">
                <a:latin typeface="Arial Narrow" pitchFamily="34" charset="0"/>
              </a:rPr>
              <a:t>penanda</a:t>
            </a:r>
            <a:r>
              <a:rPr lang="en-US" sz="1600" dirty="0">
                <a:latin typeface="Arial Narrow" pitchFamily="34" charset="0"/>
              </a:rPr>
              <a:t> </a:t>
            </a:r>
            <a:r>
              <a:rPr lang="en-US" sz="1600" dirty="0" err="1">
                <a:latin typeface="Arial Narrow" pitchFamily="34" charset="0"/>
              </a:rPr>
              <a:t>dan</a:t>
            </a:r>
            <a:r>
              <a:rPr lang="en-US" sz="1600" dirty="0">
                <a:latin typeface="Arial Narrow" pitchFamily="34" charset="0"/>
              </a:rPr>
              <a:t> </a:t>
            </a:r>
            <a:r>
              <a:rPr lang="en-US" sz="1600" dirty="0" err="1">
                <a:latin typeface="Arial Narrow" pitchFamily="34" charset="0"/>
              </a:rPr>
              <a:t>petandanya</a:t>
            </a:r>
            <a:r>
              <a:rPr lang="en-US" sz="1600" dirty="0">
                <a:latin typeface="Arial Narrow" pitchFamily="34" charset="0"/>
              </a:rPr>
              <a:t> </a:t>
            </a:r>
            <a:r>
              <a:rPr lang="en-US" sz="1600" dirty="0" err="1">
                <a:latin typeface="Arial Narrow" pitchFamily="34" charset="0"/>
              </a:rPr>
              <a:t>bersifat</a:t>
            </a:r>
            <a:r>
              <a:rPr lang="en-US" sz="1600" dirty="0">
                <a:latin typeface="Arial Narrow" pitchFamily="34" charset="0"/>
              </a:rPr>
              <a:t> </a:t>
            </a:r>
            <a:r>
              <a:rPr lang="en-US" sz="1600" dirty="0" err="1">
                <a:latin typeface="Arial Narrow" pitchFamily="34" charset="0"/>
              </a:rPr>
              <a:t>bersamaan</a:t>
            </a:r>
            <a:r>
              <a:rPr lang="en-US" sz="1600" dirty="0">
                <a:latin typeface="Arial Narrow" pitchFamily="34" charset="0"/>
              </a:rPr>
              <a:t> </a:t>
            </a:r>
            <a:r>
              <a:rPr lang="en-US" sz="1600" dirty="0" err="1">
                <a:latin typeface="Arial Narrow" pitchFamily="34" charset="0"/>
              </a:rPr>
              <a:t>dalam</a:t>
            </a:r>
            <a:r>
              <a:rPr lang="en-US" sz="1600" dirty="0">
                <a:latin typeface="Arial Narrow" pitchFamily="34" charset="0"/>
              </a:rPr>
              <a:t> </a:t>
            </a:r>
            <a:r>
              <a:rPr lang="en-US" sz="1600" dirty="0" err="1">
                <a:latin typeface="Arial Narrow" pitchFamily="34" charset="0"/>
              </a:rPr>
              <a:t>bentuk</a:t>
            </a:r>
            <a:r>
              <a:rPr lang="en-US" sz="1600" dirty="0">
                <a:latin typeface="Arial Narrow" pitchFamily="34" charset="0"/>
              </a:rPr>
              <a:t> </a:t>
            </a:r>
            <a:r>
              <a:rPr lang="en-US" sz="1600" dirty="0" err="1">
                <a:latin typeface="Arial Narrow" pitchFamily="34" charset="0"/>
              </a:rPr>
              <a:t>alamiahnya</a:t>
            </a:r>
            <a:r>
              <a:rPr lang="en-US" sz="1600" dirty="0">
                <a:latin typeface="Arial Narrow" pitchFamily="34" charset="0"/>
              </a:rPr>
              <a:t>. </a:t>
            </a:r>
            <a:r>
              <a:rPr lang="en-US" sz="1600" dirty="0" err="1">
                <a:latin typeface="Arial Narrow" pitchFamily="34" charset="0"/>
              </a:rPr>
              <a:t>Dengan</a:t>
            </a:r>
            <a:r>
              <a:rPr lang="en-US" sz="1600" dirty="0">
                <a:latin typeface="Arial Narrow" pitchFamily="34" charset="0"/>
              </a:rPr>
              <a:t> kata lain, </a:t>
            </a:r>
            <a:r>
              <a:rPr lang="en-US" sz="1600" dirty="0" err="1">
                <a:latin typeface="Arial Narrow" pitchFamily="34" charset="0"/>
              </a:rPr>
              <a:t>ikon</a:t>
            </a:r>
            <a:r>
              <a:rPr lang="en-US" sz="1600" dirty="0">
                <a:latin typeface="Arial Narrow" pitchFamily="34" charset="0"/>
              </a:rPr>
              <a:t> </a:t>
            </a:r>
            <a:r>
              <a:rPr lang="en-US" sz="1600" dirty="0" err="1">
                <a:latin typeface="Arial Narrow" pitchFamily="34" charset="0"/>
              </a:rPr>
              <a:t>adalah</a:t>
            </a:r>
            <a:r>
              <a:rPr lang="en-US" sz="1600" dirty="0">
                <a:latin typeface="Arial Narrow" pitchFamily="34" charset="0"/>
              </a:rPr>
              <a:t> </a:t>
            </a:r>
            <a:r>
              <a:rPr lang="en-US" sz="1600" dirty="0" err="1">
                <a:latin typeface="Arial Narrow" pitchFamily="34" charset="0"/>
              </a:rPr>
              <a:t>suatu</a:t>
            </a:r>
            <a:r>
              <a:rPr lang="en-US" sz="1600" dirty="0">
                <a:latin typeface="Arial Narrow" pitchFamily="34" charset="0"/>
              </a:rPr>
              <a:t> </a:t>
            </a:r>
            <a:r>
              <a:rPr lang="en-US" sz="1600" dirty="0" err="1">
                <a:latin typeface="Arial Narrow" pitchFamily="34" charset="0"/>
              </a:rPr>
              <a:t>benda</a:t>
            </a:r>
            <a:r>
              <a:rPr lang="en-US" sz="1600" dirty="0">
                <a:latin typeface="Arial Narrow" pitchFamily="34" charset="0"/>
              </a:rPr>
              <a:t> </a:t>
            </a:r>
            <a:r>
              <a:rPr lang="en-US" sz="1600" dirty="0" err="1">
                <a:latin typeface="Arial Narrow" pitchFamily="34" charset="0"/>
              </a:rPr>
              <a:t>fisik</a:t>
            </a:r>
            <a:r>
              <a:rPr lang="en-US" sz="1600" dirty="0">
                <a:latin typeface="Arial Narrow" pitchFamily="34" charset="0"/>
              </a:rPr>
              <a:t> </a:t>
            </a:r>
            <a:r>
              <a:rPr lang="en-US" sz="1600" dirty="0" err="1">
                <a:latin typeface="Arial Narrow" pitchFamily="34" charset="0"/>
              </a:rPr>
              <a:t>baik</a:t>
            </a:r>
            <a:r>
              <a:rPr lang="en-US" sz="1600" dirty="0">
                <a:latin typeface="Arial Narrow" pitchFamily="34" charset="0"/>
              </a:rPr>
              <a:t> </a:t>
            </a:r>
            <a:r>
              <a:rPr lang="en-US" sz="1600" dirty="0" err="1">
                <a:latin typeface="Arial Narrow" pitchFamily="34" charset="0"/>
              </a:rPr>
              <a:t>dua</a:t>
            </a:r>
            <a:r>
              <a:rPr lang="en-US" sz="1600" dirty="0">
                <a:latin typeface="Arial Narrow" pitchFamily="34" charset="0"/>
              </a:rPr>
              <a:t> </a:t>
            </a:r>
            <a:r>
              <a:rPr lang="en-US" sz="1600" dirty="0" err="1">
                <a:latin typeface="Arial Narrow" pitchFamily="34" charset="0"/>
              </a:rPr>
              <a:t>atau</a:t>
            </a:r>
            <a:r>
              <a:rPr lang="en-US" sz="1600" dirty="0">
                <a:latin typeface="Arial Narrow" pitchFamily="34" charset="0"/>
              </a:rPr>
              <a:t> </a:t>
            </a:r>
            <a:r>
              <a:rPr lang="en-US" sz="1600" dirty="0" err="1">
                <a:latin typeface="Arial Narrow" pitchFamily="34" charset="0"/>
              </a:rPr>
              <a:t>tiga</a:t>
            </a:r>
            <a:r>
              <a:rPr lang="en-US" sz="1600" dirty="0">
                <a:latin typeface="Arial Narrow" pitchFamily="34" charset="0"/>
              </a:rPr>
              <a:t> </a:t>
            </a:r>
            <a:r>
              <a:rPr lang="en-US" sz="1600" dirty="0" err="1">
                <a:latin typeface="Arial Narrow" pitchFamily="34" charset="0"/>
              </a:rPr>
              <a:t>dimensi</a:t>
            </a:r>
            <a:r>
              <a:rPr lang="en-US" sz="1600" dirty="0">
                <a:latin typeface="Arial Narrow" pitchFamily="34" charset="0"/>
              </a:rPr>
              <a:t> yang </a:t>
            </a:r>
            <a:r>
              <a:rPr lang="en-US" sz="1600" dirty="0" err="1">
                <a:latin typeface="Arial Narrow" pitchFamily="34" charset="0"/>
              </a:rPr>
              <a:t>menyerupai</a:t>
            </a:r>
            <a:r>
              <a:rPr lang="en-US" sz="1600" dirty="0">
                <a:latin typeface="Arial Narrow" pitchFamily="34" charset="0"/>
              </a:rPr>
              <a:t> </a:t>
            </a:r>
            <a:r>
              <a:rPr lang="en-US" sz="1600" dirty="0" err="1">
                <a:latin typeface="Arial Narrow" pitchFamily="34" charset="0"/>
              </a:rPr>
              <a:t>apa</a:t>
            </a:r>
            <a:r>
              <a:rPr lang="en-US" sz="1600" dirty="0">
                <a:latin typeface="Arial Narrow" pitchFamily="34" charset="0"/>
              </a:rPr>
              <a:t> yang </a:t>
            </a:r>
            <a:r>
              <a:rPr lang="en-US" sz="1600" dirty="0" err="1">
                <a:latin typeface="Arial Narrow" pitchFamily="34" charset="0"/>
              </a:rPr>
              <a:t>direpresentasikannya</a:t>
            </a:r>
            <a:r>
              <a:rPr lang="en-US" sz="1600" dirty="0">
                <a:latin typeface="Arial Narrow" pitchFamily="34" charset="0"/>
              </a:rPr>
              <a:t>. </a:t>
            </a:r>
            <a:r>
              <a:rPr lang="en-US" sz="1600" dirty="0" err="1">
                <a:latin typeface="Arial Narrow" pitchFamily="34" charset="0"/>
              </a:rPr>
              <a:t>Representasi</a:t>
            </a:r>
            <a:r>
              <a:rPr lang="en-US" sz="1600" dirty="0">
                <a:latin typeface="Arial Narrow" pitchFamily="34" charset="0"/>
              </a:rPr>
              <a:t> </a:t>
            </a:r>
            <a:r>
              <a:rPr lang="en-US" sz="1600" dirty="0" err="1">
                <a:latin typeface="Arial Narrow" pitchFamily="34" charset="0"/>
              </a:rPr>
              <a:t>ini</a:t>
            </a:r>
            <a:r>
              <a:rPr lang="en-US" sz="1600" dirty="0">
                <a:latin typeface="Arial Narrow" pitchFamily="34" charset="0"/>
              </a:rPr>
              <a:t> </a:t>
            </a:r>
            <a:r>
              <a:rPr lang="en-US" sz="1600" dirty="0" err="1">
                <a:latin typeface="Arial Narrow" pitchFamily="34" charset="0"/>
              </a:rPr>
              <a:t>ditandai</a:t>
            </a:r>
            <a:r>
              <a:rPr lang="en-US" sz="1600" dirty="0">
                <a:latin typeface="Arial Narrow" pitchFamily="34" charset="0"/>
              </a:rPr>
              <a:t> </a:t>
            </a:r>
            <a:r>
              <a:rPr lang="en-US" sz="1600" dirty="0" err="1">
                <a:latin typeface="Arial Narrow" pitchFamily="34" charset="0"/>
              </a:rPr>
              <a:t>dengan</a:t>
            </a:r>
            <a:r>
              <a:rPr lang="en-US" sz="1600" dirty="0">
                <a:latin typeface="Arial Narrow" pitchFamily="34" charset="0"/>
              </a:rPr>
              <a:t> </a:t>
            </a:r>
            <a:r>
              <a:rPr lang="en-US" sz="1600" dirty="0" err="1">
                <a:latin typeface="Arial Narrow" pitchFamily="34" charset="0"/>
              </a:rPr>
              <a:t>kemiripan</a:t>
            </a:r>
            <a:r>
              <a:rPr lang="en-US" sz="1600" dirty="0">
                <a:latin typeface="Arial Narrow" pitchFamily="34" charset="0"/>
              </a:rPr>
              <a:t>. </a:t>
            </a:r>
            <a:endParaRPr lang="en-US" sz="1600" dirty="0" smtClean="0">
              <a:latin typeface="Arial Narrow" pitchFamily="34" charset="0"/>
            </a:endParaRPr>
          </a:p>
          <a:p>
            <a:pPr algn="ctr"/>
            <a:r>
              <a:rPr lang="en-US" sz="1600" dirty="0" err="1" smtClean="0">
                <a:latin typeface="Arial Narrow" pitchFamily="34" charset="0"/>
              </a:rPr>
              <a:t>Misalnya</a:t>
            </a:r>
            <a:r>
              <a:rPr lang="en-US" sz="1600" dirty="0">
                <a:latin typeface="Arial Narrow" pitchFamily="34" charset="0"/>
              </a:rPr>
              <a:t>, </a:t>
            </a:r>
            <a:r>
              <a:rPr lang="en-US" sz="1600" dirty="0" err="1">
                <a:latin typeface="Arial Narrow" pitchFamily="34" charset="0"/>
              </a:rPr>
              <a:t>potret</a:t>
            </a:r>
            <a:r>
              <a:rPr lang="en-US" sz="1600" dirty="0">
                <a:latin typeface="Arial Narrow" pitchFamily="34" charset="0"/>
              </a:rPr>
              <a:t> </a:t>
            </a:r>
            <a:r>
              <a:rPr lang="en-US" sz="1600" dirty="0" err="1">
                <a:latin typeface="Arial Narrow" pitchFamily="34" charset="0"/>
              </a:rPr>
              <a:t>dan</a:t>
            </a:r>
            <a:r>
              <a:rPr lang="en-US" sz="1600" dirty="0">
                <a:latin typeface="Arial Narrow" pitchFamily="34" charset="0"/>
              </a:rPr>
              <a:t> </a:t>
            </a:r>
            <a:r>
              <a:rPr lang="en-US" sz="1600" dirty="0" err="1">
                <a:latin typeface="Arial Narrow" pitchFamily="34" charset="0"/>
              </a:rPr>
              <a:t>peta</a:t>
            </a:r>
            <a:r>
              <a:rPr lang="en-US" sz="1600" dirty="0">
                <a:latin typeface="Arial Narrow" pitchFamily="34" charset="0"/>
              </a:rPr>
              <a:t>. </a:t>
            </a:r>
            <a:endParaRPr lang="en-US" sz="1600" dirty="0" smtClean="0">
              <a:latin typeface="Arial Narrow" pitchFamily="34" charset="0"/>
            </a:endParaRPr>
          </a:p>
          <a:p>
            <a:pPr marL="342900" indent="-342900" algn="ctr">
              <a:buAutoNum type="alphaLcPeriod"/>
            </a:pPr>
            <a:endParaRPr lang="en-US" dirty="0">
              <a:latin typeface="Arial Narrow" pitchFamily="34" charset="0"/>
            </a:endParaRPr>
          </a:p>
          <a:p>
            <a:pPr algn="ctr"/>
            <a:r>
              <a:rPr lang="en-US" b="1" dirty="0" err="1" smtClean="0">
                <a:latin typeface="Arial Narrow" pitchFamily="34" charset="0"/>
              </a:rPr>
              <a:t>Indeks</a:t>
            </a:r>
            <a:r>
              <a:rPr lang="en-US" b="1" dirty="0" smtClean="0">
                <a:latin typeface="Arial Narrow" pitchFamily="34" charset="0"/>
              </a:rPr>
              <a:t> </a:t>
            </a:r>
            <a:r>
              <a:rPr lang="en-US" b="1" dirty="0">
                <a:latin typeface="Arial Narrow" pitchFamily="34" charset="0"/>
              </a:rPr>
              <a:t>(index</a:t>
            </a:r>
            <a:r>
              <a:rPr lang="en-US" b="1" dirty="0" smtClean="0">
                <a:latin typeface="Arial Narrow" pitchFamily="34" charset="0"/>
              </a:rPr>
              <a:t>)</a:t>
            </a:r>
          </a:p>
          <a:p>
            <a:pPr algn="ctr"/>
            <a:r>
              <a:rPr lang="en-US" sz="1600" dirty="0" smtClean="0">
                <a:latin typeface="Arial Narrow" pitchFamily="34" charset="0"/>
              </a:rPr>
              <a:t> </a:t>
            </a:r>
            <a:r>
              <a:rPr lang="en-US" sz="1600" dirty="0" err="1">
                <a:latin typeface="Arial Narrow" pitchFamily="34" charset="0"/>
              </a:rPr>
              <a:t>yaitu</a:t>
            </a:r>
            <a:r>
              <a:rPr lang="en-US" sz="1600" dirty="0">
                <a:latin typeface="Arial Narrow" pitchFamily="34" charset="0"/>
              </a:rPr>
              <a:t> </a:t>
            </a:r>
            <a:r>
              <a:rPr lang="en-US" sz="1600" dirty="0" err="1">
                <a:latin typeface="Arial Narrow" pitchFamily="34" charset="0"/>
              </a:rPr>
              <a:t>tanda</a:t>
            </a:r>
            <a:r>
              <a:rPr lang="en-US" sz="1600" dirty="0">
                <a:latin typeface="Arial Narrow" pitchFamily="34" charset="0"/>
              </a:rPr>
              <a:t> yang </a:t>
            </a:r>
            <a:r>
              <a:rPr lang="en-US" sz="1600" dirty="0" err="1">
                <a:latin typeface="Arial Narrow" pitchFamily="34" charset="0"/>
              </a:rPr>
              <a:t>menunjukkan</a:t>
            </a:r>
            <a:r>
              <a:rPr lang="en-US" sz="1600" dirty="0">
                <a:latin typeface="Arial Narrow" pitchFamily="34" charset="0"/>
              </a:rPr>
              <a:t> </a:t>
            </a:r>
            <a:r>
              <a:rPr lang="en-US" sz="1600" dirty="0" err="1">
                <a:latin typeface="Arial Narrow" pitchFamily="34" charset="0"/>
              </a:rPr>
              <a:t>adanya</a:t>
            </a:r>
            <a:r>
              <a:rPr lang="en-US" sz="1600" dirty="0">
                <a:latin typeface="Arial Narrow" pitchFamily="34" charset="0"/>
              </a:rPr>
              <a:t> </a:t>
            </a:r>
            <a:r>
              <a:rPr lang="en-US" sz="1600" dirty="0" err="1">
                <a:latin typeface="Arial Narrow" pitchFamily="34" charset="0"/>
              </a:rPr>
              <a:t>hubungan</a:t>
            </a:r>
            <a:r>
              <a:rPr lang="en-US" sz="1600" dirty="0">
                <a:latin typeface="Arial Narrow" pitchFamily="34" charset="0"/>
              </a:rPr>
              <a:t> </a:t>
            </a:r>
            <a:r>
              <a:rPr lang="en-US" sz="1600" dirty="0" err="1">
                <a:latin typeface="Arial Narrow" pitchFamily="34" charset="0"/>
              </a:rPr>
              <a:t>alamiah</a:t>
            </a:r>
            <a:r>
              <a:rPr lang="en-US" sz="1600" dirty="0">
                <a:latin typeface="Arial Narrow" pitchFamily="34" charset="0"/>
              </a:rPr>
              <a:t> </a:t>
            </a:r>
            <a:r>
              <a:rPr lang="en-US" sz="1600" dirty="0" err="1">
                <a:latin typeface="Arial Narrow" pitchFamily="34" charset="0"/>
              </a:rPr>
              <a:t>antara</a:t>
            </a:r>
            <a:r>
              <a:rPr lang="en-US" sz="1600" dirty="0">
                <a:latin typeface="Arial Narrow" pitchFamily="34" charset="0"/>
              </a:rPr>
              <a:t> </a:t>
            </a:r>
            <a:r>
              <a:rPr lang="en-US" sz="1600" dirty="0" err="1">
                <a:latin typeface="Arial Narrow" pitchFamily="34" charset="0"/>
              </a:rPr>
              <a:t>tanda</a:t>
            </a:r>
            <a:r>
              <a:rPr lang="en-US" sz="1600" dirty="0">
                <a:latin typeface="Arial Narrow" pitchFamily="34" charset="0"/>
              </a:rPr>
              <a:t> </a:t>
            </a:r>
            <a:r>
              <a:rPr lang="en-US" sz="1600" dirty="0" err="1">
                <a:latin typeface="Arial Narrow" pitchFamily="34" charset="0"/>
              </a:rPr>
              <a:t>dan</a:t>
            </a:r>
            <a:r>
              <a:rPr lang="en-US" sz="1600" dirty="0">
                <a:latin typeface="Arial Narrow" pitchFamily="34" charset="0"/>
              </a:rPr>
              <a:t> </a:t>
            </a:r>
            <a:r>
              <a:rPr lang="en-US" sz="1600" dirty="0" err="1">
                <a:latin typeface="Arial Narrow" pitchFamily="34" charset="0"/>
              </a:rPr>
              <a:t>petanda</a:t>
            </a:r>
            <a:r>
              <a:rPr lang="en-US" sz="1600" dirty="0">
                <a:latin typeface="Arial Narrow" pitchFamily="34" charset="0"/>
              </a:rPr>
              <a:t> yang </a:t>
            </a:r>
            <a:r>
              <a:rPr lang="en-US" sz="1600" dirty="0" err="1">
                <a:latin typeface="Arial Narrow" pitchFamily="34" charset="0"/>
              </a:rPr>
              <a:t>bersifat</a:t>
            </a:r>
            <a:r>
              <a:rPr lang="en-US" sz="1600" dirty="0">
                <a:latin typeface="Arial Narrow" pitchFamily="34" charset="0"/>
              </a:rPr>
              <a:t> </a:t>
            </a:r>
            <a:r>
              <a:rPr lang="en-US" sz="1600" dirty="0" err="1">
                <a:latin typeface="Arial Narrow" pitchFamily="34" charset="0"/>
              </a:rPr>
              <a:t>kausal</a:t>
            </a:r>
            <a:r>
              <a:rPr lang="en-US" sz="1600" dirty="0">
                <a:latin typeface="Arial Narrow" pitchFamily="34" charset="0"/>
              </a:rPr>
              <a:t> </a:t>
            </a:r>
            <a:r>
              <a:rPr lang="en-US" sz="1600" dirty="0" err="1">
                <a:latin typeface="Arial Narrow" pitchFamily="34" charset="0"/>
              </a:rPr>
              <a:t>atau</a:t>
            </a:r>
            <a:r>
              <a:rPr lang="en-US" sz="1600" dirty="0">
                <a:latin typeface="Arial Narrow" pitchFamily="34" charset="0"/>
              </a:rPr>
              <a:t> </a:t>
            </a:r>
            <a:r>
              <a:rPr lang="en-US" sz="1600" dirty="0" err="1">
                <a:latin typeface="Arial Narrow" pitchFamily="34" charset="0"/>
              </a:rPr>
              <a:t>hubungan</a:t>
            </a:r>
            <a:r>
              <a:rPr lang="en-US" sz="1600" dirty="0">
                <a:latin typeface="Arial Narrow" pitchFamily="34" charset="0"/>
              </a:rPr>
              <a:t> </a:t>
            </a:r>
            <a:r>
              <a:rPr lang="en-US" sz="1600" dirty="0" err="1">
                <a:latin typeface="Arial Narrow" pitchFamily="34" charset="0"/>
              </a:rPr>
              <a:t>sebab</a:t>
            </a:r>
            <a:r>
              <a:rPr lang="en-US" sz="1600" dirty="0">
                <a:latin typeface="Arial Narrow" pitchFamily="34" charset="0"/>
              </a:rPr>
              <a:t> </a:t>
            </a:r>
            <a:r>
              <a:rPr lang="en-US" sz="1600" dirty="0" err="1">
                <a:latin typeface="Arial Narrow" pitchFamily="34" charset="0"/>
              </a:rPr>
              <a:t>akibat</a:t>
            </a:r>
            <a:r>
              <a:rPr lang="en-US" sz="1600" dirty="0">
                <a:latin typeface="Arial Narrow" pitchFamily="34" charset="0"/>
              </a:rPr>
              <a:t>, </a:t>
            </a:r>
            <a:r>
              <a:rPr lang="en-US" sz="1600" dirty="0" err="1">
                <a:latin typeface="Arial Narrow" pitchFamily="34" charset="0"/>
              </a:rPr>
              <a:t>atau</a:t>
            </a:r>
            <a:r>
              <a:rPr lang="en-US" sz="1600" dirty="0">
                <a:latin typeface="Arial Narrow" pitchFamily="34" charset="0"/>
              </a:rPr>
              <a:t> </a:t>
            </a:r>
            <a:r>
              <a:rPr lang="en-US" sz="1600" dirty="0" err="1">
                <a:latin typeface="Arial Narrow" pitchFamily="34" charset="0"/>
              </a:rPr>
              <a:t>tanda</a:t>
            </a:r>
            <a:r>
              <a:rPr lang="en-US" sz="1600" dirty="0">
                <a:latin typeface="Arial Narrow" pitchFamily="34" charset="0"/>
              </a:rPr>
              <a:t> yang </a:t>
            </a:r>
            <a:r>
              <a:rPr lang="en-US" sz="1600" dirty="0" err="1">
                <a:latin typeface="Arial Narrow" pitchFamily="34" charset="0"/>
              </a:rPr>
              <a:t>langsung</a:t>
            </a:r>
            <a:r>
              <a:rPr lang="en-US" sz="1600" dirty="0">
                <a:latin typeface="Arial Narrow" pitchFamily="34" charset="0"/>
              </a:rPr>
              <a:t> </a:t>
            </a:r>
            <a:r>
              <a:rPr lang="en-US" sz="1600" dirty="0" err="1">
                <a:latin typeface="Arial Narrow" pitchFamily="34" charset="0"/>
              </a:rPr>
              <a:t>mengacu</a:t>
            </a:r>
            <a:r>
              <a:rPr lang="en-US" sz="1600" dirty="0">
                <a:latin typeface="Arial Narrow" pitchFamily="34" charset="0"/>
              </a:rPr>
              <a:t> </a:t>
            </a:r>
            <a:r>
              <a:rPr lang="en-US" sz="1600" dirty="0" err="1">
                <a:latin typeface="Arial Narrow" pitchFamily="34" charset="0"/>
              </a:rPr>
              <a:t>pada</a:t>
            </a:r>
            <a:r>
              <a:rPr lang="en-US" sz="1600" dirty="0">
                <a:latin typeface="Arial Narrow" pitchFamily="34" charset="0"/>
              </a:rPr>
              <a:t> </a:t>
            </a:r>
            <a:r>
              <a:rPr lang="en-US" sz="1600" dirty="0" err="1">
                <a:latin typeface="Arial Narrow" pitchFamily="34" charset="0"/>
              </a:rPr>
              <a:t>kenyataan</a:t>
            </a:r>
            <a:r>
              <a:rPr lang="en-US" sz="1600" dirty="0">
                <a:latin typeface="Arial Narrow" pitchFamily="34" charset="0"/>
              </a:rPr>
              <a:t>. </a:t>
            </a:r>
            <a:endParaRPr lang="en-US" sz="1600" dirty="0" smtClean="0">
              <a:latin typeface="Arial Narrow" pitchFamily="34" charset="0"/>
            </a:endParaRPr>
          </a:p>
          <a:p>
            <a:pPr algn="ctr"/>
            <a:r>
              <a:rPr lang="en-US" sz="1600" dirty="0" err="1" smtClean="0">
                <a:latin typeface="Arial Narrow" pitchFamily="34" charset="0"/>
              </a:rPr>
              <a:t>Contohnya</a:t>
            </a:r>
            <a:r>
              <a:rPr lang="en-US" sz="1600" dirty="0" smtClean="0">
                <a:latin typeface="Arial Narrow" pitchFamily="34" charset="0"/>
              </a:rPr>
              <a:t> </a:t>
            </a:r>
            <a:r>
              <a:rPr lang="en-US" sz="1600" dirty="0" err="1">
                <a:latin typeface="Arial Narrow" pitchFamily="34" charset="0"/>
              </a:rPr>
              <a:t>adalah</a:t>
            </a:r>
            <a:r>
              <a:rPr lang="en-US" sz="1600" dirty="0">
                <a:latin typeface="Arial Narrow" pitchFamily="34" charset="0"/>
              </a:rPr>
              <a:t> </a:t>
            </a:r>
            <a:r>
              <a:rPr lang="en-US" sz="1600" dirty="0" err="1">
                <a:latin typeface="Arial Narrow" pitchFamily="34" charset="0"/>
              </a:rPr>
              <a:t>asap</a:t>
            </a:r>
            <a:r>
              <a:rPr lang="en-US" sz="1600" dirty="0">
                <a:latin typeface="Arial Narrow" pitchFamily="34" charset="0"/>
              </a:rPr>
              <a:t> </a:t>
            </a:r>
            <a:r>
              <a:rPr lang="en-US" sz="1600" dirty="0" err="1">
                <a:latin typeface="Arial Narrow" pitchFamily="34" charset="0"/>
              </a:rPr>
              <a:t>sebagai</a:t>
            </a:r>
            <a:r>
              <a:rPr lang="en-US" sz="1600" dirty="0">
                <a:latin typeface="Arial Narrow" pitchFamily="34" charset="0"/>
              </a:rPr>
              <a:t> </a:t>
            </a:r>
            <a:r>
              <a:rPr lang="en-US" sz="1600" dirty="0" err="1">
                <a:latin typeface="Arial Narrow" pitchFamily="34" charset="0"/>
              </a:rPr>
              <a:t>tanda</a:t>
            </a:r>
            <a:r>
              <a:rPr lang="en-US" sz="1600" dirty="0">
                <a:latin typeface="Arial Narrow" pitchFamily="34" charset="0"/>
              </a:rPr>
              <a:t> </a:t>
            </a:r>
            <a:r>
              <a:rPr lang="en-US" sz="1600" dirty="0" err="1">
                <a:latin typeface="Arial Narrow" pitchFamily="34" charset="0"/>
              </a:rPr>
              <a:t>adanya</a:t>
            </a:r>
            <a:r>
              <a:rPr lang="en-US" sz="1600" dirty="0">
                <a:latin typeface="Arial Narrow" pitchFamily="34" charset="0"/>
              </a:rPr>
              <a:t> </a:t>
            </a:r>
            <a:r>
              <a:rPr lang="en-US" sz="1600" dirty="0" err="1">
                <a:latin typeface="Arial Narrow" pitchFamily="34" charset="0"/>
              </a:rPr>
              <a:t>api</a:t>
            </a:r>
            <a:r>
              <a:rPr lang="en-US" sz="1600" dirty="0">
                <a:latin typeface="Arial Narrow" pitchFamily="34" charset="0"/>
              </a:rPr>
              <a:t>. </a:t>
            </a:r>
            <a:endParaRPr lang="en-US" sz="1600" dirty="0" smtClean="0">
              <a:latin typeface="Arial Narrow" pitchFamily="34" charset="0"/>
            </a:endParaRPr>
          </a:p>
          <a:p>
            <a:pPr algn="ctr"/>
            <a:endParaRPr lang="en-US" sz="1600" dirty="0">
              <a:latin typeface="Arial Narrow" pitchFamily="34" charset="0"/>
            </a:endParaRPr>
          </a:p>
          <a:p>
            <a:pPr algn="ctr"/>
            <a:r>
              <a:rPr lang="en-US" b="1" dirty="0" err="1" smtClean="0">
                <a:latin typeface="Arial Narrow" pitchFamily="34" charset="0"/>
              </a:rPr>
              <a:t>Simbol</a:t>
            </a:r>
            <a:r>
              <a:rPr lang="en-US" b="1" dirty="0" smtClean="0">
                <a:latin typeface="Arial Narrow" pitchFamily="34" charset="0"/>
              </a:rPr>
              <a:t> </a:t>
            </a:r>
            <a:r>
              <a:rPr lang="en-US" b="1" dirty="0">
                <a:latin typeface="Arial Narrow" pitchFamily="34" charset="0"/>
              </a:rPr>
              <a:t>(symbol</a:t>
            </a:r>
            <a:r>
              <a:rPr lang="en-US" b="1" dirty="0" smtClean="0">
                <a:latin typeface="Arial Narrow" pitchFamily="34" charset="0"/>
              </a:rPr>
              <a:t>) </a:t>
            </a:r>
          </a:p>
          <a:p>
            <a:pPr algn="ctr"/>
            <a:r>
              <a:rPr lang="en-US" sz="1600" dirty="0" err="1" smtClean="0">
                <a:latin typeface="Arial Narrow" pitchFamily="34" charset="0"/>
              </a:rPr>
              <a:t>yaitu</a:t>
            </a:r>
            <a:r>
              <a:rPr lang="en-US" sz="1600" dirty="0" smtClean="0">
                <a:latin typeface="Arial Narrow" pitchFamily="34" charset="0"/>
              </a:rPr>
              <a:t> </a:t>
            </a:r>
            <a:r>
              <a:rPr lang="en-US" sz="1600" dirty="0" err="1">
                <a:latin typeface="Arial Narrow" pitchFamily="34" charset="0"/>
              </a:rPr>
              <a:t>tanda</a:t>
            </a:r>
            <a:r>
              <a:rPr lang="en-US" sz="1600" dirty="0">
                <a:latin typeface="Arial Narrow" pitchFamily="34" charset="0"/>
              </a:rPr>
              <a:t> yang </a:t>
            </a:r>
            <a:r>
              <a:rPr lang="en-US" sz="1600" dirty="0" err="1">
                <a:latin typeface="Arial Narrow" pitchFamily="34" charset="0"/>
              </a:rPr>
              <a:t>menunjukkan</a:t>
            </a:r>
            <a:r>
              <a:rPr lang="en-US" sz="1600" dirty="0">
                <a:latin typeface="Arial Narrow" pitchFamily="34" charset="0"/>
              </a:rPr>
              <a:t> </a:t>
            </a:r>
            <a:r>
              <a:rPr lang="en-US" sz="1600" dirty="0" err="1">
                <a:latin typeface="Arial Narrow" pitchFamily="34" charset="0"/>
              </a:rPr>
              <a:t>hubungan</a:t>
            </a:r>
            <a:r>
              <a:rPr lang="en-US" sz="1600" dirty="0">
                <a:latin typeface="Arial Narrow" pitchFamily="34" charset="0"/>
              </a:rPr>
              <a:t> </a:t>
            </a:r>
            <a:r>
              <a:rPr lang="en-US" sz="1600" dirty="0" err="1">
                <a:latin typeface="Arial Narrow" pitchFamily="34" charset="0"/>
              </a:rPr>
              <a:t>alamiah</a:t>
            </a:r>
            <a:r>
              <a:rPr lang="en-US" sz="1600" dirty="0">
                <a:latin typeface="Arial Narrow" pitchFamily="34" charset="0"/>
              </a:rPr>
              <a:t> </a:t>
            </a:r>
            <a:r>
              <a:rPr lang="en-US" sz="1600" dirty="0" err="1">
                <a:latin typeface="Arial Narrow" pitchFamily="34" charset="0"/>
              </a:rPr>
              <a:t>antara</a:t>
            </a:r>
            <a:r>
              <a:rPr lang="en-US" sz="1600" dirty="0">
                <a:latin typeface="Arial Narrow" pitchFamily="34" charset="0"/>
              </a:rPr>
              <a:t> </a:t>
            </a:r>
            <a:r>
              <a:rPr lang="en-US" sz="1600" dirty="0" err="1">
                <a:latin typeface="Arial Narrow" pitchFamily="34" charset="0"/>
              </a:rPr>
              <a:t>penanda</a:t>
            </a:r>
            <a:r>
              <a:rPr lang="en-US" sz="1600" dirty="0">
                <a:latin typeface="Arial Narrow" pitchFamily="34" charset="0"/>
              </a:rPr>
              <a:t> </a:t>
            </a:r>
            <a:r>
              <a:rPr lang="en-US" sz="1600" dirty="0" err="1">
                <a:latin typeface="Arial Narrow" pitchFamily="34" charset="0"/>
              </a:rPr>
              <a:t>dengan</a:t>
            </a:r>
            <a:r>
              <a:rPr lang="en-US" sz="1600" dirty="0">
                <a:latin typeface="Arial Narrow" pitchFamily="34" charset="0"/>
              </a:rPr>
              <a:t> </a:t>
            </a:r>
            <a:r>
              <a:rPr lang="en-US" sz="1600" dirty="0" err="1">
                <a:latin typeface="Arial Narrow" pitchFamily="34" charset="0"/>
              </a:rPr>
              <a:t>petandanya</a:t>
            </a:r>
            <a:r>
              <a:rPr lang="en-US" sz="1600" dirty="0">
                <a:latin typeface="Arial Narrow" pitchFamily="34" charset="0"/>
              </a:rPr>
              <a:t>. </a:t>
            </a:r>
            <a:r>
              <a:rPr lang="en-US" sz="1600" dirty="0" err="1">
                <a:latin typeface="Arial Narrow" pitchFamily="34" charset="0"/>
              </a:rPr>
              <a:t>Hubungan</a:t>
            </a:r>
            <a:r>
              <a:rPr lang="en-US" sz="1600" dirty="0">
                <a:latin typeface="Arial Narrow" pitchFamily="34" charset="0"/>
              </a:rPr>
              <a:t> </a:t>
            </a:r>
            <a:r>
              <a:rPr lang="en-US" sz="1600" dirty="0" err="1">
                <a:latin typeface="Arial Narrow" pitchFamily="34" charset="0"/>
              </a:rPr>
              <a:t>diantaranya</a:t>
            </a:r>
            <a:r>
              <a:rPr lang="en-US" sz="1600" dirty="0">
                <a:latin typeface="Arial Narrow" pitchFamily="34" charset="0"/>
              </a:rPr>
              <a:t> </a:t>
            </a:r>
            <a:r>
              <a:rPr lang="en-US" sz="1600" dirty="0" err="1">
                <a:latin typeface="Arial Narrow" pitchFamily="34" charset="0"/>
              </a:rPr>
              <a:t>terjadi</a:t>
            </a:r>
            <a:r>
              <a:rPr lang="en-US" sz="1600" dirty="0">
                <a:latin typeface="Arial Narrow" pitchFamily="34" charset="0"/>
              </a:rPr>
              <a:t> </a:t>
            </a:r>
            <a:r>
              <a:rPr lang="en-US" sz="1600" dirty="0" err="1">
                <a:latin typeface="Arial Narrow" pitchFamily="34" charset="0"/>
              </a:rPr>
              <a:t>berdasarkan</a:t>
            </a:r>
            <a:r>
              <a:rPr lang="en-US" sz="1600" dirty="0">
                <a:latin typeface="Arial Narrow" pitchFamily="34" charset="0"/>
              </a:rPr>
              <a:t> </a:t>
            </a:r>
            <a:r>
              <a:rPr lang="en-US" sz="1600" dirty="0" err="1">
                <a:latin typeface="Arial Narrow" pitchFamily="34" charset="0"/>
              </a:rPr>
              <a:t>konvensi</a:t>
            </a:r>
            <a:r>
              <a:rPr lang="en-US" sz="1600" dirty="0">
                <a:latin typeface="Arial Narrow" pitchFamily="34" charset="0"/>
              </a:rPr>
              <a:t> (</a:t>
            </a:r>
            <a:r>
              <a:rPr lang="en-US" sz="1600" dirty="0" err="1">
                <a:latin typeface="Arial Narrow" pitchFamily="34" charset="0"/>
              </a:rPr>
              <a:t>perjanjian</a:t>
            </a:r>
            <a:r>
              <a:rPr lang="en-US" sz="1600" dirty="0">
                <a:latin typeface="Arial Narrow" pitchFamily="34" charset="0"/>
              </a:rPr>
              <a:t>) </a:t>
            </a:r>
            <a:r>
              <a:rPr lang="en-US" sz="1600" dirty="0" err="1">
                <a:latin typeface="Arial Narrow" pitchFamily="34" charset="0"/>
              </a:rPr>
              <a:t>masyarakat</a:t>
            </a:r>
            <a:r>
              <a:rPr lang="en-US" sz="1600" dirty="0">
                <a:latin typeface="Arial Narrow" pitchFamily="34" charset="0"/>
              </a:rPr>
              <a:t>. (</a:t>
            </a:r>
            <a:r>
              <a:rPr lang="en-US" sz="1600" dirty="0" err="1">
                <a:latin typeface="Arial Narrow" pitchFamily="34" charset="0"/>
              </a:rPr>
              <a:t>Sobur</a:t>
            </a:r>
            <a:r>
              <a:rPr lang="en-US" sz="1600" dirty="0">
                <a:latin typeface="Arial Narrow" pitchFamily="34" charset="0"/>
              </a:rPr>
              <a:t>, 2003:41)</a:t>
            </a:r>
          </a:p>
          <a:p>
            <a:pPr algn="ctr"/>
            <a:r>
              <a:rPr lang="en-US" sz="1600" dirty="0">
                <a:latin typeface="Arial Narrow" pitchFamily="34" charset="0"/>
              </a:rPr>
              <a:t> </a:t>
            </a:r>
          </a:p>
        </p:txBody>
      </p:sp>
    </p:spTree>
    <p:extLst>
      <p:ext uri="{BB962C8B-B14F-4D97-AF65-F5344CB8AC3E}">
        <p14:creationId xmlns:p14="http://schemas.microsoft.com/office/powerpoint/2010/main" val="2464980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505200" y="266700"/>
            <a:ext cx="3124200" cy="495300"/>
          </a:xfrm>
          <a:prstGeom prst="rect">
            <a:avLst/>
          </a:prstGeom>
        </p:spPr>
        <p:txBody>
          <a:bodyPr anchor="b">
            <a:norm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en-US" sz="2400" b="1" dirty="0" smtClean="0">
                <a:latin typeface="Arial Narrow" pitchFamily="34" charset="0"/>
              </a:rPr>
              <a:t>BUDAYA DI INDONESIA</a:t>
            </a:r>
            <a:endParaRPr lang="en-US" sz="2400" b="1" dirty="0">
              <a:latin typeface="Arial Narrow" pitchFamily="34" charset="0"/>
            </a:endParaRPr>
          </a:p>
        </p:txBody>
      </p:sp>
      <p:sp>
        <p:nvSpPr>
          <p:cNvPr id="3" name="Rectangle 2"/>
          <p:cNvSpPr/>
          <p:nvPr/>
        </p:nvSpPr>
        <p:spPr>
          <a:xfrm>
            <a:off x="1866900" y="991612"/>
            <a:ext cx="6362700" cy="3046988"/>
          </a:xfrm>
          <a:prstGeom prst="rect">
            <a:avLst/>
          </a:prstGeom>
        </p:spPr>
        <p:txBody>
          <a:bodyPr wrap="square">
            <a:spAutoFit/>
          </a:bodyPr>
          <a:lstStyle/>
          <a:p>
            <a:pPr algn="ctr">
              <a:lnSpc>
                <a:spcPct val="150000"/>
              </a:lnSpc>
            </a:pPr>
            <a:r>
              <a:rPr lang="id-ID" sz="1600" dirty="0">
                <a:latin typeface="Arial Narrow" pitchFamily="34" charset="0"/>
              </a:rPr>
              <a:t>Indonesia merupakan negara kepulauan yang mencakup lebih dari 17.000 pulau yang dihuni oleh sekitar 255 juta penduduk, sebuah angka yang membuat Indonesia menjadi negara di urutan keempat dalam hal negara dengan jumlah populasi yang terbesar di dunia. Angka ini juga mengimplikasikan bahwa banyak keanekaragaman budaya, etnis, agama maupun linguistik yang dapat ditemukan di dalam negara ini. Budaya tersebut sangat bervariasi, dari ritual Hindu yang dipraktekkan sehari-hari di pulau Bali, sampai pemberlakuan (parsial) hukum syariah di Aceh dan gaya hidup pemburu-pengumpul orang Mentawai.</a:t>
            </a:r>
            <a:endParaRPr lang="en-US" sz="1600" dirty="0">
              <a:latin typeface="Arial Narrow" pitchFamily="34" charset="0"/>
            </a:endParaRPr>
          </a:p>
        </p:txBody>
      </p:sp>
      <p:sp>
        <p:nvSpPr>
          <p:cNvPr id="5" name="Rectangle 4"/>
          <p:cNvSpPr/>
          <p:nvPr/>
        </p:nvSpPr>
        <p:spPr>
          <a:xfrm>
            <a:off x="1752600" y="4157008"/>
            <a:ext cx="6705600" cy="1938992"/>
          </a:xfrm>
          <a:prstGeom prst="rect">
            <a:avLst/>
          </a:prstGeom>
        </p:spPr>
        <p:txBody>
          <a:bodyPr wrap="square">
            <a:spAutoFit/>
          </a:bodyPr>
          <a:lstStyle/>
          <a:p>
            <a:pPr algn="ctr">
              <a:lnSpc>
                <a:spcPct val="150000"/>
              </a:lnSpc>
              <a:spcAft>
                <a:spcPts val="1000"/>
              </a:spcAft>
            </a:pPr>
            <a:r>
              <a:rPr lang="en-US" sz="1600" dirty="0" err="1">
                <a:solidFill>
                  <a:srgbClr val="222222"/>
                </a:solidFill>
                <a:latin typeface="Arial Narrow" pitchFamily="34" charset="0"/>
                <a:ea typeface="Calibri"/>
                <a:cs typeface="Arial"/>
              </a:rPr>
              <a:t>Budaya</a:t>
            </a:r>
            <a:r>
              <a:rPr lang="en-US" sz="1600" dirty="0">
                <a:solidFill>
                  <a:srgbClr val="222222"/>
                </a:solidFill>
                <a:latin typeface="Arial Narrow" pitchFamily="34" charset="0"/>
                <a:ea typeface="Calibri"/>
                <a:cs typeface="Arial"/>
              </a:rPr>
              <a:t> Indonesia </a:t>
            </a:r>
            <a:r>
              <a:rPr lang="en-US" sz="1600" dirty="0" err="1">
                <a:solidFill>
                  <a:srgbClr val="222222"/>
                </a:solidFill>
                <a:latin typeface="Arial Narrow" pitchFamily="34" charset="0"/>
                <a:ea typeface="Calibri"/>
                <a:cs typeface="Arial"/>
              </a:rPr>
              <a:t>sangat</a:t>
            </a:r>
            <a:r>
              <a:rPr lang="en-US" sz="1600" dirty="0">
                <a:solidFill>
                  <a:srgbClr val="222222"/>
                </a:solidFill>
                <a:latin typeface="Arial Narrow" pitchFamily="34" charset="0"/>
                <a:ea typeface="Calibri"/>
                <a:cs typeface="Arial"/>
              </a:rPr>
              <a:t> </a:t>
            </a:r>
            <a:r>
              <a:rPr lang="en-US" sz="1600" dirty="0" err="1">
                <a:solidFill>
                  <a:srgbClr val="222222"/>
                </a:solidFill>
                <a:latin typeface="Arial Narrow" pitchFamily="34" charset="0"/>
                <a:ea typeface="Calibri"/>
                <a:cs typeface="Arial"/>
              </a:rPr>
              <a:t>berbeda</a:t>
            </a:r>
            <a:r>
              <a:rPr lang="en-US" sz="1600" dirty="0">
                <a:solidFill>
                  <a:srgbClr val="222222"/>
                </a:solidFill>
                <a:latin typeface="Arial Narrow" pitchFamily="34" charset="0"/>
                <a:ea typeface="Calibri"/>
                <a:cs typeface="Arial"/>
              </a:rPr>
              <a:t> </a:t>
            </a:r>
            <a:r>
              <a:rPr lang="en-US" sz="1600" dirty="0" err="1">
                <a:solidFill>
                  <a:srgbClr val="222222"/>
                </a:solidFill>
                <a:latin typeface="Arial Narrow" pitchFamily="34" charset="0"/>
                <a:ea typeface="Calibri"/>
                <a:cs typeface="Arial"/>
              </a:rPr>
              <a:t>dari</a:t>
            </a:r>
            <a:r>
              <a:rPr lang="en-US" sz="1600" dirty="0">
                <a:solidFill>
                  <a:srgbClr val="222222"/>
                </a:solidFill>
                <a:latin typeface="Arial Narrow" pitchFamily="34" charset="0"/>
                <a:ea typeface="Calibri"/>
                <a:cs typeface="Arial"/>
              </a:rPr>
              <a:t> </a:t>
            </a:r>
            <a:r>
              <a:rPr lang="en-US" sz="1600" dirty="0" err="1">
                <a:solidFill>
                  <a:srgbClr val="222222"/>
                </a:solidFill>
                <a:latin typeface="Arial Narrow" pitchFamily="34" charset="0"/>
                <a:ea typeface="Calibri"/>
                <a:cs typeface="Arial"/>
              </a:rPr>
              <a:t>budaya</a:t>
            </a:r>
            <a:r>
              <a:rPr lang="en-US" sz="1600" dirty="0">
                <a:solidFill>
                  <a:srgbClr val="222222"/>
                </a:solidFill>
                <a:latin typeface="Arial Narrow" pitchFamily="34" charset="0"/>
                <a:ea typeface="Calibri"/>
                <a:cs typeface="Arial"/>
              </a:rPr>
              <a:t> Barat </a:t>
            </a:r>
            <a:r>
              <a:rPr lang="en-US" sz="1600" dirty="0" err="1">
                <a:solidFill>
                  <a:srgbClr val="222222"/>
                </a:solidFill>
                <a:latin typeface="Arial Narrow" pitchFamily="34" charset="0"/>
                <a:ea typeface="Calibri"/>
                <a:cs typeface="Arial"/>
              </a:rPr>
              <a:t>karena</a:t>
            </a:r>
            <a:r>
              <a:rPr lang="en-US" sz="1600" dirty="0">
                <a:solidFill>
                  <a:srgbClr val="222222"/>
                </a:solidFill>
                <a:latin typeface="Arial Narrow" pitchFamily="34" charset="0"/>
                <a:ea typeface="Calibri"/>
                <a:cs typeface="Arial"/>
              </a:rPr>
              <a:t> </a:t>
            </a:r>
            <a:r>
              <a:rPr lang="en-US" sz="1600" dirty="0" err="1">
                <a:solidFill>
                  <a:srgbClr val="222222"/>
                </a:solidFill>
                <a:latin typeface="Arial Narrow" pitchFamily="34" charset="0"/>
                <a:ea typeface="Calibri"/>
                <a:cs typeface="Arial"/>
              </a:rPr>
              <a:t>ada</a:t>
            </a:r>
            <a:r>
              <a:rPr lang="en-US" sz="1600" dirty="0">
                <a:solidFill>
                  <a:srgbClr val="222222"/>
                </a:solidFill>
                <a:latin typeface="Arial Narrow" pitchFamily="34" charset="0"/>
                <a:ea typeface="Calibri"/>
                <a:cs typeface="Arial"/>
              </a:rPr>
              <a:t> </a:t>
            </a:r>
            <a:r>
              <a:rPr lang="en-US" sz="1600" dirty="0" err="1">
                <a:solidFill>
                  <a:srgbClr val="222222"/>
                </a:solidFill>
                <a:latin typeface="Arial Narrow" pitchFamily="34" charset="0"/>
                <a:ea typeface="Calibri"/>
                <a:cs typeface="Arial"/>
              </a:rPr>
              <a:t>perbedaan</a:t>
            </a:r>
            <a:r>
              <a:rPr lang="en-US" sz="1600" dirty="0">
                <a:solidFill>
                  <a:srgbClr val="222222"/>
                </a:solidFill>
                <a:latin typeface="Arial Narrow" pitchFamily="34" charset="0"/>
                <a:ea typeface="Calibri"/>
                <a:cs typeface="Arial"/>
              </a:rPr>
              <a:t> </a:t>
            </a:r>
            <a:r>
              <a:rPr lang="en-US" sz="1600" dirty="0" err="1">
                <a:solidFill>
                  <a:srgbClr val="222222"/>
                </a:solidFill>
                <a:latin typeface="Arial Narrow" pitchFamily="34" charset="0"/>
                <a:ea typeface="Calibri"/>
                <a:cs typeface="Arial"/>
              </a:rPr>
              <a:t>dalam</a:t>
            </a:r>
            <a:r>
              <a:rPr lang="en-US" sz="1600" dirty="0">
                <a:solidFill>
                  <a:srgbClr val="222222"/>
                </a:solidFill>
                <a:latin typeface="Arial Narrow" pitchFamily="34" charset="0"/>
                <a:ea typeface="Calibri"/>
                <a:cs typeface="Arial"/>
              </a:rPr>
              <a:t> </a:t>
            </a:r>
            <a:r>
              <a:rPr lang="en-US" sz="1600" dirty="0" err="1">
                <a:solidFill>
                  <a:srgbClr val="222222"/>
                </a:solidFill>
                <a:latin typeface="Arial Narrow" pitchFamily="34" charset="0"/>
                <a:ea typeface="Calibri"/>
                <a:cs typeface="Arial"/>
              </a:rPr>
              <a:t>pengalaman</a:t>
            </a:r>
            <a:r>
              <a:rPr lang="en-US" sz="1600" dirty="0">
                <a:solidFill>
                  <a:srgbClr val="222222"/>
                </a:solidFill>
                <a:latin typeface="Arial Narrow" pitchFamily="34" charset="0"/>
                <a:ea typeface="Calibri"/>
                <a:cs typeface="Arial"/>
              </a:rPr>
              <a:t>, </a:t>
            </a:r>
            <a:r>
              <a:rPr lang="en-US" sz="1600" dirty="0" err="1">
                <a:solidFill>
                  <a:srgbClr val="222222"/>
                </a:solidFill>
                <a:latin typeface="Arial Narrow" pitchFamily="34" charset="0"/>
                <a:ea typeface="Calibri"/>
                <a:cs typeface="Arial"/>
              </a:rPr>
              <a:t>sistem</a:t>
            </a:r>
            <a:r>
              <a:rPr lang="en-US" sz="1600" dirty="0">
                <a:solidFill>
                  <a:srgbClr val="222222"/>
                </a:solidFill>
                <a:latin typeface="Arial Narrow" pitchFamily="34" charset="0"/>
                <a:ea typeface="Calibri"/>
                <a:cs typeface="Arial"/>
              </a:rPr>
              <a:t> </a:t>
            </a:r>
            <a:r>
              <a:rPr lang="en-US" sz="1600" dirty="0" err="1">
                <a:solidFill>
                  <a:srgbClr val="222222"/>
                </a:solidFill>
                <a:latin typeface="Arial Narrow" pitchFamily="34" charset="0"/>
                <a:ea typeface="Calibri"/>
                <a:cs typeface="Arial"/>
              </a:rPr>
              <a:t>keyakinan</a:t>
            </a:r>
            <a:r>
              <a:rPr lang="en-US" sz="1600" dirty="0">
                <a:solidFill>
                  <a:srgbClr val="222222"/>
                </a:solidFill>
                <a:latin typeface="Arial Narrow" pitchFamily="34" charset="0"/>
                <a:ea typeface="Calibri"/>
                <a:cs typeface="Arial"/>
              </a:rPr>
              <a:t>, </a:t>
            </a:r>
            <a:r>
              <a:rPr lang="en-US" sz="1600" dirty="0" err="1">
                <a:solidFill>
                  <a:srgbClr val="222222"/>
                </a:solidFill>
                <a:latin typeface="Arial Narrow" pitchFamily="34" charset="0"/>
                <a:ea typeface="Calibri"/>
                <a:cs typeface="Arial"/>
              </a:rPr>
              <a:t>hierarki</a:t>
            </a:r>
            <a:r>
              <a:rPr lang="en-US" sz="1600" dirty="0">
                <a:solidFill>
                  <a:srgbClr val="222222"/>
                </a:solidFill>
                <a:latin typeface="Arial Narrow" pitchFamily="34" charset="0"/>
                <a:ea typeface="Calibri"/>
                <a:cs typeface="Arial"/>
              </a:rPr>
              <a:t>, agama, </a:t>
            </a:r>
            <a:r>
              <a:rPr lang="en-US" sz="1600" dirty="0" err="1">
                <a:solidFill>
                  <a:srgbClr val="222222"/>
                </a:solidFill>
                <a:latin typeface="Arial Narrow" pitchFamily="34" charset="0"/>
                <a:ea typeface="Calibri"/>
                <a:cs typeface="Arial"/>
              </a:rPr>
              <a:t>pengertian</a:t>
            </a:r>
            <a:r>
              <a:rPr lang="en-US" sz="1600" dirty="0">
                <a:solidFill>
                  <a:srgbClr val="222222"/>
                </a:solidFill>
                <a:latin typeface="Arial Narrow" pitchFamily="34" charset="0"/>
                <a:ea typeface="Calibri"/>
                <a:cs typeface="Arial"/>
              </a:rPr>
              <a:t> </a:t>
            </a:r>
            <a:r>
              <a:rPr lang="en-US" sz="1600" dirty="0" err="1">
                <a:solidFill>
                  <a:srgbClr val="222222"/>
                </a:solidFill>
                <a:latin typeface="Arial Narrow" pitchFamily="34" charset="0"/>
                <a:ea typeface="Calibri"/>
                <a:cs typeface="Arial"/>
              </a:rPr>
              <a:t>tentang</a:t>
            </a:r>
            <a:r>
              <a:rPr lang="en-US" sz="1600" dirty="0">
                <a:solidFill>
                  <a:srgbClr val="222222"/>
                </a:solidFill>
                <a:latin typeface="Arial Narrow" pitchFamily="34" charset="0"/>
                <a:ea typeface="Calibri"/>
                <a:cs typeface="Arial"/>
              </a:rPr>
              <a:t> </a:t>
            </a:r>
            <a:r>
              <a:rPr lang="en-US" sz="1600" dirty="0" err="1">
                <a:solidFill>
                  <a:srgbClr val="222222"/>
                </a:solidFill>
                <a:latin typeface="Arial Narrow" pitchFamily="34" charset="0"/>
                <a:ea typeface="Calibri"/>
                <a:cs typeface="Arial"/>
              </a:rPr>
              <a:t>waktu</a:t>
            </a:r>
            <a:r>
              <a:rPr lang="en-US" sz="1600" dirty="0">
                <a:solidFill>
                  <a:srgbClr val="222222"/>
                </a:solidFill>
                <a:latin typeface="Arial Narrow" pitchFamily="34" charset="0"/>
                <a:ea typeface="Calibri"/>
                <a:cs typeface="Arial"/>
              </a:rPr>
              <a:t>, </a:t>
            </a:r>
            <a:r>
              <a:rPr lang="en-US" sz="1600" dirty="0" err="1">
                <a:solidFill>
                  <a:srgbClr val="222222"/>
                </a:solidFill>
                <a:latin typeface="Arial Narrow" pitchFamily="34" charset="0"/>
                <a:ea typeface="Calibri"/>
                <a:cs typeface="Arial"/>
              </a:rPr>
              <a:t>hubungan</a:t>
            </a:r>
            <a:r>
              <a:rPr lang="en-US" sz="1600" dirty="0">
                <a:solidFill>
                  <a:srgbClr val="222222"/>
                </a:solidFill>
                <a:latin typeface="Arial Narrow" pitchFamily="34" charset="0"/>
                <a:ea typeface="Calibri"/>
                <a:cs typeface="Arial"/>
              </a:rPr>
              <a:t> </a:t>
            </a:r>
            <a:r>
              <a:rPr lang="en-US" sz="1600" dirty="0" err="1">
                <a:solidFill>
                  <a:srgbClr val="222222"/>
                </a:solidFill>
                <a:latin typeface="Arial Narrow" pitchFamily="34" charset="0"/>
                <a:ea typeface="Calibri"/>
                <a:cs typeface="Arial"/>
              </a:rPr>
              <a:t>spasial</a:t>
            </a:r>
            <a:r>
              <a:rPr lang="en-US" sz="1600" dirty="0">
                <a:solidFill>
                  <a:srgbClr val="222222"/>
                </a:solidFill>
                <a:latin typeface="Arial Narrow" pitchFamily="34" charset="0"/>
                <a:ea typeface="Calibri"/>
                <a:cs typeface="Arial"/>
              </a:rPr>
              <a:t>, </a:t>
            </a:r>
            <a:r>
              <a:rPr lang="en-US" sz="1600" dirty="0" err="1">
                <a:solidFill>
                  <a:srgbClr val="222222"/>
                </a:solidFill>
                <a:latin typeface="Arial Narrow" pitchFamily="34" charset="0"/>
                <a:ea typeface="Calibri"/>
                <a:cs typeface="Arial"/>
              </a:rPr>
              <a:t>dan</a:t>
            </a:r>
            <a:r>
              <a:rPr lang="en-US" sz="1600" dirty="0">
                <a:solidFill>
                  <a:srgbClr val="222222"/>
                </a:solidFill>
                <a:latin typeface="Arial Narrow" pitchFamily="34" charset="0"/>
                <a:ea typeface="Calibri"/>
                <a:cs typeface="Arial"/>
              </a:rPr>
              <a:t> </a:t>
            </a:r>
            <a:r>
              <a:rPr lang="en-US" sz="1600" dirty="0" err="1">
                <a:solidFill>
                  <a:srgbClr val="222222"/>
                </a:solidFill>
                <a:latin typeface="Arial Narrow" pitchFamily="34" charset="0"/>
                <a:ea typeface="Calibri"/>
                <a:cs typeface="Arial"/>
              </a:rPr>
              <a:t>banyak</a:t>
            </a:r>
            <a:r>
              <a:rPr lang="en-US" sz="1600" dirty="0">
                <a:solidFill>
                  <a:srgbClr val="222222"/>
                </a:solidFill>
                <a:latin typeface="Arial Narrow" pitchFamily="34" charset="0"/>
                <a:ea typeface="Calibri"/>
                <a:cs typeface="Arial"/>
              </a:rPr>
              <a:t> </a:t>
            </a:r>
            <a:r>
              <a:rPr lang="en-US" sz="1600" dirty="0" err="1">
                <a:solidFill>
                  <a:srgbClr val="222222"/>
                </a:solidFill>
                <a:latin typeface="Arial Narrow" pitchFamily="34" charset="0"/>
                <a:ea typeface="Calibri"/>
                <a:cs typeface="Arial"/>
              </a:rPr>
              <a:t>lagi</a:t>
            </a:r>
            <a:r>
              <a:rPr lang="en-US" sz="1600" dirty="0">
                <a:solidFill>
                  <a:srgbClr val="222222"/>
                </a:solidFill>
                <a:latin typeface="Arial Narrow" pitchFamily="34" charset="0"/>
                <a:ea typeface="Calibri"/>
                <a:cs typeface="Arial"/>
              </a:rPr>
              <a:t>. </a:t>
            </a:r>
            <a:r>
              <a:rPr lang="en-US" sz="1600" dirty="0" err="1">
                <a:solidFill>
                  <a:srgbClr val="222222"/>
                </a:solidFill>
                <a:latin typeface="Arial Narrow" pitchFamily="34" charset="0"/>
                <a:ea typeface="Calibri"/>
                <a:cs typeface="Arial"/>
              </a:rPr>
              <a:t>Apalagi</a:t>
            </a:r>
            <a:r>
              <a:rPr lang="en-US" sz="1600" dirty="0">
                <a:solidFill>
                  <a:srgbClr val="222222"/>
                </a:solidFill>
                <a:latin typeface="Arial Narrow" pitchFamily="34" charset="0"/>
                <a:ea typeface="Calibri"/>
                <a:cs typeface="Arial"/>
              </a:rPr>
              <a:t> </a:t>
            </a:r>
            <a:r>
              <a:rPr lang="en-US" sz="1600" dirty="0" err="1">
                <a:solidFill>
                  <a:srgbClr val="222222"/>
                </a:solidFill>
                <a:latin typeface="Arial Narrow" pitchFamily="34" charset="0"/>
                <a:ea typeface="Calibri"/>
                <a:cs typeface="Arial"/>
              </a:rPr>
              <a:t>dalam</a:t>
            </a:r>
            <a:r>
              <a:rPr lang="en-US" sz="1600" dirty="0">
                <a:solidFill>
                  <a:srgbClr val="222222"/>
                </a:solidFill>
                <a:latin typeface="Arial Narrow" pitchFamily="34" charset="0"/>
                <a:ea typeface="Calibri"/>
                <a:cs typeface="Arial"/>
              </a:rPr>
              <a:t> Indonesia </a:t>
            </a:r>
            <a:r>
              <a:rPr lang="en-US" sz="1600" dirty="0" err="1">
                <a:solidFill>
                  <a:srgbClr val="222222"/>
                </a:solidFill>
                <a:latin typeface="Arial Narrow" pitchFamily="34" charset="0"/>
                <a:ea typeface="Calibri"/>
                <a:cs typeface="Arial"/>
              </a:rPr>
              <a:t>sendiri</a:t>
            </a:r>
            <a:r>
              <a:rPr lang="en-US" sz="1600" dirty="0">
                <a:solidFill>
                  <a:srgbClr val="222222"/>
                </a:solidFill>
                <a:latin typeface="Arial Narrow" pitchFamily="34" charset="0"/>
                <a:ea typeface="Calibri"/>
                <a:cs typeface="Arial"/>
              </a:rPr>
              <a:t> </a:t>
            </a:r>
            <a:r>
              <a:rPr lang="en-US" sz="1600" dirty="0" err="1">
                <a:solidFill>
                  <a:srgbClr val="222222"/>
                </a:solidFill>
                <a:latin typeface="Arial Narrow" pitchFamily="34" charset="0"/>
                <a:ea typeface="Calibri"/>
                <a:cs typeface="Arial"/>
              </a:rPr>
              <a:t>terdapat</a:t>
            </a:r>
            <a:r>
              <a:rPr lang="en-US" sz="1600" dirty="0">
                <a:solidFill>
                  <a:srgbClr val="222222"/>
                </a:solidFill>
                <a:latin typeface="Arial Narrow" pitchFamily="34" charset="0"/>
                <a:ea typeface="Calibri"/>
                <a:cs typeface="Arial"/>
              </a:rPr>
              <a:t> </a:t>
            </a:r>
            <a:r>
              <a:rPr lang="en-US" sz="1600" dirty="0" err="1">
                <a:solidFill>
                  <a:srgbClr val="222222"/>
                </a:solidFill>
                <a:latin typeface="Arial Narrow" pitchFamily="34" charset="0"/>
                <a:ea typeface="Calibri"/>
                <a:cs typeface="Arial"/>
              </a:rPr>
              <a:t>banyak</a:t>
            </a:r>
            <a:r>
              <a:rPr lang="en-US" sz="1600" dirty="0">
                <a:solidFill>
                  <a:srgbClr val="222222"/>
                </a:solidFill>
                <a:latin typeface="Arial Narrow" pitchFamily="34" charset="0"/>
                <a:ea typeface="Calibri"/>
                <a:cs typeface="Arial"/>
              </a:rPr>
              <a:t> </a:t>
            </a:r>
            <a:r>
              <a:rPr lang="en-US" sz="1600" dirty="0" err="1">
                <a:solidFill>
                  <a:srgbClr val="222222"/>
                </a:solidFill>
                <a:latin typeface="Arial Narrow" pitchFamily="34" charset="0"/>
                <a:ea typeface="Calibri"/>
                <a:cs typeface="Arial"/>
              </a:rPr>
              <a:t>budaya</a:t>
            </a:r>
            <a:r>
              <a:rPr lang="en-US" sz="1600" dirty="0">
                <a:solidFill>
                  <a:srgbClr val="222222"/>
                </a:solidFill>
                <a:latin typeface="Arial Narrow" pitchFamily="34" charset="0"/>
                <a:ea typeface="Calibri"/>
                <a:cs typeface="Arial"/>
              </a:rPr>
              <a:t> yang </a:t>
            </a:r>
            <a:r>
              <a:rPr lang="en-US" sz="1600" dirty="0" err="1">
                <a:solidFill>
                  <a:srgbClr val="222222"/>
                </a:solidFill>
                <a:latin typeface="Arial Narrow" pitchFamily="34" charset="0"/>
                <a:ea typeface="Calibri"/>
                <a:cs typeface="Arial"/>
              </a:rPr>
              <a:t>berbeda</a:t>
            </a:r>
            <a:r>
              <a:rPr lang="en-US" sz="1600" dirty="0">
                <a:solidFill>
                  <a:srgbClr val="222222"/>
                </a:solidFill>
                <a:latin typeface="Arial Narrow" pitchFamily="34" charset="0"/>
                <a:ea typeface="Calibri"/>
                <a:cs typeface="Arial"/>
              </a:rPr>
              <a:t>. Hal </a:t>
            </a:r>
            <a:r>
              <a:rPr lang="en-US" sz="1600" dirty="0" err="1">
                <a:solidFill>
                  <a:srgbClr val="222222"/>
                </a:solidFill>
                <a:latin typeface="Arial Narrow" pitchFamily="34" charset="0"/>
                <a:ea typeface="Calibri"/>
                <a:cs typeface="Arial"/>
              </a:rPr>
              <a:t>ini</a:t>
            </a:r>
            <a:r>
              <a:rPr lang="en-US" sz="1600" dirty="0">
                <a:solidFill>
                  <a:srgbClr val="222222"/>
                </a:solidFill>
                <a:latin typeface="Arial Narrow" pitchFamily="34" charset="0"/>
                <a:ea typeface="Calibri"/>
                <a:cs typeface="Arial"/>
              </a:rPr>
              <a:t> </a:t>
            </a:r>
            <a:r>
              <a:rPr lang="en-US" sz="1600" dirty="0" err="1">
                <a:solidFill>
                  <a:srgbClr val="222222"/>
                </a:solidFill>
                <a:latin typeface="Arial Narrow" pitchFamily="34" charset="0"/>
                <a:ea typeface="Calibri"/>
                <a:cs typeface="Arial"/>
              </a:rPr>
              <a:t>membuat</a:t>
            </a:r>
            <a:r>
              <a:rPr lang="en-US" sz="1600" dirty="0">
                <a:solidFill>
                  <a:srgbClr val="222222"/>
                </a:solidFill>
                <a:latin typeface="Arial Narrow" pitchFamily="34" charset="0"/>
                <a:ea typeface="Calibri"/>
                <a:cs typeface="Arial"/>
              </a:rPr>
              <a:t> Indonesia </a:t>
            </a:r>
            <a:r>
              <a:rPr lang="en-US" sz="1600" dirty="0" err="1">
                <a:solidFill>
                  <a:srgbClr val="222222"/>
                </a:solidFill>
                <a:latin typeface="Arial Narrow" pitchFamily="34" charset="0"/>
                <a:ea typeface="Calibri"/>
                <a:cs typeface="Arial"/>
              </a:rPr>
              <a:t>menjadi</a:t>
            </a:r>
            <a:r>
              <a:rPr lang="en-US" sz="1600" dirty="0">
                <a:solidFill>
                  <a:srgbClr val="222222"/>
                </a:solidFill>
                <a:latin typeface="Arial Narrow" pitchFamily="34" charset="0"/>
                <a:ea typeface="Calibri"/>
                <a:cs typeface="Arial"/>
              </a:rPr>
              <a:t> </a:t>
            </a:r>
            <a:r>
              <a:rPr lang="en-US" sz="1600" dirty="0" err="1">
                <a:solidFill>
                  <a:srgbClr val="222222"/>
                </a:solidFill>
                <a:latin typeface="Arial Narrow" pitchFamily="34" charset="0"/>
                <a:ea typeface="Calibri"/>
                <a:cs typeface="Arial"/>
              </a:rPr>
              <a:t>negara</a:t>
            </a:r>
            <a:r>
              <a:rPr lang="en-US" sz="1600" dirty="0">
                <a:solidFill>
                  <a:srgbClr val="222222"/>
                </a:solidFill>
                <a:latin typeface="Arial Narrow" pitchFamily="34" charset="0"/>
                <a:ea typeface="Calibri"/>
                <a:cs typeface="Arial"/>
              </a:rPr>
              <a:t> yang </a:t>
            </a:r>
            <a:r>
              <a:rPr lang="en-US" sz="1600" dirty="0" err="1">
                <a:solidFill>
                  <a:srgbClr val="222222"/>
                </a:solidFill>
                <a:latin typeface="Arial Narrow" pitchFamily="34" charset="0"/>
                <a:ea typeface="Calibri"/>
                <a:cs typeface="Arial"/>
              </a:rPr>
              <a:t>kompleks</a:t>
            </a:r>
            <a:r>
              <a:rPr lang="en-US" sz="1600" dirty="0">
                <a:solidFill>
                  <a:srgbClr val="222222"/>
                </a:solidFill>
                <a:latin typeface="Arial Narrow" pitchFamily="34" charset="0"/>
                <a:ea typeface="Calibri"/>
                <a:cs typeface="Arial"/>
              </a:rPr>
              <a:t>, </a:t>
            </a:r>
            <a:r>
              <a:rPr lang="en-US" sz="1600" dirty="0" err="1">
                <a:solidFill>
                  <a:srgbClr val="222222"/>
                </a:solidFill>
                <a:latin typeface="Arial Narrow" pitchFamily="34" charset="0"/>
                <a:ea typeface="Calibri"/>
                <a:cs typeface="Arial"/>
              </a:rPr>
              <a:t>dan</a:t>
            </a:r>
            <a:r>
              <a:rPr lang="en-US" sz="1600" dirty="0">
                <a:solidFill>
                  <a:srgbClr val="222222"/>
                </a:solidFill>
                <a:latin typeface="Arial Narrow" pitchFamily="34" charset="0"/>
                <a:ea typeface="Calibri"/>
                <a:cs typeface="Arial"/>
              </a:rPr>
              <a:t> </a:t>
            </a:r>
            <a:r>
              <a:rPr lang="en-US" sz="1600" dirty="0" err="1">
                <a:solidFill>
                  <a:srgbClr val="222222"/>
                </a:solidFill>
                <a:latin typeface="Arial Narrow" pitchFamily="34" charset="0"/>
                <a:ea typeface="Calibri"/>
                <a:cs typeface="Arial"/>
              </a:rPr>
              <a:t>karena</a:t>
            </a:r>
            <a:r>
              <a:rPr lang="en-US" sz="1600" dirty="0">
                <a:solidFill>
                  <a:srgbClr val="222222"/>
                </a:solidFill>
                <a:latin typeface="Arial Narrow" pitchFamily="34" charset="0"/>
                <a:ea typeface="Calibri"/>
                <a:cs typeface="Arial"/>
              </a:rPr>
              <a:t> </a:t>
            </a:r>
            <a:r>
              <a:rPr lang="en-US" sz="1600" dirty="0" err="1">
                <a:solidFill>
                  <a:srgbClr val="222222"/>
                </a:solidFill>
                <a:latin typeface="Arial Narrow" pitchFamily="34" charset="0"/>
                <a:ea typeface="Calibri"/>
                <a:cs typeface="Arial"/>
              </a:rPr>
              <a:t>itu</a:t>
            </a:r>
            <a:r>
              <a:rPr lang="en-US" sz="1600" dirty="0">
                <a:solidFill>
                  <a:srgbClr val="222222"/>
                </a:solidFill>
                <a:latin typeface="Arial Narrow" pitchFamily="34" charset="0"/>
                <a:ea typeface="Calibri"/>
                <a:cs typeface="Arial"/>
              </a:rPr>
              <a:t> </a:t>
            </a:r>
            <a:r>
              <a:rPr lang="en-US" sz="1600" dirty="0" err="1">
                <a:solidFill>
                  <a:srgbClr val="222222"/>
                </a:solidFill>
                <a:latin typeface="Arial Narrow" pitchFamily="34" charset="0"/>
                <a:ea typeface="Calibri"/>
                <a:cs typeface="Arial"/>
              </a:rPr>
              <a:t>negara</a:t>
            </a:r>
            <a:r>
              <a:rPr lang="en-US" sz="1600" dirty="0">
                <a:solidFill>
                  <a:srgbClr val="222222"/>
                </a:solidFill>
                <a:latin typeface="Arial Narrow" pitchFamily="34" charset="0"/>
                <a:ea typeface="Calibri"/>
                <a:cs typeface="Arial"/>
              </a:rPr>
              <a:t> </a:t>
            </a:r>
            <a:r>
              <a:rPr lang="en-US" sz="1600" dirty="0" err="1">
                <a:solidFill>
                  <a:srgbClr val="222222"/>
                </a:solidFill>
                <a:latin typeface="Arial Narrow" pitchFamily="34" charset="0"/>
                <a:ea typeface="Calibri"/>
                <a:cs typeface="Arial"/>
              </a:rPr>
              <a:t>ini</a:t>
            </a:r>
            <a:r>
              <a:rPr lang="en-US" sz="1600" dirty="0">
                <a:solidFill>
                  <a:srgbClr val="222222"/>
                </a:solidFill>
                <a:latin typeface="Arial Narrow" pitchFamily="34" charset="0"/>
                <a:ea typeface="Calibri"/>
                <a:cs typeface="Arial"/>
              </a:rPr>
              <a:t> </a:t>
            </a:r>
            <a:r>
              <a:rPr lang="en-US" sz="1600" dirty="0" err="1">
                <a:solidFill>
                  <a:srgbClr val="222222"/>
                </a:solidFill>
                <a:latin typeface="Arial Narrow" pitchFamily="34" charset="0"/>
                <a:ea typeface="Calibri"/>
                <a:cs typeface="Arial"/>
              </a:rPr>
              <a:t>menarik</a:t>
            </a:r>
            <a:r>
              <a:rPr lang="en-US" sz="1600" dirty="0" smtClean="0">
                <a:solidFill>
                  <a:srgbClr val="222222"/>
                </a:solidFill>
                <a:latin typeface="Arial Narrow" pitchFamily="34" charset="0"/>
                <a:ea typeface="Calibri"/>
                <a:cs typeface="Arial"/>
              </a:rPr>
              <a:t>.</a:t>
            </a:r>
            <a:endParaRPr lang="en-US" sz="1600" dirty="0">
              <a:effectLst/>
              <a:latin typeface="Arial Narrow" pitchFamily="34" charset="0"/>
              <a:ea typeface="Calibri"/>
              <a:cs typeface="Times New Roman"/>
            </a:endParaRPr>
          </a:p>
        </p:txBody>
      </p:sp>
    </p:spTree>
    <p:extLst>
      <p:ext uri="{BB962C8B-B14F-4D97-AF65-F5344CB8AC3E}">
        <p14:creationId xmlns:p14="http://schemas.microsoft.com/office/powerpoint/2010/main" val="3239496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505200" y="266700"/>
            <a:ext cx="3124200" cy="495300"/>
          </a:xfrm>
          <a:prstGeom prst="rect">
            <a:avLst/>
          </a:prstGeom>
        </p:spPr>
        <p:txBody>
          <a:bodyPr anchor="b">
            <a:norm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en-US" sz="2400" b="1" dirty="0" smtClean="0">
                <a:latin typeface="Arial Narrow" pitchFamily="34" charset="0"/>
              </a:rPr>
              <a:t>BUDAYA DI INDONESIA</a:t>
            </a:r>
            <a:endParaRPr lang="en-US" sz="2400" b="1" dirty="0">
              <a:latin typeface="Arial Narrow" pitchFamily="34" charset="0"/>
            </a:endParaRPr>
          </a:p>
        </p:txBody>
      </p:sp>
      <p:sp>
        <p:nvSpPr>
          <p:cNvPr id="3" name="Rectangle 2"/>
          <p:cNvSpPr/>
          <p:nvPr/>
        </p:nvSpPr>
        <p:spPr>
          <a:xfrm>
            <a:off x="1866900" y="991612"/>
            <a:ext cx="6362700" cy="3046988"/>
          </a:xfrm>
          <a:prstGeom prst="rect">
            <a:avLst/>
          </a:prstGeom>
        </p:spPr>
        <p:txBody>
          <a:bodyPr wrap="square">
            <a:spAutoFit/>
          </a:bodyPr>
          <a:lstStyle/>
          <a:p>
            <a:pPr algn="ctr">
              <a:lnSpc>
                <a:spcPct val="150000"/>
              </a:lnSpc>
            </a:pPr>
            <a:r>
              <a:rPr lang="id-ID" sz="1600" dirty="0">
                <a:latin typeface="Arial Narrow" pitchFamily="34" charset="0"/>
              </a:rPr>
              <a:t>Indonesia merupakan negara kepulauan yang mencakup lebih dari 17.000 pulau yang dihuni oleh sekitar 255 juta penduduk, sebuah angka yang membuat Indonesia menjadi negara di urutan keempat dalam hal negara dengan jumlah populasi yang terbesar di dunia. Angka ini juga mengimplikasikan bahwa banyak keanekaragaman budaya, etnis, agama maupun linguistik yang dapat ditemukan di dalam negara ini. Budaya tersebut sangat bervariasi, dari ritual Hindu yang dipraktekkan sehari-hari di pulau Bali, sampai pemberlakuan (parsial) hukum syariah di Aceh dan gaya hidup pemburu-pengumpul orang Mentawai.</a:t>
            </a:r>
            <a:endParaRPr lang="en-US" sz="1600" dirty="0">
              <a:latin typeface="Arial Narrow" pitchFamily="34" charset="0"/>
            </a:endParaRPr>
          </a:p>
        </p:txBody>
      </p:sp>
      <p:sp>
        <p:nvSpPr>
          <p:cNvPr id="5" name="Rectangle 4"/>
          <p:cNvSpPr/>
          <p:nvPr/>
        </p:nvSpPr>
        <p:spPr>
          <a:xfrm>
            <a:off x="1752600" y="4157008"/>
            <a:ext cx="6705600" cy="1938992"/>
          </a:xfrm>
          <a:prstGeom prst="rect">
            <a:avLst/>
          </a:prstGeom>
        </p:spPr>
        <p:txBody>
          <a:bodyPr wrap="square">
            <a:spAutoFit/>
          </a:bodyPr>
          <a:lstStyle/>
          <a:p>
            <a:pPr algn="ctr">
              <a:lnSpc>
                <a:spcPct val="150000"/>
              </a:lnSpc>
              <a:spcAft>
                <a:spcPts val="1000"/>
              </a:spcAft>
            </a:pPr>
            <a:r>
              <a:rPr lang="en-US" sz="1600" dirty="0" err="1">
                <a:solidFill>
                  <a:srgbClr val="222222"/>
                </a:solidFill>
                <a:latin typeface="Arial Narrow" pitchFamily="34" charset="0"/>
                <a:ea typeface="Calibri"/>
                <a:cs typeface="Arial"/>
              </a:rPr>
              <a:t>Budaya</a:t>
            </a:r>
            <a:r>
              <a:rPr lang="en-US" sz="1600" dirty="0">
                <a:solidFill>
                  <a:srgbClr val="222222"/>
                </a:solidFill>
                <a:latin typeface="Arial Narrow" pitchFamily="34" charset="0"/>
                <a:ea typeface="Calibri"/>
                <a:cs typeface="Arial"/>
              </a:rPr>
              <a:t> Indonesia </a:t>
            </a:r>
            <a:r>
              <a:rPr lang="en-US" sz="1600" dirty="0" err="1">
                <a:solidFill>
                  <a:srgbClr val="222222"/>
                </a:solidFill>
                <a:latin typeface="Arial Narrow" pitchFamily="34" charset="0"/>
                <a:ea typeface="Calibri"/>
                <a:cs typeface="Arial"/>
              </a:rPr>
              <a:t>sangat</a:t>
            </a:r>
            <a:r>
              <a:rPr lang="en-US" sz="1600" dirty="0">
                <a:solidFill>
                  <a:srgbClr val="222222"/>
                </a:solidFill>
                <a:latin typeface="Arial Narrow" pitchFamily="34" charset="0"/>
                <a:ea typeface="Calibri"/>
                <a:cs typeface="Arial"/>
              </a:rPr>
              <a:t> </a:t>
            </a:r>
            <a:r>
              <a:rPr lang="en-US" sz="1600" dirty="0" err="1">
                <a:solidFill>
                  <a:srgbClr val="222222"/>
                </a:solidFill>
                <a:latin typeface="Arial Narrow" pitchFamily="34" charset="0"/>
                <a:ea typeface="Calibri"/>
                <a:cs typeface="Arial"/>
              </a:rPr>
              <a:t>berbeda</a:t>
            </a:r>
            <a:r>
              <a:rPr lang="en-US" sz="1600" dirty="0">
                <a:solidFill>
                  <a:srgbClr val="222222"/>
                </a:solidFill>
                <a:latin typeface="Arial Narrow" pitchFamily="34" charset="0"/>
                <a:ea typeface="Calibri"/>
                <a:cs typeface="Arial"/>
              </a:rPr>
              <a:t> </a:t>
            </a:r>
            <a:r>
              <a:rPr lang="en-US" sz="1600" dirty="0" err="1">
                <a:solidFill>
                  <a:srgbClr val="222222"/>
                </a:solidFill>
                <a:latin typeface="Arial Narrow" pitchFamily="34" charset="0"/>
                <a:ea typeface="Calibri"/>
                <a:cs typeface="Arial"/>
              </a:rPr>
              <a:t>dari</a:t>
            </a:r>
            <a:r>
              <a:rPr lang="en-US" sz="1600" dirty="0">
                <a:solidFill>
                  <a:srgbClr val="222222"/>
                </a:solidFill>
                <a:latin typeface="Arial Narrow" pitchFamily="34" charset="0"/>
                <a:ea typeface="Calibri"/>
                <a:cs typeface="Arial"/>
              </a:rPr>
              <a:t> </a:t>
            </a:r>
            <a:r>
              <a:rPr lang="en-US" sz="1600" dirty="0" err="1">
                <a:solidFill>
                  <a:srgbClr val="222222"/>
                </a:solidFill>
                <a:latin typeface="Arial Narrow" pitchFamily="34" charset="0"/>
                <a:ea typeface="Calibri"/>
                <a:cs typeface="Arial"/>
              </a:rPr>
              <a:t>budaya</a:t>
            </a:r>
            <a:r>
              <a:rPr lang="en-US" sz="1600" dirty="0">
                <a:solidFill>
                  <a:srgbClr val="222222"/>
                </a:solidFill>
                <a:latin typeface="Arial Narrow" pitchFamily="34" charset="0"/>
                <a:ea typeface="Calibri"/>
                <a:cs typeface="Arial"/>
              </a:rPr>
              <a:t> Barat </a:t>
            </a:r>
            <a:r>
              <a:rPr lang="en-US" sz="1600" dirty="0" err="1">
                <a:solidFill>
                  <a:srgbClr val="222222"/>
                </a:solidFill>
                <a:latin typeface="Arial Narrow" pitchFamily="34" charset="0"/>
                <a:ea typeface="Calibri"/>
                <a:cs typeface="Arial"/>
              </a:rPr>
              <a:t>karena</a:t>
            </a:r>
            <a:r>
              <a:rPr lang="en-US" sz="1600" dirty="0">
                <a:solidFill>
                  <a:srgbClr val="222222"/>
                </a:solidFill>
                <a:latin typeface="Arial Narrow" pitchFamily="34" charset="0"/>
                <a:ea typeface="Calibri"/>
                <a:cs typeface="Arial"/>
              </a:rPr>
              <a:t> </a:t>
            </a:r>
            <a:r>
              <a:rPr lang="en-US" sz="1600" dirty="0" err="1">
                <a:solidFill>
                  <a:srgbClr val="222222"/>
                </a:solidFill>
                <a:latin typeface="Arial Narrow" pitchFamily="34" charset="0"/>
                <a:ea typeface="Calibri"/>
                <a:cs typeface="Arial"/>
              </a:rPr>
              <a:t>ada</a:t>
            </a:r>
            <a:r>
              <a:rPr lang="en-US" sz="1600" dirty="0">
                <a:solidFill>
                  <a:srgbClr val="222222"/>
                </a:solidFill>
                <a:latin typeface="Arial Narrow" pitchFamily="34" charset="0"/>
                <a:ea typeface="Calibri"/>
                <a:cs typeface="Arial"/>
              </a:rPr>
              <a:t> </a:t>
            </a:r>
            <a:r>
              <a:rPr lang="en-US" sz="1600" dirty="0" err="1">
                <a:solidFill>
                  <a:srgbClr val="222222"/>
                </a:solidFill>
                <a:latin typeface="Arial Narrow" pitchFamily="34" charset="0"/>
                <a:ea typeface="Calibri"/>
                <a:cs typeface="Arial"/>
              </a:rPr>
              <a:t>perbedaan</a:t>
            </a:r>
            <a:r>
              <a:rPr lang="en-US" sz="1600" dirty="0">
                <a:solidFill>
                  <a:srgbClr val="222222"/>
                </a:solidFill>
                <a:latin typeface="Arial Narrow" pitchFamily="34" charset="0"/>
                <a:ea typeface="Calibri"/>
                <a:cs typeface="Arial"/>
              </a:rPr>
              <a:t> </a:t>
            </a:r>
            <a:r>
              <a:rPr lang="en-US" sz="1600" dirty="0" err="1">
                <a:solidFill>
                  <a:srgbClr val="222222"/>
                </a:solidFill>
                <a:latin typeface="Arial Narrow" pitchFamily="34" charset="0"/>
                <a:ea typeface="Calibri"/>
                <a:cs typeface="Arial"/>
              </a:rPr>
              <a:t>dalam</a:t>
            </a:r>
            <a:r>
              <a:rPr lang="en-US" sz="1600" dirty="0">
                <a:solidFill>
                  <a:srgbClr val="222222"/>
                </a:solidFill>
                <a:latin typeface="Arial Narrow" pitchFamily="34" charset="0"/>
                <a:ea typeface="Calibri"/>
                <a:cs typeface="Arial"/>
              </a:rPr>
              <a:t> </a:t>
            </a:r>
            <a:r>
              <a:rPr lang="en-US" sz="1600" dirty="0" err="1">
                <a:solidFill>
                  <a:srgbClr val="222222"/>
                </a:solidFill>
                <a:latin typeface="Arial Narrow" pitchFamily="34" charset="0"/>
                <a:ea typeface="Calibri"/>
                <a:cs typeface="Arial"/>
              </a:rPr>
              <a:t>pengalaman</a:t>
            </a:r>
            <a:r>
              <a:rPr lang="en-US" sz="1600" dirty="0">
                <a:solidFill>
                  <a:srgbClr val="222222"/>
                </a:solidFill>
                <a:latin typeface="Arial Narrow" pitchFamily="34" charset="0"/>
                <a:ea typeface="Calibri"/>
                <a:cs typeface="Arial"/>
              </a:rPr>
              <a:t>, </a:t>
            </a:r>
            <a:r>
              <a:rPr lang="en-US" sz="1600" dirty="0" err="1">
                <a:solidFill>
                  <a:srgbClr val="222222"/>
                </a:solidFill>
                <a:latin typeface="Arial Narrow" pitchFamily="34" charset="0"/>
                <a:ea typeface="Calibri"/>
                <a:cs typeface="Arial"/>
              </a:rPr>
              <a:t>sistem</a:t>
            </a:r>
            <a:r>
              <a:rPr lang="en-US" sz="1600" dirty="0">
                <a:solidFill>
                  <a:srgbClr val="222222"/>
                </a:solidFill>
                <a:latin typeface="Arial Narrow" pitchFamily="34" charset="0"/>
                <a:ea typeface="Calibri"/>
                <a:cs typeface="Arial"/>
              </a:rPr>
              <a:t> </a:t>
            </a:r>
            <a:r>
              <a:rPr lang="en-US" sz="1600" dirty="0" err="1">
                <a:solidFill>
                  <a:srgbClr val="222222"/>
                </a:solidFill>
                <a:latin typeface="Arial Narrow" pitchFamily="34" charset="0"/>
                <a:ea typeface="Calibri"/>
                <a:cs typeface="Arial"/>
              </a:rPr>
              <a:t>keyakinan</a:t>
            </a:r>
            <a:r>
              <a:rPr lang="en-US" sz="1600" dirty="0">
                <a:solidFill>
                  <a:srgbClr val="222222"/>
                </a:solidFill>
                <a:latin typeface="Arial Narrow" pitchFamily="34" charset="0"/>
                <a:ea typeface="Calibri"/>
                <a:cs typeface="Arial"/>
              </a:rPr>
              <a:t>, </a:t>
            </a:r>
            <a:r>
              <a:rPr lang="en-US" sz="1600" dirty="0" err="1">
                <a:solidFill>
                  <a:srgbClr val="222222"/>
                </a:solidFill>
                <a:latin typeface="Arial Narrow" pitchFamily="34" charset="0"/>
                <a:ea typeface="Calibri"/>
                <a:cs typeface="Arial"/>
              </a:rPr>
              <a:t>hierarki</a:t>
            </a:r>
            <a:r>
              <a:rPr lang="en-US" sz="1600" dirty="0">
                <a:solidFill>
                  <a:srgbClr val="222222"/>
                </a:solidFill>
                <a:latin typeface="Arial Narrow" pitchFamily="34" charset="0"/>
                <a:ea typeface="Calibri"/>
                <a:cs typeface="Arial"/>
              </a:rPr>
              <a:t>, agama, </a:t>
            </a:r>
            <a:r>
              <a:rPr lang="en-US" sz="1600" dirty="0" err="1">
                <a:solidFill>
                  <a:srgbClr val="222222"/>
                </a:solidFill>
                <a:latin typeface="Arial Narrow" pitchFamily="34" charset="0"/>
                <a:ea typeface="Calibri"/>
                <a:cs typeface="Arial"/>
              </a:rPr>
              <a:t>pengertian</a:t>
            </a:r>
            <a:r>
              <a:rPr lang="en-US" sz="1600" dirty="0">
                <a:solidFill>
                  <a:srgbClr val="222222"/>
                </a:solidFill>
                <a:latin typeface="Arial Narrow" pitchFamily="34" charset="0"/>
                <a:ea typeface="Calibri"/>
                <a:cs typeface="Arial"/>
              </a:rPr>
              <a:t> </a:t>
            </a:r>
            <a:r>
              <a:rPr lang="en-US" sz="1600" dirty="0" err="1">
                <a:solidFill>
                  <a:srgbClr val="222222"/>
                </a:solidFill>
                <a:latin typeface="Arial Narrow" pitchFamily="34" charset="0"/>
                <a:ea typeface="Calibri"/>
                <a:cs typeface="Arial"/>
              </a:rPr>
              <a:t>tentang</a:t>
            </a:r>
            <a:r>
              <a:rPr lang="en-US" sz="1600" dirty="0">
                <a:solidFill>
                  <a:srgbClr val="222222"/>
                </a:solidFill>
                <a:latin typeface="Arial Narrow" pitchFamily="34" charset="0"/>
                <a:ea typeface="Calibri"/>
                <a:cs typeface="Arial"/>
              </a:rPr>
              <a:t> </a:t>
            </a:r>
            <a:r>
              <a:rPr lang="en-US" sz="1600" dirty="0" err="1">
                <a:solidFill>
                  <a:srgbClr val="222222"/>
                </a:solidFill>
                <a:latin typeface="Arial Narrow" pitchFamily="34" charset="0"/>
                <a:ea typeface="Calibri"/>
                <a:cs typeface="Arial"/>
              </a:rPr>
              <a:t>waktu</a:t>
            </a:r>
            <a:r>
              <a:rPr lang="en-US" sz="1600" dirty="0">
                <a:solidFill>
                  <a:srgbClr val="222222"/>
                </a:solidFill>
                <a:latin typeface="Arial Narrow" pitchFamily="34" charset="0"/>
                <a:ea typeface="Calibri"/>
                <a:cs typeface="Arial"/>
              </a:rPr>
              <a:t>, </a:t>
            </a:r>
            <a:r>
              <a:rPr lang="en-US" sz="1600" dirty="0" err="1">
                <a:solidFill>
                  <a:srgbClr val="222222"/>
                </a:solidFill>
                <a:latin typeface="Arial Narrow" pitchFamily="34" charset="0"/>
                <a:ea typeface="Calibri"/>
                <a:cs typeface="Arial"/>
              </a:rPr>
              <a:t>hubungan</a:t>
            </a:r>
            <a:r>
              <a:rPr lang="en-US" sz="1600" dirty="0">
                <a:solidFill>
                  <a:srgbClr val="222222"/>
                </a:solidFill>
                <a:latin typeface="Arial Narrow" pitchFamily="34" charset="0"/>
                <a:ea typeface="Calibri"/>
                <a:cs typeface="Arial"/>
              </a:rPr>
              <a:t> </a:t>
            </a:r>
            <a:r>
              <a:rPr lang="en-US" sz="1600" dirty="0" err="1">
                <a:solidFill>
                  <a:srgbClr val="222222"/>
                </a:solidFill>
                <a:latin typeface="Arial Narrow" pitchFamily="34" charset="0"/>
                <a:ea typeface="Calibri"/>
                <a:cs typeface="Arial"/>
              </a:rPr>
              <a:t>spasial</a:t>
            </a:r>
            <a:r>
              <a:rPr lang="en-US" sz="1600" dirty="0">
                <a:solidFill>
                  <a:srgbClr val="222222"/>
                </a:solidFill>
                <a:latin typeface="Arial Narrow" pitchFamily="34" charset="0"/>
                <a:ea typeface="Calibri"/>
                <a:cs typeface="Arial"/>
              </a:rPr>
              <a:t>, </a:t>
            </a:r>
            <a:r>
              <a:rPr lang="en-US" sz="1600" dirty="0" err="1">
                <a:solidFill>
                  <a:srgbClr val="222222"/>
                </a:solidFill>
                <a:latin typeface="Arial Narrow" pitchFamily="34" charset="0"/>
                <a:ea typeface="Calibri"/>
                <a:cs typeface="Arial"/>
              </a:rPr>
              <a:t>dan</a:t>
            </a:r>
            <a:r>
              <a:rPr lang="en-US" sz="1600" dirty="0">
                <a:solidFill>
                  <a:srgbClr val="222222"/>
                </a:solidFill>
                <a:latin typeface="Arial Narrow" pitchFamily="34" charset="0"/>
                <a:ea typeface="Calibri"/>
                <a:cs typeface="Arial"/>
              </a:rPr>
              <a:t> </a:t>
            </a:r>
            <a:r>
              <a:rPr lang="en-US" sz="1600" dirty="0" err="1">
                <a:solidFill>
                  <a:srgbClr val="222222"/>
                </a:solidFill>
                <a:latin typeface="Arial Narrow" pitchFamily="34" charset="0"/>
                <a:ea typeface="Calibri"/>
                <a:cs typeface="Arial"/>
              </a:rPr>
              <a:t>banyak</a:t>
            </a:r>
            <a:r>
              <a:rPr lang="en-US" sz="1600" dirty="0">
                <a:solidFill>
                  <a:srgbClr val="222222"/>
                </a:solidFill>
                <a:latin typeface="Arial Narrow" pitchFamily="34" charset="0"/>
                <a:ea typeface="Calibri"/>
                <a:cs typeface="Arial"/>
              </a:rPr>
              <a:t> </a:t>
            </a:r>
            <a:r>
              <a:rPr lang="en-US" sz="1600" dirty="0" err="1">
                <a:solidFill>
                  <a:srgbClr val="222222"/>
                </a:solidFill>
                <a:latin typeface="Arial Narrow" pitchFamily="34" charset="0"/>
                <a:ea typeface="Calibri"/>
                <a:cs typeface="Arial"/>
              </a:rPr>
              <a:t>lagi</a:t>
            </a:r>
            <a:r>
              <a:rPr lang="en-US" sz="1600" dirty="0">
                <a:solidFill>
                  <a:srgbClr val="222222"/>
                </a:solidFill>
                <a:latin typeface="Arial Narrow" pitchFamily="34" charset="0"/>
                <a:ea typeface="Calibri"/>
                <a:cs typeface="Arial"/>
              </a:rPr>
              <a:t>. </a:t>
            </a:r>
            <a:r>
              <a:rPr lang="en-US" sz="1600" dirty="0" err="1">
                <a:solidFill>
                  <a:srgbClr val="222222"/>
                </a:solidFill>
                <a:latin typeface="Arial Narrow" pitchFamily="34" charset="0"/>
                <a:ea typeface="Calibri"/>
                <a:cs typeface="Arial"/>
              </a:rPr>
              <a:t>Apalagi</a:t>
            </a:r>
            <a:r>
              <a:rPr lang="en-US" sz="1600" dirty="0">
                <a:solidFill>
                  <a:srgbClr val="222222"/>
                </a:solidFill>
                <a:latin typeface="Arial Narrow" pitchFamily="34" charset="0"/>
                <a:ea typeface="Calibri"/>
                <a:cs typeface="Arial"/>
              </a:rPr>
              <a:t> </a:t>
            </a:r>
            <a:r>
              <a:rPr lang="en-US" sz="1600" dirty="0" err="1">
                <a:solidFill>
                  <a:srgbClr val="222222"/>
                </a:solidFill>
                <a:latin typeface="Arial Narrow" pitchFamily="34" charset="0"/>
                <a:ea typeface="Calibri"/>
                <a:cs typeface="Arial"/>
              </a:rPr>
              <a:t>dalam</a:t>
            </a:r>
            <a:r>
              <a:rPr lang="en-US" sz="1600" dirty="0">
                <a:solidFill>
                  <a:srgbClr val="222222"/>
                </a:solidFill>
                <a:latin typeface="Arial Narrow" pitchFamily="34" charset="0"/>
                <a:ea typeface="Calibri"/>
                <a:cs typeface="Arial"/>
              </a:rPr>
              <a:t> Indonesia </a:t>
            </a:r>
            <a:r>
              <a:rPr lang="en-US" sz="1600" dirty="0" err="1">
                <a:solidFill>
                  <a:srgbClr val="222222"/>
                </a:solidFill>
                <a:latin typeface="Arial Narrow" pitchFamily="34" charset="0"/>
                <a:ea typeface="Calibri"/>
                <a:cs typeface="Arial"/>
              </a:rPr>
              <a:t>sendiri</a:t>
            </a:r>
            <a:r>
              <a:rPr lang="en-US" sz="1600" dirty="0">
                <a:solidFill>
                  <a:srgbClr val="222222"/>
                </a:solidFill>
                <a:latin typeface="Arial Narrow" pitchFamily="34" charset="0"/>
                <a:ea typeface="Calibri"/>
                <a:cs typeface="Arial"/>
              </a:rPr>
              <a:t> </a:t>
            </a:r>
            <a:r>
              <a:rPr lang="en-US" sz="1600" dirty="0" err="1">
                <a:solidFill>
                  <a:srgbClr val="222222"/>
                </a:solidFill>
                <a:latin typeface="Arial Narrow" pitchFamily="34" charset="0"/>
                <a:ea typeface="Calibri"/>
                <a:cs typeface="Arial"/>
              </a:rPr>
              <a:t>terdapat</a:t>
            </a:r>
            <a:r>
              <a:rPr lang="en-US" sz="1600" dirty="0">
                <a:solidFill>
                  <a:srgbClr val="222222"/>
                </a:solidFill>
                <a:latin typeface="Arial Narrow" pitchFamily="34" charset="0"/>
                <a:ea typeface="Calibri"/>
                <a:cs typeface="Arial"/>
              </a:rPr>
              <a:t> </a:t>
            </a:r>
            <a:r>
              <a:rPr lang="en-US" sz="1600" dirty="0" err="1">
                <a:solidFill>
                  <a:srgbClr val="222222"/>
                </a:solidFill>
                <a:latin typeface="Arial Narrow" pitchFamily="34" charset="0"/>
                <a:ea typeface="Calibri"/>
                <a:cs typeface="Arial"/>
              </a:rPr>
              <a:t>banyak</a:t>
            </a:r>
            <a:r>
              <a:rPr lang="en-US" sz="1600" dirty="0">
                <a:solidFill>
                  <a:srgbClr val="222222"/>
                </a:solidFill>
                <a:latin typeface="Arial Narrow" pitchFamily="34" charset="0"/>
                <a:ea typeface="Calibri"/>
                <a:cs typeface="Arial"/>
              </a:rPr>
              <a:t> </a:t>
            </a:r>
            <a:r>
              <a:rPr lang="en-US" sz="1600" dirty="0" err="1">
                <a:solidFill>
                  <a:srgbClr val="222222"/>
                </a:solidFill>
                <a:latin typeface="Arial Narrow" pitchFamily="34" charset="0"/>
                <a:ea typeface="Calibri"/>
                <a:cs typeface="Arial"/>
              </a:rPr>
              <a:t>budaya</a:t>
            </a:r>
            <a:r>
              <a:rPr lang="en-US" sz="1600" dirty="0">
                <a:solidFill>
                  <a:srgbClr val="222222"/>
                </a:solidFill>
                <a:latin typeface="Arial Narrow" pitchFamily="34" charset="0"/>
                <a:ea typeface="Calibri"/>
                <a:cs typeface="Arial"/>
              </a:rPr>
              <a:t> yang </a:t>
            </a:r>
            <a:r>
              <a:rPr lang="en-US" sz="1600" dirty="0" err="1">
                <a:solidFill>
                  <a:srgbClr val="222222"/>
                </a:solidFill>
                <a:latin typeface="Arial Narrow" pitchFamily="34" charset="0"/>
                <a:ea typeface="Calibri"/>
                <a:cs typeface="Arial"/>
              </a:rPr>
              <a:t>berbeda</a:t>
            </a:r>
            <a:r>
              <a:rPr lang="en-US" sz="1600" dirty="0">
                <a:solidFill>
                  <a:srgbClr val="222222"/>
                </a:solidFill>
                <a:latin typeface="Arial Narrow" pitchFamily="34" charset="0"/>
                <a:ea typeface="Calibri"/>
                <a:cs typeface="Arial"/>
              </a:rPr>
              <a:t>. Hal </a:t>
            </a:r>
            <a:r>
              <a:rPr lang="en-US" sz="1600" dirty="0" err="1">
                <a:solidFill>
                  <a:srgbClr val="222222"/>
                </a:solidFill>
                <a:latin typeface="Arial Narrow" pitchFamily="34" charset="0"/>
                <a:ea typeface="Calibri"/>
                <a:cs typeface="Arial"/>
              </a:rPr>
              <a:t>ini</a:t>
            </a:r>
            <a:r>
              <a:rPr lang="en-US" sz="1600" dirty="0">
                <a:solidFill>
                  <a:srgbClr val="222222"/>
                </a:solidFill>
                <a:latin typeface="Arial Narrow" pitchFamily="34" charset="0"/>
                <a:ea typeface="Calibri"/>
                <a:cs typeface="Arial"/>
              </a:rPr>
              <a:t> </a:t>
            </a:r>
            <a:r>
              <a:rPr lang="en-US" sz="1600" dirty="0" err="1">
                <a:solidFill>
                  <a:srgbClr val="222222"/>
                </a:solidFill>
                <a:latin typeface="Arial Narrow" pitchFamily="34" charset="0"/>
                <a:ea typeface="Calibri"/>
                <a:cs typeface="Arial"/>
              </a:rPr>
              <a:t>membuat</a:t>
            </a:r>
            <a:r>
              <a:rPr lang="en-US" sz="1600" dirty="0">
                <a:solidFill>
                  <a:srgbClr val="222222"/>
                </a:solidFill>
                <a:latin typeface="Arial Narrow" pitchFamily="34" charset="0"/>
                <a:ea typeface="Calibri"/>
                <a:cs typeface="Arial"/>
              </a:rPr>
              <a:t> Indonesia </a:t>
            </a:r>
            <a:r>
              <a:rPr lang="en-US" sz="1600" dirty="0" err="1">
                <a:solidFill>
                  <a:srgbClr val="222222"/>
                </a:solidFill>
                <a:latin typeface="Arial Narrow" pitchFamily="34" charset="0"/>
                <a:ea typeface="Calibri"/>
                <a:cs typeface="Arial"/>
              </a:rPr>
              <a:t>menjadi</a:t>
            </a:r>
            <a:r>
              <a:rPr lang="en-US" sz="1600" dirty="0">
                <a:solidFill>
                  <a:srgbClr val="222222"/>
                </a:solidFill>
                <a:latin typeface="Arial Narrow" pitchFamily="34" charset="0"/>
                <a:ea typeface="Calibri"/>
                <a:cs typeface="Arial"/>
              </a:rPr>
              <a:t> </a:t>
            </a:r>
            <a:r>
              <a:rPr lang="en-US" sz="1600" dirty="0" err="1">
                <a:solidFill>
                  <a:srgbClr val="222222"/>
                </a:solidFill>
                <a:latin typeface="Arial Narrow" pitchFamily="34" charset="0"/>
                <a:ea typeface="Calibri"/>
                <a:cs typeface="Arial"/>
              </a:rPr>
              <a:t>negara</a:t>
            </a:r>
            <a:r>
              <a:rPr lang="en-US" sz="1600" dirty="0">
                <a:solidFill>
                  <a:srgbClr val="222222"/>
                </a:solidFill>
                <a:latin typeface="Arial Narrow" pitchFamily="34" charset="0"/>
                <a:ea typeface="Calibri"/>
                <a:cs typeface="Arial"/>
              </a:rPr>
              <a:t> yang </a:t>
            </a:r>
            <a:r>
              <a:rPr lang="en-US" sz="1600" dirty="0" err="1">
                <a:solidFill>
                  <a:srgbClr val="222222"/>
                </a:solidFill>
                <a:latin typeface="Arial Narrow" pitchFamily="34" charset="0"/>
                <a:ea typeface="Calibri"/>
                <a:cs typeface="Arial"/>
              </a:rPr>
              <a:t>kompleks</a:t>
            </a:r>
            <a:r>
              <a:rPr lang="en-US" sz="1600" dirty="0">
                <a:solidFill>
                  <a:srgbClr val="222222"/>
                </a:solidFill>
                <a:latin typeface="Arial Narrow" pitchFamily="34" charset="0"/>
                <a:ea typeface="Calibri"/>
                <a:cs typeface="Arial"/>
              </a:rPr>
              <a:t>, </a:t>
            </a:r>
            <a:r>
              <a:rPr lang="en-US" sz="1600" dirty="0" err="1">
                <a:solidFill>
                  <a:srgbClr val="222222"/>
                </a:solidFill>
                <a:latin typeface="Arial Narrow" pitchFamily="34" charset="0"/>
                <a:ea typeface="Calibri"/>
                <a:cs typeface="Arial"/>
              </a:rPr>
              <a:t>dan</a:t>
            </a:r>
            <a:r>
              <a:rPr lang="en-US" sz="1600" dirty="0">
                <a:solidFill>
                  <a:srgbClr val="222222"/>
                </a:solidFill>
                <a:latin typeface="Arial Narrow" pitchFamily="34" charset="0"/>
                <a:ea typeface="Calibri"/>
                <a:cs typeface="Arial"/>
              </a:rPr>
              <a:t> </a:t>
            </a:r>
            <a:r>
              <a:rPr lang="en-US" sz="1600" dirty="0" err="1">
                <a:solidFill>
                  <a:srgbClr val="222222"/>
                </a:solidFill>
                <a:latin typeface="Arial Narrow" pitchFamily="34" charset="0"/>
                <a:ea typeface="Calibri"/>
                <a:cs typeface="Arial"/>
              </a:rPr>
              <a:t>karena</a:t>
            </a:r>
            <a:r>
              <a:rPr lang="en-US" sz="1600" dirty="0">
                <a:solidFill>
                  <a:srgbClr val="222222"/>
                </a:solidFill>
                <a:latin typeface="Arial Narrow" pitchFamily="34" charset="0"/>
                <a:ea typeface="Calibri"/>
                <a:cs typeface="Arial"/>
              </a:rPr>
              <a:t> </a:t>
            </a:r>
            <a:r>
              <a:rPr lang="en-US" sz="1600" dirty="0" err="1">
                <a:solidFill>
                  <a:srgbClr val="222222"/>
                </a:solidFill>
                <a:latin typeface="Arial Narrow" pitchFamily="34" charset="0"/>
                <a:ea typeface="Calibri"/>
                <a:cs typeface="Arial"/>
              </a:rPr>
              <a:t>itu</a:t>
            </a:r>
            <a:r>
              <a:rPr lang="en-US" sz="1600" dirty="0">
                <a:solidFill>
                  <a:srgbClr val="222222"/>
                </a:solidFill>
                <a:latin typeface="Arial Narrow" pitchFamily="34" charset="0"/>
                <a:ea typeface="Calibri"/>
                <a:cs typeface="Arial"/>
              </a:rPr>
              <a:t> </a:t>
            </a:r>
            <a:r>
              <a:rPr lang="en-US" sz="1600" dirty="0" err="1">
                <a:solidFill>
                  <a:srgbClr val="222222"/>
                </a:solidFill>
                <a:latin typeface="Arial Narrow" pitchFamily="34" charset="0"/>
                <a:ea typeface="Calibri"/>
                <a:cs typeface="Arial"/>
              </a:rPr>
              <a:t>negara</a:t>
            </a:r>
            <a:r>
              <a:rPr lang="en-US" sz="1600" dirty="0">
                <a:solidFill>
                  <a:srgbClr val="222222"/>
                </a:solidFill>
                <a:latin typeface="Arial Narrow" pitchFamily="34" charset="0"/>
                <a:ea typeface="Calibri"/>
                <a:cs typeface="Arial"/>
              </a:rPr>
              <a:t> </a:t>
            </a:r>
            <a:r>
              <a:rPr lang="en-US" sz="1600" dirty="0" err="1">
                <a:solidFill>
                  <a:srgbClr val="222222"/>
                </a:solidFill>
                <a:latin typeface="Arial Narrow" pitchFamily="34" charset="0"/>
                <a:ea typeface="Calibri"/>
                <a:cs typeface="Arial"/>
              </a:rPr>
              <a:t>ini</a:t>
            </a:r>
            <a:r>
              <a:rPr lang="en-US" sz="1600" dirty="0">
                <a:solidFill>
                  <a:srgbClr val="222222"/>
                </a:solidFill>
                <a:latin typeface="Arial Narrow" pitchFamily="34" charset="0"/>
                <a:ea typeface="Calibri"/>
                <a:cs typeface="Arial"/>
              </a:rPr>
              <a:t> </a:t>
            </a:r>
            <a:r>
              <a:rPr lang="en-US" sz="1600" dirty="0" err="1">
                <a:solidFill>
                  <a:srgbClr val="222222"/>
                </a:solidFill>
                <a:latin typeface="Arial Narrow" pitchFamily="34" charset="0"/>
                <a:ea typeface="Calibri"/>
                <a:cs typeface="Arial"/>
              </a:rPr>
              <a:t>menarik</a:t>
            </a:r>
            <a:r>
              <a:rPr lang="en-US" sz="1600" dirty="0" smtClean="0">
                <a:solidFill>
                  <a:srgbClr val="222222"/>
                </a:solidFill>
                <a:latin typeface="Arial Narrow" pitchFamily="34" charset="0"/>
                <a:ea typeface="Calibri"/>
                <a:cs typeface="Arial"/>
              </a:rPr>
              <a:t>.</a:t>
            </a:r>
            <a:endParaRPr lang="en-US" sz="1600" dirty="0">
              <a:effectLst/>
              <a:latin typeface="Arial Narrow" pitchFamily="34" charset="0"/>
              <a:ea typeface="Calibri"/>
              <a:cs typeface="Times New Roman"/>
            </a:endParaRPr>
          </a:p>
        </p:txBody>
      </p:sp>
    </p:spTree>
    <p:extLst>
      <p:ext uri="{BB962C8B-B14F-4D97-AF65-F5344CB8AC3E}">
        <p14:creationId xmlns:p14="http://schemas.microsoft.com/office/powerpoint/2010/main" val="1035175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505200" y="266700"/>
            <a:ext cx="3124200" cy="495300"/>
          </a:xfrm>
          <a:prstGeom prst="rect">
            <a:avLst/>
          </a:prstGeom>
        </p:spPr>
        <p:txBody>
          <a:bodyPr anchor="b">
            <a:normAutofit fontScale="92500"/>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en-US" sz="2400" b="1" dirty="0" smtClean="0">
                <a:latin typeface="Arial Narrow" pitchFamily="34" charset="0"/>
              </a:rPr>
              <a:t>SIMBOL-SIMBOL BUDAYA</a:t>
            </a:r>
            <a:endParaRPr lang="en-US" sz="2400" b="1" dirty="0">
              <a:latin typeface="Arial Narrow" pitchFamily="34" charset="0"/>
            </a:endParaRPr>
          </a:p>
        </p:txBody>
      </p:sp>
      <p:sp>
        <p:nvSpPr>
          <p:cNvPr id="3" name="Rectangle 2"/>
          <p:cNvSpPr/>
          <p:nvPr/>
        </p:nvSpPr>
        <p:spPr>
          <a:xfrm>
            <a:off x="1866900" y="914400"/>
            <a:ext cx="6362700" cy="784382"/>
          </a:xfrm>
          <a:prstGeom prst="rect">
            <a:avLst/>
          </a:prstGeom>
        </p:spPr>
        <p:txBody>
          <a:bodyPr wrap="square">
            <a:spAutoFit/>
          </a:bodyPr>
          <a:lstStyle/>
          <a:p>
            <a:pPr algn="ctr">
              <a:lnSpc>
                <a:spcPct val="150000"/>
              </a:lnSpc>
            </a:pPr>
            <a:r>
              <a:rPr lang="en-US" sz="1600" dirty="0" err="1" smtClean="0">
                <a:latin typeface="Arial Narrow" pitchFamily="34" charset="0"/>
              </a:rPr>
              <a:t>Semua</a:t>
            </a:r>
            <a:r>
              <a:rPr lang="en-US" sz="1600" dirty="0" smtClean="0">
                <a:latin typeface="Arial Narrow" pitchFamily="34" charset="0"/>
              </a:rPr>
              <a:t>  </a:t>
            </a:r>
            <a:r>
              <a:rPr lang="en-US" sz="1600" dirty="0" err="1" smtClean="0">
                <a:latin typeface="Arial Narrow" pitchFamily="34" charset="0"/>
              </a:rPr>
              <a:t>makna</a:t>
            </a:r>
            <a:r>
              <a:rPr lang="en-US" sz="1600" dirty="0" smtClean="0">
                <a:latin typeface="Arial Narrow" pitchFamily="34" charset="0"/>
              </a:rPr>
              <a:t> </a:t>
            </a:r>
            <a:r>
              <a:rPr lang="en-US" sz="1600" dirty="0" err="1" smtClean="0">
                <a:latin typeface="Arial Narrow" pitchFamily="34" charset="0"/>
              </a:rPr>
              <a:t>budaya</a:t>
            </a:r>
            <a:r>
              <a:rPr lang="en-US" sz="1600" dirty="0" smtClean="0">
                <a:latin typeface="Arial Narrow" pitchFamily="34" charset="0"/>
              </a:rPr>
              <a:t>  </a:t>
            </a:r>
            <a:r>
              <a:rPr lang="en-US" sz="1600" dirty="0" err="1" smtClean="0">
                <a:latin typeface="Arial Narrow" pitchFamily="34" charset="0"/>
              </a:rPr>
              <a:t>diciptakan</a:t>
            </a:r>
            <a:r>
              <a:rPr lang="en-US" sz="1600" dirty="0" smtClean="0">
                <a:latin typeface="Arial Narrow" pitchFamily="34" charset="0"/>
              </a:rPr>
              <a:t> </a:t>
            </a:r>
            <a:r>
              <a:rPr lang="en-US" sz="1600" dirty="0" err="1" smtClean="0">
                <a:latin typeface="Arial Narrow" pitchFamily="34" charset="0"/>
              </a:rPr>
              <a:t>dengan</a:t>
            </a:r>
            <a:r>
              <a:rPr lang="en-US" sz="1600" dirty="0" smtClean="0">
                <a:latin typeface="Arial Narrow" pitchFamily="34" charset="0"/>
              </a:rPr>
              <a:t> </a:t>
            </a:r>
            <a:r>
              <a:rPr lang="en-US" sz="1600" dirty="0" err="1" smtClean="0">
                <a:latin typeface="Arial Narrow" pitchFamily="34" charset="0"/>
              </a:rPr>
              <a:t>menggunakan</a:t>
            </a:r>
            <a:r>
              <a:rPr lang="en-US" sz="1600" dirty="0" smtClean="0">
                <a:latin typeface="Arial Narrow" pitchFamily="34" charset="0"/>
              </a:rPr>
              <a:t> </a:t>
            </a:r>
            <a:r>
              <a:rPr lang="en-US" sz="1600" dirty="0" err="1" smtClean="0">
                <a:latin typeface="Arial Narrow" pitchFamily="34" charset="0"/>
              </a:rPr>
              <a:t>simbol-simbol</a:t>
            </a:r>
            <a:endParaRPr lang="en-US" sz="1600" dirty="0" smtClean="0">
              <a:latin typeface="Arial Narrow" pitchFamily="34" charset="0"/>
            </a:endParaRPr>
          </a:p>
          <a:p>
            <a:pPr algn="ctr">
              <a:lnSpc>
                <a:spcPct val="150000"/>
              </a:lnSpc>
            </a:pPr>
            <a:r>
              <a:rPr lang="en-US" sz="1600" dirty="0" smtClean="0">
                <a:latin typeface="Arial Narrow" pitchFamily="34" charset="0"/>
              </a:rPr>
              <a:t>(James P. </a:t>
            </a:r>
            <a:r>
              <a:rPr lang="en-US" sz="1600" dirty="0" err="1" smtClean="0">
                <a:latin typeface="Arial Narrow" pitchFamily="34" charset="0"/>
              </a:rPr>
              <a:t>Spradley</a:t>
            </a:r>
            <a:r>
              <a:rPr lang="en-US" sz="1600" dirty="0" smtClean="0">
                <a:latin typeface="Arial Narrow" pitchFamily="34" charset="0"/>
              </a:rPr>
              <a:t> )</a:t>
            </a:r>
            <a:endParaRPr lang="en-US" sz="1600" dirty="0">
              <a:latin typeface="Arial Narrow" pitchFamily="34" charset="0"/>
            </a:endParaRPr>
          </a:p>
        </p:txBody>
      </p:sp>
      <p:sp>
        <p:nvSpPr>
          <p:cNvPr id="5" name="Rectangle 4"/>
          <p:cNvSpPr/>
          <p:nvPr/>
        </p:nvSpPr>
        <p:spPr>
          <a:xfrm>
            <a:off x="2609850" y="2590800"/>
            <a:ext cx="4876800" cy="830997"/>
          </a:xfrm>
          <a:prstGeom prst="rect">
            <a:avLst/>
          </a:prstGeom>
        </p:spPr>
        <p:txBody>
          <a:bodyPr wrap="square">
            <a:spAutoFit/>
          </a:bodyPr>
          <a:lstStyle/>
          <a:p>
            <a:pPr algn="ctr">
              <a:lnSpc>
                <a:spcPct val="150000"/>
              </a:lnSpc>
              <a:spcAft>
                <a:spcPts val="1000"/>
              </a:spcAft>
            </a:pPr>
            <a:r>
              <a:rPr lang="en-US" sz="1600" dirty="0" err="1" smtClean="0">
                <a:solidFill>
                  <a:srgbClr val="222222"/>
                </a:solidFill>
                <a:latin typeface="Arial Narrow" pitchFamily="34" charset="0"/>
                <a:ea typeface="Calibri"/>
                <a:cs typeface="Arial"/>
              </a:rPr>
              <a:t>Pengetahuan</a:t>
            </a:r>
            <a:r>
              <a:rPr lang="en-US" sz="1600" dirty="0" smtClean="0">
                <a:solidFill>
                  <a:srgbClr val="222222"/>
                </a:solidFill>
                <a:latin typeface="Arial Narrow" pitchFamily="34" charset="0"/>
                <a:ea typeface="Calibri"/>
                <a:cs typeface="Arial"/>
              </a:rPr>
              <a:t> </a:t>
            </a:r>
            <a:r>
              <a:rPr lang="en-US" sz="1600" dirty="0" err="1" smtClean="0">
                <a:solidFill>
                  <a:srgbClr val="222222"/>
                </a:solidFill>
                <a:latin typeface="Arial Narrow" pitchFamily="34" charset="0"/>
                <a:ea typeface="Calibri"/>
                <a:cs typeface="Arial"/>
              </a:rPr>
              <a:t>Kebudayaan</a:t>
            </a:r>
            <a:r>
              <a:rPr lang="en-US" sz="1600" dirty="0" smtClean="0">
                <a:solidFill>
                  <a:srgbClr val="222222"/>
                </a:solidFill>
                <a:latin typeface="Arial Narrow" pitchFamily="34" charset="0"/>
                <a:ea typeface="Calibri"/>
                <a:cs typeface="Arial"/>
              </a:rPr>
              <a:t> </a:t>
            </a:r>
            <a:r>
              <a:rPr lang="en-US" sz="1600" dirty="0" err="1" smtClean="0">
                <a:solidFill>
                  <a:srgbClr val="222222"/>
                </a:solidFill>
                <a:latin typeface="Arial Narrow" pitchFamily="34" charset="0"/>
                <a:ea typeface="Calibri"/>
                <a:cs typeface="Arial"/>
              </a:rPr>
              <a:t>lebih</a:t>
            </a:r>
            <a:r>
              <a:rPr lang="en-US" sz="1600" dirty="0" smtClean="0">
                <a:solidFill>
                  <a:srgbClr val="222222"/>
                </a:solidFill>
                <a:latin typeface="Arial Narrow" pitchFamily="34" charset="0"/>
                <a:ea typeface="Calibri"/>
                <a:cs typeface="Arial"/>
              </a:rPr>
              <a:t> </a:t>
            </a:r>
            <a:r>
              <a:rPr lang="en-US" sz="1600" dirty="0" err="1" smtClean="0">
                <a:solidFill>
                  <a:srgbClr val="222222"/>
                </a:solidFill>
                <a:latin typeface="Arial Narrow" pitchFamily="34" charset="0"/>
                <a:ea typeface="Calibri"/>
                <a:cs typeface="Arial"/>
              </a:rPr>
              <a:t>dari</a:t>
            </a:r>
            <a:r>
              <a:rPr lang="en-US" sz="1600" dirty="0" smtClean="0">
                <a:solidFill>
                  <a:srgbClr val="222222"/>
                </a:solidFill>
                <a:latin typeface="Arial Narrow" pitchFamily="34" charset="0"/>
                <a:ea typeface="Calibri"/>
                <a:cs typeface="Arial"/>
              </a:rPr>
              <a:t> </a:t>
            </a:r>
            <a:r>
              <a:rPr lang="en-US" sz="1600" dirty="0" err="1" smtClean="0">
                <a:solidFill>
                  <a:srgbClr val="222222"/>
                </a:solidFill>
                <a:latin typeface="Arial Narrow" pitchFamily="34" charset="0"/>
                <a:ea typeface="Calibri"/>
                <a:cs typeface="Arial"/>
              </a:rPr>
              <a:t>suatu</a:t>
            </a:r>
            <a:r>
              <a:rPr lang="en-US" sz="1600" dirty="0" smtClean="0">
                <a:solidFill>
                  <a:srgbClr val="222222"/>
                </a:solidFill>
                <a:latin typeface="Arial Narrow" pitchFamily="34" charset="0"/>
                <a:ea typeface="Calibri"/>
                <a:cs typeface="Arial"/>
              </a:rPr>
              <a:t> </a:t>
            </a:r>
            <a:r>
              <a:rPr lang="en-US" sz="1600" dirty="0" err="1" smtClean="0">
                <a:solidFill>
                  <a:srgbClr val="222222"/>
                </a:solidFill>
                <a:latin typeface="Arial Narrow" pitchFamily="34" charset="0"/>
                <a:ea typeface="Calibri"/>
                <a:cs typeface="Arial"/>
              </a:rPr>
              <a:t>kumpulan</a:t>
            </a:r>
            <a:r>
              <a:rPr lang="en-US" sz="1600" dirty="0" smtClean="0">
                <a:solidFill>
                  <a:srgbClr val="222222"/>
                </a:solidFill>
                <a:latin typeface="Arial Narrow" pitchFamily="34" charset="0"/>
                <a:ea typeface="Calibri"/>
                <a:cs typeface="Arial"/>
              </a:rPr>
              <a:t> </a:t>
            </a:r>
            <a:r>
              <a:rPr lang="en-US" sz="1600" dirty="0" err="1" smtClean="0">
                <a:solidFill>
                  <a:srgbClr val="222222"/>
                </a:solidFill>
                <a:latin typeface="Arial Narrow" pitchFamily="34" charset="0"/>
                <a:ea typeface="Calibri"/>
                <a:cs typeface="Arial"/>
              </a:rPr>
              <a:t>simbol</a:t>
            </a:r>
            <a:r>
              <a:rPr lang="en-US" sz="1600" dirty="0" smtClean="0">
                <a:solidFill>
                  <a:srgbClr val="222222"/>
                </a:solidFill>
                <a:latin typeface="Arial Narrow" pitchFamily="34" charset="0"/>
                <a:ea typeface="Calibri"/>
                <a:cs typeface="Arial"/>
              </a:rPr>
              <a:t>, </a:t>
            </a:r>
            <a:r>
              <a:rPr lang="en-US" sz="1600" dirty="0" err="1" smtClean="0">
                <a:solidFill>
                  <a:srgbClr val="222222"/>
                </a:solidFill>
                <a:latin typeface="Arial Narrow" pitchFamily="34" charset="0"/>
                <a:ea typeface="Calibri"/>
                <a:cs typeface="Arial"/>
              </a:rPr>
              <a:t>baik</a:t>
            </a:r>
            <a:r>
              <a:rPr lang="en-US" sz="1600" dirty="0" smtClean="0">
                <a:solidFill>
                  <a:srgbClr val="222222"/>
                </a:solidFill>
                <a:latin typeface="Arial Narrow" pitchFamily="34" charset="0"/>
                <a:ea typeface="Calibri"/>
                <a:cs typeface="Arial"/>
              </a:rPr>
              <a:t> </a:t>
            </a:r>
            <a:r>
              <a:rPr lang="en-US" sz="1600" dirty="0" err="1" smtClean="0">
                <a:solidFill>
                  <a:srgbClr val="222222"/>
                </a:solidFill>
                <a:latin typeface="Arial Narrow" pitchFamily="34" charset="0"/>
                <a:ea typeface="Calibri"/>
                <a:cs typeface="Arial"/>
              </a:rPr>
              <a:t>istilah-istilah</a:t>
            </a:r>
            <a:r>
              <a:rPr lang="en-US" sz="1600" dirty="0" smtClean="0">
                <a:solidFill>
                  <a:srgbClr val="222222"/>
                </a:solidFill>
                <a:latin typeface="Arial Narrow" pitchFamily="34" charset="0"/>
                <a:ea typeface="Calibri"/>
                <a:cs typeface="Arial"/>
              </a:rPr>
              <a:t> </a:t>
            </a:r>
            <a:r>
              <a:rPr lang="en-US" sz="1600" dirty="0" err="1" smtClean="0">
                <a:solidFill>
                  <a:srgbClr val="222222"/>
                </a:solidFill>
                <a:latin typeface="Arial Narrow" pitchFamily="34" charset="0"/>
                <a:ea typeface="Calibri"/>
                <a:cs typeface="Arial"/>
              </a:rPr>
              <a:t>rakyat</a:t>
            </a:r>
            <a:r>
              <a:rPr lang="en-US" sz="1600" dirty="0" smtClean="0">
                <a:solidFill>
                  <a:srgbClr val="222222"/>
                </a:solidFill>
                <a:latin typeface="Arial Narrow" pitchFamily="34" charset="0"/>
                <a:ea typeface="Calibri"/>
                <a:cs typeface="Arial"/>
              </a:rPr>
              <a:t> </a:t>
            </a:r>
            <a:r>
              <a:rPr lang="en-US" sz="1600" dirty="0" err="1" smtClean="0">
                <a:solidFill>
                  <a:srgbClr val="222222"/>
                </a:solidFill>
                <a:latin typeface="Arial Narrow" pitchFamily="34" charset="0"/>
                <a:ea typeface="Calibri"/>
                <a:cs typeface="Arial"/>
              </a:rPr>
              <a:t>maupun</a:t>
            </a:r>
            <a:r>
              <a:rPr lang="en-US" sz="1600" dirty="0" smtClean="0">
                <a:solidFill>
                  <a:srgbClr val="222222"/>
                </a:solidFill>
                <a:latin typeface="Arial Narrow" pitchFamily="34" charset="0"/>
                <a:ea typeface="Calibri"/>
                <a:cs typeface="Arial"/>
              </a:rPr>
              <a:t> </a:t>
            </a:r>
            <a:r>
              <a:rPr lang="en-US" sz="1600" dirty="0" err="1" smtClean="0">
                <a:solidFill>
                  <a:srgbClr val="222222"/>
                </a:solidFill>
                <a:latin typeface="Arial Narrow" pitchFamily="34" charset="0"/>
                <a:ea typeface="Calibri"/>
                <a:cs typeface="Arial"/>
              </a:rPr>
              <a:t>jenis-jenis</a:t>
            </a:r>
            <a:r>
              <a:rPr lang="en-US" sz="1600" dirty="0" smtClean="0">
                <a:solidFill>
                  <a:srgbClr val="222222"/>
                </a:solidFill>
                <a:latin typeface="Arial Narrow" pitchFamily="34" charset="0"/>
                <a:ea typeface="Calibri"/>
                <a:cs typeface="Arial"/>
              </a:rPr>
              <a:t> </a:t>
            </a:r>
            <a:r>
              <a:rPr lang="en-US" sz="1600" dirty="0" err="1" smtClean="0">
                <a:solidFill>
                  <a:srgbClr val="222222"/>
                </a:solidFill>
                <a:latin typeface="Arial Narrow" pitchFamily="34" charset="0"/>
                <a:ea typeface="Calibri"/>
                <a:cs typeface="Arial"/>
              </a:rPr>
              <a:t>simbol</a:t>
            </a:r>
            <a:r>
              <a:rPr lang="en-US" sz="1600" dirty="0" smtClean="0">
                <a:solidFill>
                  <a:srgbClr val="222222"/>
                </a:solidFill>
                <a:latin typeface="Arial Narrow" pitchFamily="34" charset="0"/>
                <a:ea typeface="Calibri"/>
                <a:cs typeface="Arial"/>
              </a:rPr>
              <a:t> </a:t>
            </a:r>
            <a:r>
              <a:rPr lang="en-US" sz="1600" dirty="0" err="1" smtClean="0">
                <a:solidFill>
                  <a:srgbClr val="222222"/>
                </a:solidFill>
                <a:latin typeface="Arial Narrow" pitchFamily="34" charset="0"/>
                <a:ea typeface="Calibri"/>
                <a:cs typeface="Arial"/>
              </a:rPr>
              <a:t>lainnya</a:t>
            </a:r>
            <a:endParaRPr lang="en-US" sz="1600" dirty="0">
              <a:effectLst/>
              <a:latin typeface="Arial Narrow" pitchFamily="34" charset="0"/>
              <a:ea typeface="Calibri"/>
              <a:cs typeface="Times New Roman"/>
            </a:endParaRPr>
          </a:p>
        </p:txBody>
      </p:sp>
      <p:sp>
        <p:nvSpPr>
          <p:cNvPr id="6" name="Rectangle 5"/>
          <p:cNvSpPr/>
          <p:nvPr/>
        </p:nvSpPr>
        <p:spPr>
          <a:xfrm>
            <a:off x="1866900" y="1752600"/>
            <a:ext cx="6362700" cy="830997"/>
          </a:xfrm>
          <a:prstGeom prst="rect">
            <a:avLst/>
          </a:prstGeom>
        </p:spPr>
        <p:txBody>
          <a:bodyPr wrap="square">
            <a:spAutoFit/>
          </a:bodyPr>
          <a:lstStyle/>
          <a:p>
            <a:pPr algn="ctr">
              <a:lnSpc>
                <a:spcPct val="150000"/>
              </a:lnSpc>
            </a:pPr>
            <a:r>
              <a:rPr lang="en-US" sz="1600" dirty="0" err="1" smtClean="0">
                <a:latin typeface="Arial Narrow" pitchFamily="34" charset="0"/>
              </a:rPr>
              <a:t>Makna</a:t>
            </a:r>
            <a:r>
              <a:rPr lang="en-US" sz="1600" dirty="0" smtClean="0">
                <a:latin typeface="Arial Narrow" pitchFamily="34" charset="0"/>
              </a:rPr>
              <a:t>  </a:t>
            </a:r>
            <a:r>
              <a:rPr lang="en-US" sz="1600" dirty="0" err="1" smtClean="0">
                <a:latin typeface="Arial Narrow" pitchFamily="34" charset="0"/>
              </a:rPr>
              <a:t>hanya</a:t>
            </a:r>
            <a:r>
              <a:rPr lang="en-US" sz="1600" dirty="0" smtClean="0">
                <a:latin typeface="Arial Narrow" pitchFamily="34" charset="0"/>
              </a:rPr>
              <a:t> </a:t>
            </a:r>
            <a:r>
              <a:rPr lang="en-US" sz="1600" dirty="0" err="1" smtClean="0">
                <a:latin typeface="Arial Narrow" pitchFamily="34" charset="0"/>
              </a:rPr>
              <a:t>dapat</a:t>
            </a:r>
            <a:r>
              <a:rPr lang="en-US" sz="1600" dirty="0" smtClean="0">
                <a:latin typeface="Arial Narrow" pitchFamily="34" charset="0"/>
              </a:rPr>
              <a:t> </a:t>
            </a:r>
            <a:r>
              <a:rPr lang="en-US" sz="1600" dirty="0" err="1" smtClean="0">
                <a:latin typeface="Arial Narrow" pitchFamily="34" charset="0"/>
              </a:rPr>
              <a:t>disimpan</a:t>
            </a:r>
            <a:r>
              <a:rPr lang="en-US" sz="1600" dirty="0" smtClean="0">
                <a:latin typeface="Arial Narrow" pitchFamily="34" charset="0"/>
              </a:rPr>
              <a:t> di </a:t>
            </a:r>
            <a:r>
              <a:rPr lang="en-US" sz="1600" dirty="0" err="1" smtClean="0">
                <a:latin typeface="Arial Narrow" pitchFamily="34" charset="0"/>
              </a:rPr>
              <a:t>dalam</a:t>
            </a:r>
            <a:r>
              <a:rPr lang="en-US" sz="1600" dirty="0" smtClean="0">
                <a:latin typeface="Arial Narrow" pitchFamily="34" charset="0"/>
              </a:rPr>
              <a:t> </a:t>
            </a:r>
            <a:r>
              <a:rPr lang="en-US" sz="1600" dirty="0" err="1" smtClean="0">
                <a:latin typeface="Arial Narrow" pitchFamily="34" charset="0"/>
              </a:rPr>
              <a:t>simbol</a:t>
            </a:r>
            <a:endParaRPr lang="en-US" sz="1600" dirty="0" smtClean="0">
              <a:latin typeface="Arial Narrow" pitchFamily="34" charset="0"/>
            </a:endParaRPr>
          </a:p>
          <a:p>
            <a:pPr algn="ctr">
              <a:lnSpc>
                <a:spcPct val="150000"/>
              </a:lnSpc>
            </a:pPr>
            <a:r>
              <a:rPr lang="en-US" sz="1600" dirty="0" smtClean="0">
                <a:latin typeface="Arial Narrow" pitchFamily="34" charset="0"/>
              </a:rPr>
              <a:t>(Clifford Geertz)</a:t>
            </a:r>
            <a:endParaRPr lang="en-US" sz="1600" dirty="0">
              <a:latin typeface="Arial Narrow"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66900" y="3733800"/>
            <a:ext cx="2688886" cy="1629710"/>
          </a:xfrm>
          <a:prstGeom prst="rect">
            <a:avLst/>
          </a:prstGeom>
        </p:spPr>
      </p:pic>
      <p:sp>
        <p:nvSpPr>
          <p:cNvPr id="7" name="Rectangle 6"/>
          <p:cNvSpPr/>
          <p:nvPr/>
        </p:nvSpPr>
        <p:spPr>
          <a:xfrm>
            <a:off x="1295400" y="5410200"/>
            <a:ext cx="3657600" cy="1231106"/>
          </a:xfrm>
          <a:prstGeom prst="rect">
            <a:avLst/>
          </a:prstGeom>
        </p:spPr>
        <p:txBody>
          <a:bodyPr wrap="square">
            <a:spAutoFit/>
          </a:bodyPr>
          <a:lstStyle/>
          <a:p>
            <a:pPr algn="ctr"/>
            <a:r>
              <a:rPr lang="en-US" sz="1400" dirty="0">
                <a:latin typeface="Arial Narrow" pitchFamily="34" charset="0"/>
              </a:rPr>
              <a:t>Motif batik </a:t>
            </a:r>
            <a:r>
              <a:rPr lang="en-US" sz="1400" u="sng" dirty="0" err="1">
                <a:latin typeface="Arial Narrow" pitchFamily="34" charset="0"/>
              </a:rPr>
              <a:t>sido</a:t>
            </a:r>
            <a:r>
              <a:rPr lang="en-US" sz="1400" u="sng" dirty="0">
                <a:latin typeface="Arial Narrow" pitchFamily="34" charset="0"/>
              </a:rPr>
              <a:t> </a:t>
            </a:r>
            <a:r>
              <a:rPr lang="en-US" sz="1400" u="sng" dirty="0" err="1">
                <a:latin typeface="Arial Narrow" pitchFamily="34" charset="0"/>
              </a:rPr>
              <a:t>luhur</a:t>
            </a:r>
            <a:r>
              <a:rPr lang="en-US" sz="1400" u="sng" dirty="0">
                <a:latin typeface="Arial Narrow" pitchFamily="34" charset="0"/>
              </a:rPr>
              <a:t> </a:t>
            </a:r>
            <a:r>
              <a:rPr lang="en-US" sz="1400" dirty="0" err="1">
                <a:latin typeface="Arial Narrow" pitchFamily="34" charset="0"/>
              </a:rPr>
              <a:t>biasa</a:t>
            </a:r>
            <a:r>
              <a:rPr lang="en-US" sz="1400" dirty="0">
                <a:latin typeface="Arial Narrow" pitchFamily="34" charset="0"/>
              </a:rPr>
              <a:t> </a:t>
            </a:r>
            <a:r>
              <a:rPr lang="en-US" sz="1400" dirty="0" err="1">
                <a:latin typeface="Arial Narrow" pitchFamily="34" charset="0"/>
              </a:rPr>
              <a:t>dikenakan</a:t>
            </a:r>
            <a:r>
              <a:rPr lang="en-US" sz="1400" dirty="0">
                <a:latin typeface="Arial Narrow" pitchFamily="34" charset="0"/>
              </a:rPr>
              <a:t> </a:t>
            </a:r>
            <a:r>
              <a:rPr lang="en-US" sz="1400" dirty="0" err="1">
                <a:latin typeface="Arial Narrow" pitchFamily="34" charset="0"/>
              </a:rPr>
              <a:t>oleh</a:t>
            </a:r>
            <a:r>
              <a:rPr lang="en-US" sz="1400" dirty="0">
                <a:latin typeface="Arial Narrow" pitchFamily="34" charset="0"/>
              </a:rPr>
              <a:t> </a:t>
            </a:r>
            <a:r>
              <a:rPr lang="en-US" sz="1400" dirty="0" err="1" smtClean="0">
                <a:latin typeface="Arial Narrow" pitchFamily="34" charset="0"/>
              </a:rPr>
              <a:t>p</a:t>
            </a:r>
            <a:r>
              <a:rPr lang="en-US" sz="1400" u="sng" dirty="0" err="1" smtClean="0">
                <a:latin typeface="Arial Narrow" pitchFamily="34" charset="0"/>
              </a:rPr>
              <a:t>enganti</a:t>
            </a:r>
            <a:r>
              <a:rPr lang="en-US" sz="1400" dirty="0" err="1" smtClean="0">
                <a:latin typeface="Arial Narrow" pitchFamily="34" charset="0"/>
              </a:rPr>
              <a:t>n</a:t>
            </a:r>
            <a:r>
              <a:rPr lang="en-US" sz="1400" dirty="0" smtClean="0">
                <a:latin typeface="Arial Narrow" pitchFamily="34" charset="0"/>
              </a:rPr>
              <a:t>. </a:t>
            </a:r>
            <a:r>
              <a:rPr lang="en-US" sz="1400" dirty="0" err="1">
                <a:latin typeface="Arial Narrow" pitchFamily="34" charset="0"/>
              </a:rPr>
              <a:t>Makna</a:t>
            </a:r>
            <a:r>
              <a:rPr lang="en-US" sz="1400" dirty="0">
                <a:latin typeface="Arial Narrow" pitchFamily="34" charset="0"/>
              </a:rPr>
              <a:t> </a:t>
            </a:r>
            <a:r>
              <a:rPr lang="en-US" sz="1400" dirty="0" err="1">
                <a:latin typeface="Arial Narrow" pitchFamily="34" charset="0"/>
              </a:rPr>
              <a:t>dari</a:t>
            </a:r>
            <a:r>
              <a:rPr lang="en-US" sz="1400" dirty="0">
                <a:latin typeface="Arial Narrow" pitchFamily="34" charset="0"/>
              </a:rPr>
              <a:t> motif </a:t>
            </a:r>
            <a:r>
              <a:rPr lang="en-US" sz="1400" dirty="0" err="1">
                <a:latin typeface="Arial Narrow" pitchFamily="34" charset="0"/>
              </a:rPr>
              <a:t>ini</a:t>
            </a:r>
            <a:r>
              <a:rPr lang="en-US" sz="1400" dirty="0">
                <a:latin typeface="Arial Narrow" pitchFamily="34" charset="0"/>
              </a:rPr>
              <a:t> </a:t>
            </a:r>
            <a:r>
              <a:rPr lang="en-US" sz="1400" dirty="0" err="1">
                <a:latin typeface="Arial Narrow" pitchFamily="34" charset="0"/>
              </a:rPr>
              <a:t>adalah</a:t>
            </a:r>
            <a:r>
              <a:rPr lang="en-US" sz="1400" dirty="0">
                <a:latin typeface="Arial Narrow" pitchFamily="34" charset="0"/>
              </a:rPr>
              <a:t>, </a:t>
            </a:r>
            <a:r>
              <a:rPr lang="en-US" sz="1400" dirty="0" err="1">
                <a:latin typeface="Arial Narrow" pitchFamily="34" charset="0"/>
              </a:rPr>
              <a:t>bahwa</a:t>
            </a:r>
            <a:r>
              <a:rPr lang="en-US" sz="1400" dirty="0">
                <a:latin typeface="Arial Narrow" pitchFamily="34" charset="0"/>
              </a:rPr>
              <a:t> </a:t>
            </a:r>
            <a:r>
              <a:rPr lang="en-US" sz="1400" dirty="0" err="1">
                <a:latin typeface="Arial Narrow" pitchFamily="34" charset="0"/>
              </a:rPr>
              <a:t>mempelai</a:t>
            </a:r>
            <a:r>
              <a:rPr lang="en-US" sz="1400" dirty="0">
                <a:latin typeface="Arial Narrow" pitchFamily="34" charset="0"/>
              </a:rPr>
              <a:t> </a:t>
            </a:r>
            <a:r>
              <a:rPr lang="en-US" sz="1400" dirty="0" err="1">
                <a:latin typeface="Arial Narrow" pitchFamily="34" charset="0"/>
              </a:rPr>
              <a:t>bermakna</a:t>
            </a:r>
            <a:r>
              <a:rPr lang="en-US" sz="1400" dirty="0">
                <a:latin typeface="Arial Narrow" pitchFamily="34" charset="0"/>
              </a:rPr>
              <a:t> </a:t>
            </a:r>
            <a:r>
              <a:rPr lang="en-US" sz="1400" dirty="0" err="1">
                <a:latin typeface="Arial Narrow" pitchFamily="34" charset="0"/>
              </a:rPr>
              <a:t>dari</a:t>
            </a:r>
            <a:r>
              <a:rPr lang="en-US" sz="1400" dirty="0">
                <a:latin typeface="Arial Narrow" pitchFamily="34" charset="0"/>
              </a:rPr>
              <a:t> </a:t>
            </a:r>
            <a:r>
              <a:rPr lang="en-US" sz="1400" dirty="0" err="1">
                <a:latin typeface="Arial Narrow" pitchFamily="34" charset="0"/>
              </a:rPr>
              <a:t>segi</a:t>
            </a:r>
            <a:r>
              <a:rPr lang="en-US" sz="1400" dirty="0">
                <a:latin typeface="Arial Narrow" pitchFamily="34" charset="0"/>
              </a:rPr>
              <a:t> </a:t>
            </a:r>
            <a:r>
              <a:rPr lang="en-US" sz="1400" dirty="0" err="1">
                <a:latin typeface="Arial Narrow" pitchFamily="34" charset="0"/>
              </a:rPr>
              <a:t>materi</a:t>
            </a:r>
            <a:r>
              <a:rPr lang="en-US" sz="1400" dirty="0">
                <a:latin typeface="Arial Narrow" pitchFamily="34" charset="0"/>
              </a:rPr>
              <a:t> </a:t>
            </a:r>
            <a:r>
              <a:rPr lang="en-US" sz="1400" dirty="0" err="1">
                <a:latin typeface="Arial Narrow" pitchFamily="34" charset="0"/>
              </a:rPr>
              <a:t>dan</a:t>
            </a:r>
            <a:r>
              <a:rPr lang="en-US" sz="1400" dirty="0">
                <a:latin typeface="Arial Narrow" pitchFamily="34" charset="0"/>
              </a:rPr>
              <a:t> non </a:t>
            </a:r>
            <a:r>
              <a:rPr lang="en-US" sz="1400" dirty="0" err="1">
                <a:latin typeface="Arial Narrow" pitchFamily="34" charset="0"/>
              </a:rPr>
              <a:t>materi</a:t>
            </a:r>
            <a:r>
              <a:rPr lang="en-US" sz="1400" dirty="0">
                <a:latin typeface="Arial Narrow" pitchFamily="34" charset="0"/>
              </a:rPr>
              <a:t> di </a:t>
            </a:r>
            <a:r>
              <a:rPr lang="en-US" sz="1400" dirty="0" err="1">
                <a:latin typeface="Arial Narrow" pitchFamily="34" charset="0"/>
              </a:rPr>
              <a:t>mana</a:t>
            </a:r>
            <a:r>
              <a:rPr lang="en-US" sz="1400" dirty="0">
                <a:latin typeface="Arial Narrow" pitchFamily="34" charset="0"/>
              </a:rPr>
              <a:t> </a:t>
            </a:r>
            <a:r>
              <a:rPr lang="en-US" sz="1400" dirty="0" err="1">
                <a:latin typeface="Arial Narrow" pitchFamily="34" charset="0"/>
              </a:rPr>
              <a:t>kedua</a:t>
            </a:r>
            <a:r>
              <a:rPr lang="en-US" sz="1400" dirty="0">
                <a:latin typeface="Arial Narrow" pitchFamily="34" charset="0"/>
              </a:rPr>
              <a:t> </a:t>
            </a:r>
            <a:r>
              <a:rPr lang="en-US" sz="1400" dirty="0" err="1">
                <a:latin typeface="Arial Narrow" pitchFamily="34" charset="0"/>
              </a:rPr>
              <a:t>mempelai</a:t>
            </a:r>
            <a:r>
              <a:rPr lang="en-US" sz="1400" dirty="0">
                <a:latin typeface="Arial Narrow" pitchFamily="34" charset="0"/>
              </a:rPr>
              <a:t> </a:t>
            </a:r>
            <a:r>
              <a:rPr lang="en-US" sz="1400" dirty="0" err="1">
                <a:latin typeface="Arial Narrow" pitchFamily="34" charset="0"/>
              </a:rPr>
              <a:t>dapat</a:t>
            </a:r>
            <a:r>
              <a:rPr lang="en-US" sz="1400" dirty="0">
                <a:latin typeface="Arial Narrow" pitchFamily="34" charset="0"/>
              </a:rPr>
              <a:t> </a:t>
            </a:r>
            <a:r>
              <a:rPr lang="en-US" sz="1400" u="sng" dirty="0" err="1">
                <a:latin typeface="Arial Narrow" pitchFamily="34" charset="0"/>
              </a:rPr>
              <a:t>hidup</a:t>
            </a:r>
            <a:r>
              <a:rPr lang="en-US" sz="1400" u="sng" dirty="0">
                <a:latin typeface="Arial Narrow" pitchFamily="34" charset="0"/>
              </a:rPr>
              <a:t> </a:t>
            </a:r>
            <a:r>
              <a:rPr lang="en-US" sz="1400" u="sng" dirty="0" err="1">
                <a:latin typeface="Arial Narrow" pitchFamily="34" charset="0"/>
              </a:rPr>
              <a:t>berkecukupan</a:t>
            </a:r>
            <a:r>
              <a:rPr lang="en-US" sz="1400" dirty="0">
                <a:latin typeface="Arial Narrow" pitchFamily="34" charset="0"/>
              </a:rPr>
              <a:t> </a:t>
            </a:r>
            <a:r>
              <a:rPr lang="en-US" sz="1400" dirty="0" err="1">
                <a:latin typeface="Arial Narrow" pitchFamily="34" charset="0"/>
              </a:rPr>
              <a:t>dan</a:t>
            </a:r>
            <a:r>
              <a:rPr lang="en-US" sz="1400" dirty="0">
                <a:latin typeface="Arial Narrow" pitchFamily="34" charset="0"/>
              </a:rPr>
              <a:t> </a:t>
            </a:r>
            <a:r>
              <a:rPr lang="en-US" sz="1400" dirty="0" err="1">
                <a:latin typeface="Arial Narrow" pitchFamily="34" charset="0"/>
              </a:rPr>
              <a:t>keluhuran</a:t>
            </a:r>
            <a:r>
              <a:rPr lang="en-US" sz="1400" dirty="0">
                <a:latin typeface="Arial Narrow" pitchFamily="34" charset="0"/>
              </a:rPr>
              <a:t> </a:t>
            </a:r>
            <a:r>
              <a:rPr lang="en-US" sz="1400" dirty="0" err="1">
                <a:latin typeface="Arial Narrow" pitchFamily="34" charset="0"/>
              </a:rPr>
              <a:t>budi</a:t>
            </a:r>
            <a:r>
              <a:rPr lang="en-US" sz="1400" dirty="0">
                <a:latin typeface="Arial Narrow" pitchFamily="34" charset="0"/>
              </a:rPr>
              <a:t>, </a:t>
            </a:r>
            <a:r>
              <a:rPr lang="en-US" sz="1400" dirty="0" err="1">
                <a:latin typeface="Arial Narrow" pitchFamily="34" charset="0"/>
              </a:rPr>
              <a:t>tindakan</a:t>
            </a:r>
            <a:r>
              <a:rPr lang="en-US" sz="1400" dirty="0">
                <a:latin typeface="Arial Narrow" pitchFamily="34" charset="0"/>
              </a:rPr>
              <a:t>, </a:t>
            </a:r>
            <a:r>
              <a:rPr lang="en-US" sz="1400" dirty="0" err="1">
                <a:latin typeface="Arial Narrow" pitchFamily="34" charset="0"/>
              </a:rPr>
              <a:t>serta</a:t>
            </a:r>
            <a:r>
              <a:rPr lang="en-US" sz="1400" dirty="0">
                <a:latin typeface="Arial Narrow" pitchFamily="34" charset="0"/>
              </a:rPr>
              <a:t> </a:t>
            </a:r>
            <a:r>
              <a:rPr lang="en-US" sz="1400" dirty="0" err="1">
                <a:latin typeface="Arial Narrow" pitchFamily="34" charset="0"/>
              </a:rPr>
              <a:t>ucapan</a:t>
            </a:r>
            <a:r>
              <a:rPr lang="en-US" dirty="0"/>
              <a:t>.</a:t>
            </a: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2600" y="3733800"/>
            <a:ext cx="2654250" cy="1629710"/>
          </a:xfrm>
          <a:prstGeom prst="rect">
            <a:avLst/>
          </a:prstGeom>
        </p:spPr>
      </p:pic>
      <p:sp>
        <p:nvSpPr>
          <p:cNvPr id="9" name="Rectangle 8"/>
          <p:cNvSpPr/>
          <p:nvPr/>
        </p:nvSpPr>
        <p:spPr>
          <a:xfrm>
            <a:off x="5257800" y="5486400"/>
            <a:ext cx="3301950" cy="1169551"/>
          </a:xfrm>
          <a:prstGeom prst="rect">
            <a:avLst/>
          </a:prstGeom>
        </p:spPr>
        <p:txBody>
          <a:bodyPr wrap="square">
            <a:spAutoFit/>
          </a:bodyPr>
          <a:lstStyle/>
          <a:p>
            <a:pPr algn="ctr"/>
            <a:r>
              <a:rPr lang="en-US" sz="1400" dirty="0">
                <a:latin typeface="Arial Narrow" pitchFamily="34" charset="0"/>
              </a:rPr>
              <a:t>Batik motif </a:t>
            </a:r>
            <a:r>
              <a:rPr lang="en-US" sz="1400" u="sng" dirty="0" err="1" smtClean="0">
                <a:latin typeface="Arial Narrow" pitchFamily="34" charset="0"/>
              </a:rPr>
              <a:t>sido</a:t>
            </a:r>
            <a:r>
              <a:rPr lang="en-US" sz="1400" u="sng" dirty="0" smtClean="0">
                <a:latin typeface="Arial Narrow" pitchFamily="34" charset="0"/>
              </a:rPr>
              <a:t> </a:t>
            </a:r>
            <a:r>
              <a:rPr lang="en-US" sz="1400" u="sng" dirty="0" err="1" smtClean="0">
                <a:latin typeface="Arial Narrow" pitchFamily="34" charset="0"/>
              </a:rPr>
              <a:t>mulyo</a:t>
            </a:r>
            <a:r>
              <a:rPr lang="en-US" sz="1400" u="sng" dirty="0" smtClean="0">
                <a:latin typeface="Arial Narrow" pitchFamily="34" charset="0"/>
              </a:rPr>
              <a:t> </a:t>
            </a:r>
            <a:r>
              <a:rPr lang="en-US" sz="1400" dirty="0" err="1" smtClean="0">
                <a:latin typeface="Arial Narrow" pitchFamily="34" charset="0"/>
              </a:rPr>
              <a:t>ini</a:t>
            </a:r>
            <a:r>
              <a:rPr lang="en-US" sz="1400" dirty="0" smtClean="0">
                <a:latin typeface="Arial Narrow" pitchFamily="34" charset="0"/>
              </a:rPr>
              <a:t> </a:t>
            </a:r>
            <a:r>
              <a:rPr lang="en-US" sz="1400" dirty="0" err="1">
                <a:latin typeface="Arial Narrow" pitchFamily="34" charset="0"/>
              </a:rPr>
              <a:t>digunakan</a:t>
            </a:r>
            <a:r>
              <a:rPr lang="en-US" sz="1400" dirty="0">
                <a:latin typeface="Arial Narrow" pitchFamily="34" charset="0"/>
              </a:rPr>
              <a:t> </a:t>
            </a:r>
            <a:r>
              <a:rPr lang="en-US" sz="1400" dirty="0" err="1">
                <a:latin typeface="Arial Narrow" pitchFamily="34" charset="0"/>
              </a:rPr>
              <a:t>untuk</a:t>
            </a:r>
            <a:r>
              <a:rPr lang="en-US" sz="1400" dirty="0">
                <a:latin typeface="Arial Narrow" pitchFamily="34" charset="0"/>
              </a:rPr>
              <a:t> </a:t>
            </a:r>
            <a:r>
              <a:rPr lang="en-US" sz="1400" dirty="0" err="1">
                <a:latin typeface="Arial Narrow" pitchFamily="34" charset="0"/>
              </a:rPr>
              <a:t>mempelai</a:t>
            </a:r>
            <a:r>
              <a:rPr lang="en-US" sz="1400" dirty="0">
                <a:latin typeface="Arial Narrow" pitchFamily="34" charset="0"/>
              </a:rPr>
              <a:t> </a:t>
            </a:r>
            <a:r>
              <a:rPr lang="en-US" sz="1400" dirty="0" err="1">
                <a:latin typeface="Arial Narrow" pitchFamily="34" charset="0"/>
              </a:rPr>
              <a:t>pada</a:t>
            </a:r>
            <a:r>
              <a:rPr lang="en-US" sz="1400" dirty="0">
                <a:latin typeface="Arial Narrow" pitchFamily="34" charset="0"/>
              </a:rPr>
              <a:t> </a:t>
            </a:r>
            <a:r>
              <a:rPr lang="en-US" sz="1400" dirty="0" err="1">
                <a:latin typeface="Arial Narrow" pitchFamily="34" charset="0"/>
              </a:rPr>
              <a:t>saat</a:t>
            </a:r>
            <a:r>
              <a:rPr lang="en-US" sz="1400" dirty="0">
                <a:latin typeface="Arial Narrow" pitchFamily="34" charset="0"/>
              </a:rPr>
              <a:t> </a:t>
            </a:r>
            <a:r>
              <a:rPr lang="en-US" sz="1400" u="sng" dirty="0" err="1">
                <a:latin typeface="Arial Narrow" pitchFamily="34" charset="0"/>
              </a:rPr>
              <a:t>pernikahan</a:t>
            </a:r>
            <a:r>
              <a:rPr lang="en-US" sz="1400" dirty="0">
                <a:latin typeface="Arial Narrow" pitchFamily="34" charset="0"/>
              </a:rPr>
              <a:t>. Motif </a:t>
            </a:r>
            <a:r>
              <a:rPr lang="en-US" sz="1400" dirty="0" err="1">
                <a:latin typeface="Arial Narrow" pitchFamily="34" charset="0"/>
              </a:rPr>
              <a:t>ini</a:t>
            </a:r>
            <a:r>
              <a:rPr lang="en-US" sz="1400" dirty="0">
                <a:latin typeface="Arial Narrow" pitchFamily="34" charset="0"/>
              </a:rPr>
              <a:t> </a:t>
            </a:r>
            <a:r>
              <a:rPr lang="en-US" sz="1400" dirty="0" err="1">
                <a:latin typeface="Arial Narrow" pitchFamily="34" charset="0"/>
              </a:rPr>
              <a:t>memiliki</a:t>
            </a:r>
            <a:r>
              <a:rPr lang="en-US" sz="1400" dirty="0">
                <a:latin typeface="Arial Narrow" pitchFamily="34" charset="0"/>
              </a:rPr>
              <a:t> </a:t>
            </a:r>
            <a:r>
              <a:rPr lang="en-US" sz="1400" dirty="0" err="1">
                <a:latin typeface="Arial Narrow" pitchFamily="34" charset="0"/>
              </a:rPr>
              <a:t>makna</a:t>
            </a:r>
            <a:r>
              <a:rPr lang="en-US" sz="1400" dirty="0">
                <a:latin typeface="Arial Narrow" pitchFamily="34" charset="0"/>
              </a:rPr>
              <a:t> agar </a:t>
            </a:r>
            <a:r>
              <a:rPr lang="en-US" sz="1400" dirty="0" err="1">
                <a:latin typeface="Arial Narrow" pitchFamily="34" charset="0"/>
              </a:rPr>
              <a:t>kedua</a:t>
            </a:r>
            <a:r>
              <a:rPr lang="en-US" sz="1400" dirty="0">
                <a:latin typeface="Arial Narrow" pitchFamily="34" charset="0"/>
              </a:rPr>
              <a:t> </a:t>
            </a:r>
            <a:r>
              <a:rPr lang="en-US" sz="1400" dirty="0" err="1">
                <a:latin typeface="Arial Narrow" pitchFamily="34" charset="0"/>
              </a:rPr>
              <a:t>mempelai</a:t>
            </a:r>
            <a:r>
              <a:rPr lang="en-US" sz="1400" dirty="0">
                <a:latin typeface="Arial Narrow" pitchFamily="34" charset="0"/>
              </a:rPr>
              <a:t> </a:t>
            </a:r>
            <a:r>
              <a:rPr lang="en-US" sz="1400" dirty="0" err="1">
                <a:latin typeface="Arial Narrow" pitchFamily="34" charset="0"/>
              </a:rPr>
              <a:t>hidup</a:t>
            </a:r>
            <a:r>
              <a:rPr lang="en-US" sz="1400" dirty="0">
                <a:latin typeface="Arial Narrow" pitchFamily="34" charset="0"/>
              </a:rPr>
              <a:t> </a:t>
            </a:r>
            <a:r>
              <a:rPr lang="en-US" sz="1400" dirty="0" err="1">
                <a:latin typeface="Arial Narrow" pitchFamily="34" charset="0"/>
              </a:rPr>
              <a:t>bahagia</a:t>
            </a:r>
            <a:r>
              <a:rPr lang="en-US" sz="1400" dirty="0">
                <a:latin typeface="Arial Narrow" pitchFamily="34" charset="0"/>
              </a:rPr>
              <a:t>, </a:t>
            </a:r>
            <a:r>
              <a:rPr lang="en-US" sz="1400" dirty="0" err="1">
                <a:latin typeface="Arial Narrow" pitchFamily="34" charset="0"/>
              </a:rPr>
              <a:t>sejahtera</a:t>
            </a:r>
            <a:r>
              <a:rPr lang="en-US" sz="1400" dirty="0">
                <a:latin typeface="Arial Narrow" pitchFamily="34" charset="0"/>
              </a:rPr>
              <a:t> </a:t>
            </a:r>
            <a:r>
              <a:rPr lang="en-US" sz="1400" dirty="0" err="1">
                <a:latin typeface="Arial Narrow" pitchFamily="34" charset="0"/>
              </a:rPr>
              <a:t>dan</a:t>
            </a:r>
            <a:r>
              <a:rPr lang="en-US" sz="1400" dirty="0">
                <a:latin typeface="Arial Narrow" pitchFamily="34" charset="0"/>
              </a:rPr>
              <a:t> </a:t>
            </a:r>
            <a:r>
              <a:rPr lang="en-US" sz="1400" dirty="0" err="1">
                <a:latin typeface="Arial Narrow" pitchFamily="34" charset="0"/>
              </a:rPr>
              <a:t>dilimpahkan</a:t>
            </a:r>
            <a:r>
              <a:rPr lang="en-US" sz="1400" dirty="0">
                <a:latin typeface="Arial Narrow" pitchFamily="34" charset="0"/>
              </a:rPr>
              <a:t> </a:t>
            </a:r>
            <a:r>
              <a:rPr lang="en-US" sz="1400" dirty="0" err="1">
                <a:latin typeface="Arial Narrow" pitchFamily="34" charset="0"/>
              </a:rPr>
              <a:t>banyak</a:t>
            </a:r>
            <a:r>
              <a:rPr lang="en-US" sz="1400" dirty="0">
                <a:latin typeface="Arial Narrow" pitchFamily="34" charset="0"/>
              </a:rPr>
              <a:t> </a:t>
            </a:r>
            <a:r>
              <a:rPr lang="en-US" sz="1400" dirty="0" err="1">
                <a:latin typeface="Arial Narrow" pitchFamily="34" charset="0"/>
              </a:rPr>
              <a:t>rejeki</a:t>
            </a:r>
            <a:r>
              <a:rPr lang="en-US" sz="1400" dirty="0">
                <a:latin typeface="Arial Narrow" pitchFamily="34" charset="0"/>
              </a:rPr>
              <a:t> </a:t>
            </a:r>
            <a:r>
              <a:rPr lang="en-US" sz="1400" dirty="0" err="1">
                <a:latin typeface="Arial Narrow" pitchFamily="34" charset="0"/>
              </a:rPr>
              <a:t>sehingga</a:t>
            </a:r>
            <a:r>
              <a:rPr lang="en-US" sz="1400" dirty="0">
                <a:latin typeface="Arial Narrow" pitchFamily="34" charset="0"/>
              </a:rPr>
              <a:t> </a:t>
            </a:r>
            <a:r>
              <a:rPr lang="en-US" sz="1400" u="sng" dirty="0" err="1">
                <a:latin typeface="Arial Narrow" pitchFamily="34" charset="0"/>
              </a:rPr>
              <a:t>pernikahannya</a:t>
            </a:r>
            <a:r>
              <a:rPr lang="en-US" sz="1400" u="sng" dirty="0">
                <a:latin typeface="Arial Narrow" pitchFamily="34" charset="0"/>
              </a:rPr>
              <a:t> </a:t>
            </a:r>
            <a:r>
              <a:rPr lang="en-US" sz="1400" u="sng" dirty="0" err="1">
                <a:latin typeface="Arial Narrow" pitchFamily="34" charset="0"/>
              </a:rPr>
              <a:t>langgeng</a:t>
            </a:r>
            <a:endParaRPr lang="en-US" sz="1400" u="sng" dirty="0">
              <a:latin typeface="Arial Narrow" pitchFamily="34" charset="0"/>
            </a:endParaRPr>
          </a:p>
        </p:txBody>
      </p:sp>
    </p:spTree>
    <p:extLst>
      <p:ext uri="{BB962C8B-B14F-4D97-AF65-F5344CB8AC3E}">
        <p14:creationId xmlns:p14="http://schemas.microsoft.com/office/powerpoint/2010/main" val="1620577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fade">
                                      <p:cBhvr>
                                        <p:cTn id="22" dur="500"/>
                                        <p:tgtEl>
                                          <p:spTgt spid="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500"/>
                                        <p:tgtEl>
                                          <p:spTgt spid="4"/>
                                        </p:tgtEl>
                                      </p:cBhvr>
                                    </p:animEffect>
                                  </p:childTnLst>
                                </p:cTn>
                              </p:par>
                              <p:par>
                                <p:cTn id="28" presetID="10" presetClass="entr" presetSubtype="0" fill="hold" nodeType="with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fade">
                                      <p:cBhvr>
                                        <p:cTn id="30" dur="500"/>
                                        <p:tgtEl>
                                          <p:spTgt spid="8"/>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fade">
                                      <p:cBhvr>
                                        <p:cTn id="35" dur="500"/>
                                        <p:tgtEl>
                                          <p:spTgt spid="7"/>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fade">
                                      <p:cBhvr>
                                        <p:cTn id="3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6" grpId="0"/>
      <p:bldP spid="7"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41601" y="457200"/>
            <a:ext cx="5127614" cy="2971800"/>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29200" y="3719649"/>
            <a:ext cx="3765976" cy="2824482"/>
          </a:xfrm>
          <a:prstGeom prst="rect">
            <a:avLst/>
          </a:prstGeom>
        </p:spPr>
      </p:pic>
      <p:sp>
        <p:nvSpPr>
          <p:cNvPr id="8" name="Rectangle 7"/>
          <p:cNvSpPr/>
          <p:nvPr/>
        </p:nvSpPr>
        <p:spPr>
          <a:xfrm>
            <a:off x="1371600" y="3863876"/>
            <a:ext cx="3387609" cy="2308324"/>
          </a:xfrm>
          <a:prstGeom prst="rect">
            <a:avLst/>
          </a:prstGeom>
        </p:spPr>
        <p:txBody>
          <a:bodyPr wrap="square">
            <a:spAutoFit/>
          </a:bodyPr>
          <a:lstStyle/>
          <a:p>
            <a:pPr algn="ctr">
              <a:lnSpc>
                <a:spcPct val="150000"/>
              </a:lnSpc>
            </a:pPr>
            <a:r>
              <a:rPr lang="en-US" sz="1600" dirty="0" err="1" smtClean="0">
                <a:latin typeface="Arial Narrow" pitchFamily="34" charset="0"/>
              </a:rPr>
              <a:t>Dalam</a:t>
            </a:r>
            <a:r>
              <a:rPr lang="en-US" sz="1600" dirty="0" smtClean="0">
                <a:latin typeface="Arial Narrow" pitchFamily="34" charset="0"/>
              </a:rPr>
              <a:t> </a:t>
            </a:r>
            <a:r>
              <a:rPr lang="en-US" sz="1600" dirty="0" err="1" smtClean="0">
                <a:latin typeface="Arial Narrow" pitchFamily="34" charset="0"/>
              </a:rPr>
              <a:t>suatu</a:t>
            </a:r>
            <a:r>
              <a:rPr lang="en-US" sz="1600" dirty="0" smtClean="0">
                <a:latin typeface="Arial Narrow" pitchFamily="34" charset="0"/>
              </a:rPr>
              <a:t> </a:t>
            </a:r>
            <a:r>
              <a:rPr lang="en-US" sz="1600" dirty="0" err="1" smtClean="0">
                <a:latin typeface="Arial Narrow" pitchFamily="34" charset="0"/>
              </a:rPr>
              <a:t>kebudayaan</a:t>
            </a:r>
            <a:r>
              <a:rPr lang="en-US" sz="1600" dirty="0" smtClean="0">
                <a:latin typeface="Arial Narrow" pitchFamily="34" charset="0"/>
              </a:rPr>
              <a:t> </a:t>
            </a:r>
            <a:r>
              <a:rPr lang="en-US" sz="1600" dirty="0" err="1" smtClean="0">
                <a:latin typeface="Arial Narrow" pitchFamily="34" charset="0"/>
              </a:rPr>
              <a:t>terdapat</a:t>
            </a:r>
            <a:r>
              <a:rPr lang="en-US" sz="1600" dirty="0" smtClean="0">
                <a:latin typeface="Arial Narrow" pitchFamily="34" charset="0"/>
              </a:rPr>
              <a:t> </a:t>
            </a:r>
            <a:r>
              <a:rPr lang="en-US" sz="1600" dirty="0" err="1" smtClean="0">
                <a:latin typeface="Arial Narrow" pitchFamily="34" charset="0"/>
              </a:rPr>
              <a:t>bermacam-macam</a:t>
            </a:r>
            <a:r>
              <a:rPr lang="en-US" sz="1600" dirty="0" smtClean="0">
                <a:latin typeface="Arial Narrow" pitchFamily="34" charset="0"/>
              </a:rPr>
              <a:t> </a:t>
            </a:r>
            <a:r>
              <a:rPr lang="en-US" sz="1600" dirty="0" err="1" smtClean="0">
                <a:latin typeface="Arial Narrow" pitchFamily="34" charset="0"/>
              </a:rPr>
              <a:t>sikap</a:t>
            </a:r>
            <a:r>
              <a:rPr lang="en-US" sz="1600" dirty="0" smtClean="0">
                <a:latin typeface="Arial Narrow" pitchFamily="34" charset="0"/>
              </a:rPr>
              <a:t> </a:t>
            </a:r>
            <a:r>
              <a:rPr lang="en-US" sz="1600" dirty="0" err="1" smtClean="0">
                <a:latin typeface="Arial Narrow" pitchFamily="34" charset="0"/>
              </a:rPr>
              <a:t>dan</a:t>
            </a:r>
            <a:r>
              <a:rPr lang="en-US" sz="1600" dirty="0" smtClean="0">
                <a:latin typeface="Arial Narrow" pitchFamily="34" charset="0"/>
              </a:rPr>
              <a:t> </a:t>
            </a:r>
            <a:r>
              <a:rPr lang="en-US" sz="1600" dirty="0" err="1" smtClean="0">
                <a:latin typeface="Arial Narrow" pitchFamily="34" charset="0"/>
              </a:rPr>
              <a:t>kesadaran</a:t>
            </a:r>
            <a:r>
              <a:rPr lang="en-US" sz="1600" dirty="0" smtClean="0">
                <a:latin typeface="Arial Narrow" pitchFamily="34" charset="0"/>
              </a:rPr>
              <a:t> </a:t>
            </a:r>
            <a:r>
              <a:rPr lang="en-US" sz="1600" dirty="0" err="1" smtClean="0">
                <a:latin typeface="Arial Narrow" pitchFamily="34" charset="0"/>
              </a:rPr>
              <a:t>dan</a:t>
            </a:r>
            <a:r>
              <a:rPr lang="en-US" sz="1600" dirty="0" smtClean="0">
                <a:latin typeface="Arial Narrow" pitchFamily="34" charset="0"/>
              </a:rPr>
              <a:t> </a:t>
            </a:r>
            <a:r>
              <a:rPr lang="en-US" sz="1600" dirty="0" err="1" smtClean="0">
                <a:latin typeface="Arial Narrow" pitchFamily="34" charset="0"/>
              </a:rPr>
              <a:t>juga</a:t>
            </a:r>
            <a:r>
              <a:rPr lang="en-US" sz="1600" dirty="0" smtClean="0">
                <a:latin typeface="Arial Narrow" pitchFamily="34" charset="0"/>
              </a:rPr>
              <a:t> </a:t>
            </a:r>
            <a:r>
              <a:rPr lang="en-US" sz="1600" dirty="0" err="1" smtClean="0">
                <a:latin typeface="Arial Narrow" pitchFamily="34" charset="0"/>
              </a:rPr>
              <a:t>bentuk-bentuk</a:t>
            </a:r>
            <a:r>
              <a:rPr lang="en-US" sz="1600" dirty="0" smtClean="0">
                <a:latin typeface="Arial Narrow" pitchFamily="34" charset="0"/>
              </a:rPr>
              <a:t> </a:t>
            </a:r>
            <a:r>
              <a:rPr lang="en-US" sz="1600" dirty="0" err="1" smtClean="0">
                <a:latin typeface="Arial Narrow" pitchFamily="34" charset="0"/>
              </a:rPr>
              <a:t>pengetahuan</a:t>
            </a:r>
            <a:r>
              <a:rPr lang="en-US" sz="1600" dirty="0" smtClean="0">
                <a:latin typeface="Arial Narrow" pitchFamily="34" charset="0"/>
              </a:rPr>
              <a:t> yang </a:t>
            </a:r>
            <a:r>
              <a:rPr lang="en-US" sz="1600" dirty="0" err="1" smtClean="0">
                <a:latin typeface="Arial Narrow" pitchFamily="34" charset="0"/>
              </a:rPr>
              <a:t>berbeda-beda</a:t>
            </a:r>
            <a:r>
              <a:rPr lang="en-US" sz="1600" dirty="0" smtClean="0">
                <a:latin typeface="Arial Narrow" pitchFamily="34" charset="0"/>
              </a:rPr>
              <a:t>, </a:t>
            </a:r>
            <a:r>
              <a:rPr lang="en-US" sz="1600" dirty="0" err="1" smtClean="0">
                <a:latin typeface="Arial Narrow" pitchFamily="34" charset="0"/>
              </a:rPr>
              <a:t>maka</a:t>
            </a:r>
            <a:r>
              <a:rPr lang="en-US" sz="1600" dirty="0" smtClean="0">
                <a:latin typeface="Arial Narrow" pitchFamily="34" charset="0"/>
              </a:rPr>
              <a:t> </a:t>
            </a:r>
            <a:r>
              <a:rPr lang="en-US" sz="1600" dirty="0" err="1" smtClean="0">
                <a:latin typeface="Arial Narrow" pitchFamily="34" charset="0"/>
              </a:rPr>
              <a:t>disana</a:t>
            </a:r>
            <a:r>
              <a:rPr lang="en-US" sz="1600" dirty="0" smtClean="0">
                <a:latin typeface="Arial Narrow" pitchFamily="34" charset="0"/>
              </a:rPr>
              <a:t> </a:t>
            </a:r>
            <a:r>
              <a:rPr lang="en-US" sz="1600" dirty="0" err="1" smtClean="0">
                <a:latin typeface="Arial Narrow" pitchFamily="34" charset="0"/>
              </a:rPr>
              <a:t>juga</a:t>
            </a:r>
            <a:r>
              <a:rPr lang="en-US" sz="1600" dirty="0" smtClean="0">
                <a:latin typeface="Arial Narrow" pitchFamily="34" charset="0"/>
              </a:rPr>
              <a:t> </a:t>
            </a:r>
            <a:r>
              <a:rPr lang="en-US" sz="1600" dirty="0" err="1" smtClean="0">
                <a:latin typeface="Arial Narrow" pitchFamily="34" charset="0"/>
              </a:rPr>
              <a:t>terdapat</a:t>
            </a:r>
            <a:r>
              <a:rPr lang="en-US" sz="1600" dirty="0" smtClean="0">
                <a:latin typeface="Arial Narrow" pitchFamily="34" charset="0"/>
              </a:rPr>
              <a:t>  “</a:t>
            </a:r>
            <a:r>
              <a:rPr lang="en-US" sz="1600" dirty="0" err="1" smtClean="0">
                <a:latin typeface="Arial Narrow" pitchFamily="34" charset="0"/>
              </a:rPr>
              <a:t>sistem-sistem</a:t>
            </a:r>
            <a:r>
              <a:rPr lang="en-US" sz="1600" dirty="0" smtClean="0">
                <a:latin typeface="Arial Narrow" pitchFamily="34" charset="0"/>
              </a:rPr>
              <a:t> </a:t>
            </a:r>
            <a:r>
              <a:rPr lang="en-US" sz="1600" dirty="0" err="1" smtClean="0">
                <a:latin typeface="Arial Narrow" pitchFamily="34" charset="0"/>
              </a:rPr>
              <a:t>kebudayaan</a:t>
            </a:r>
            <a:r>
              <a:rPr lang="en-US" sz="1600" dirty="0" smtClean="0">
                <a:latin typeface="Arial Narrow" pitchFamily="34" charset="0"/>
              </a:rPr>
              <a:t>” yang </a:t>
            </a:r>
            <a:r>
              <a:rPr lang="en-US" sz="1600" dirty="0" err="1" smtClean="0">
                <a:latin typeface="Arial Narrow" pitchFamily="34" charset="0"/>
              </a:rPr>
              <a:t>berbeda-beda</a:t>
            </a:r>
            <a:r>
              <a:rPr lang="en-US" sz="1600" dirty="0" smtClean="0">
                <a:latin typeface="Arial Narrow" pitchFamily="34" charset="0"/>
              </a:rPr>
              <a:t> </a:t>
            </a:r>
            <a:r>
              <a:rPr lang="en-US" sz="1600" dirty="0" err="1" smtClean="0">
                <a:latin typeface="Arial Narrow" pitchFamily="34" charset="0"/>
              </a:rPr>
              <a:t>untuk</a:t>
            </a:r>
            <a:r>
              <a:rPr lang="en-US" sz="1600" dirty="0" smtClean="0">
                <a:latin typeface="Arial Narrow" pitchFamily="34" charset="0"/>
              </a:rPr>
              <a:t> </a:t>
            </a:r>
            <a:r>
              <a:rPr lang="en-US" sz="1600" dirty="0" err="1" smtClean="0">
                <a:latin typeface="Arial Narrow" pitchFamily="34" charset="0"/>
              </a:rPr>
              <a:t>mewakili</a:t>
            </a:r>
            <a:r>
              <a:rPr lang="en-US" sz="1600" dirty="0" smtClean="0">
                <a:latin typeface="Arial Narrow" pitchFamily="34" charset="0"/>
              </a:rPr>
              <a:t> </a:t>
            </a:r>
            <a:r>
              <a:rPr lang="en-US" sz="1600" dirty="0" err="1" smtClean="0">
                <a:latin typeface="Arial Narrow" pitchFamily="34" charset="0"/>
              </a:rPr>
              <a:t>semua</a:t>
            </a:r>
            <a:r>
              <a:rPr lang="en-US" sz="1600" dirty="0" smtClean="0">
                <a:latin typeface="Arial Narrow" pitchFamily="34" charset="0"/>
              </a:rPr>
              <a:t> </a:t>
            </a:r>
            <a:r>
              <a:rPr lang="en-US" sz="1600" dirty="0" err="1" smtClean="0">
                <a:latin typeface="Arial Narrow" pitchFamily="34" charset="0"/>
              </a:rPr>
              <a:t>itu</a:t>
            </a:r>
            <a:r>
              <a:rPr lang="en-US" sz="1600" dirty="0" smtClean="0">
                <a:latin typeface="Arial Narrow" pitchFamily="34" charset="0"/>
              </a:rPr>
              <a:t> </a:t>
            </a:r>
            <a:endParaRPr lang="en-US" sz="1600" dirty="0">
              <a:latin typeface="Arial Narrow" pitchFamily="34" charset="0"/>
            </a:endParaRPr>
          </a:p>
        </p:txBody>
      </p:sp>
    </p:spTree>
    <p:extLst>
      <p:ext uri="{BB962C8B-B14F-4D97-AF65-F5344CB8AC3E}">
        <p14:creationId xmlns:p14="http://schemas.microsoft.com/office/powerpoint/2010/main" val="2755427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par>
                                <p:cTn id="13" presetID="10" presetClass="entr" presetSubtype="0" fill="hold"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0" y="381000"/>
            <a:ext cx="5600700" cy="2308324"/>
          </a:xfrm>
          <a:prstGeom prst="rect">
            <a:avLst/>
          </a:prstGeom>
        </p:spPr>
        <p:txBody>
          <a:bodyPr wrap="square">
            <a:spAutoFit/>
          </a:bodyPr>
          <a:lstStyle/>
          <a:p>
            <a:pPr algn="ctr">
              <a:lnSpc>
                <a:spcPct val="150000"/>
              </a:lnSpc>
            </a:pPr>
            <a:r>
              <a:rPr lang="en-US" sz="1600" dirty="0" err="1" smtClean="0">
                <a:latin typeface="Arial Narrow" pitchFamily="34" charset="0"/>
              </a:rPr>
              <a:t>Kebudayaan</a:t>
            </a:r>
            <a:r>
              <a:rPr lang="en-US" sz="1600" dirty="0" smtClean="0">
                <a:latin typeface="Arial Narrow" pitchFamily="34" charset="0"/>
              </a:rPr>
              <a:t> </a:t>
            </a:r>
            <a:r>
              <a:rPr lang="en-US" sz="1600" dirty="0" err="1" smtClean="0">
                <a:latin typeface="Arial Narrow" pitchFamily="34" charset="0"/>
              </a:rPr>
              <a:t>adalah</a:t>
            </a:r>
            <a:r>
              <a:rPr lang="en-US" sz="1600" dirty="0" smtClean="0">
                <a:latin typeface="Arial Narrow" pitchFamily="34" charset="0"/>
              </a:rPr>
              <a:t> </a:t>
            </a:r>
            <a:r>
              <a:rPr lang="en-US" sz="1600" dirty="0" err="1" smtClean="0">
                <a:latin typeface="Arial Narrow" pitchFamily="34" charset="0"/>
              </a:rPr>
              <a:t>sebuah</a:t>
            </a:r>
            <a:r>
              <a:rPr lang="en-US" sz="1600" dirty="0" smtClean="0">
                <a:latin typeface="Arial Narrow" pitchFamily="34" charset="0"/>
              </a:rPr>
              <a:t> </a:t>
            </a:r>
            <a:r>
              <a:rPr lang="en-US" sz="1600" dirty="0" err="1" smtClean="0">
                <a:latin typeface="Arial Narrow" pitchFamily="34" charset="0"/>
              </a:rPr>
              <a:t>pola</a:t>
            </a:r>
            <a:r>
              <a:rPr lang="en-US" sz="1600" dirty="0" smtClean="0">
                <a:latin typeface="Arial Narrow" pitchFamily="34" charset="0"/>
              </a:rPr>
              <a:t> </a:t>
            </a:r>
            <a:r>
              <a:rPr lang="en-US" sz="1600" dirty="0" err="1" smtClean="0">
                <a:latin typeface="Arial Narrow" pitchFamily="34" charset="0"/>
              </a:rPr>
              <a:t>dari</a:t>
            </a:r>
            <a:r>
              <a:rPr lang="en-US" sz="1600" dirty="0" smtClean="0">
                <a:latin typeface="Arial Narrow" pitchFamily="34" charset="0"/>
              </a:rPr>
              <a:t> </a:t>
            </a:r>
            <a:r>
              <a:rPr lang="en-US" sz="1600" dirty="0" err="1" smtClean="0">
                <a:latin typeface="Arial Narrow" pitchFamily="34" charset="0"/>
              </a:rPr>
              <a:t>makna-makna</a:t>
            </a:r>
            <a:r>
              <a:rPr lang="en-US" sz="1600" dirty="0" smtClean="0">
                <a:latin typeface="Arial Narrow" pitchFamily="34" charset="0"/>
              </a:rPr>
              <a:t> yang </a:t>
            </a:r>
            <a:r>
              <a:rPr lang="en-US" sz="1600" dirty="0" err="1" smtClean="0">
                <a:latin typeface="Arial Narrow" pitchFamily="34" charset="0"/>
              </a:rPr>
              <a:t>tertuang</a:t>
            </a:r>
            <a:r>
              <a:rPr lang="en-US" sz="1600" dirty="0" smtClean="0">
                <a:latin typeface="Arial Narrow" pitchFamily="34" charset="0"/>
              </a:rPr>
              <a:t> </a:t>
            </a:r>
            <a:r>
              <a:rPr lang="en-US" sz="1600" dirty="0" err="1" smtClean="0">
                <a:latin typeface="Arial Narrow" pitchFamily="34" charset="0"/>
              </a:rPr>
              <a:t>dalam</a:t>
            </a:r>
            <a:r>
              <a:rPr lang="en-US" sz="1600" dirty="0" smtClean="0">
                <a:latin typeface="Arial Narrow" pitchFamily="34" charset="0"/>
              </a:rPr>
              <a:t> </a:t>
            </a:r>
            <a:r>
              <a:rPr lang="en-US" sz="1600" dirty="0" err="1" smtClean="0">
                <a:latin typeface="Arial Narrow" pitchFamily="34" charset="0"/>
              </a:rPr>
              <a:t>simbol-simbol</a:t>
            </a:r>
            <a:r>
              <a:rPr lang="en-US" sz="1600" dirty="0" smtClean="0">
                <a:latin typeface="Arial Narrow" pitchFamily="34" charset="0"/>
              </a:rPr>
              <a:t> yang </a:t>
            </a:r>
            <a:r>
              <a:rPr lang="en-US" sz="1600" dirty="0" err="1" smtClean="0">
                <a:latin typeface="Arial Narrow" pitchFamily="34" charset="0"/>
              </a:rPr>
              <a:t>diwariskan</a:t>
            </a:r>
            <a:r>
              <a:rPr lang="en-US" sz="1600" dirty="0" smtClean="0">
                <a:latin typeface="Arial Narrow" pitchFamily="34" charset="0"/>
              </a:rPr>
              <a:t> </a:t>
            </a:r>
            <a:r>
              <a:rPr lang="en-US" sz="1600" dirty="0" err="1" smtClean="0">
                <a:latin typeface="Arial Narrow" pitchFamily="34" charset="0"/>
              </a:rPr>
              <a:t>melalui</a:t>
            </a:r>
            <a:r>
              <a:rPr lang="en-US" sz="1600" dirty="0" smtClean="0">
                <a:latin typeface="Arial Narrow" pitchFamily="34" charset="0"/>
              </a:rPr>
              <a:t> </a:t>
            </a:r>
            <a:r>
              <a:rPr lang="en-US" sz="1600" dirty="0" err="1" smtClean="0">
                <a:latin typeface="Arial Narrow" pitchFamily="34" charset="0"/>
              </a:rPr>
              <a:t>sejarah</a:t>
            </a:r>
            <a:r>
              <a:rPr lang="en-US" sz="1600" dirty="0" smtClean="0">
                <a:latin typeface="Arial Narrow" pitchFamily="34" charset="0"/>
              </a:rPr>
              <a:t>. </a:t>
            </a:r>
            <a:r>
              <a:rPr lang="en-US" sz="1600" dirty="0" err="1" smtClean="0">
                <a:latin typeface="Arial Narrow" pitchFamily="34" charset="0"/>
              </a:rPr>
              <a:t>Kebudayaan</a:t>
            </a:r>
            <a:r>
              <a:rPr lang="en-US" sz="1600" dirty="0" smtClean="0">
                <a:latin typeface="Arial Narrow" pitchFamily="34" charset="0"/>
              </a:rPr>
              <a:t> </a:t>
            </a:r>
            <a:r>
              <a:rPr lang="en-US" sz="1600" dirty="0" err="1" smtClean="0">
                <a:latin typeface="Arial Narrow" pitchFamily="34" charset="0"/>
              </a:rPr>
              <a:t>adalah</a:t>
            </a:r>
            <a:r>
              <a:rPr lang="en-US" sz="1600" dirty="0" smtClean="0">
                <a:latin typeface="Arial Narrow" pitchFamily="34" charset="0"/>
              </a:rPr>
              <a:t> </a:t>
            </a:r>
            <a:r>
              <a:rPr lang="en-US" sz="1600" dirty="0" err="1" smtClean="0">
                <a:latin typeface="Arial Narrow" pitchFamily="34" charset="0"/>
              </a:rPr>
              <a:t>sebuah</a:t>
            </a:r>
            <a:r>
              <a:rPr lang="en-US" sz="1600" dirty="0" smtClean="0">
                <a:latin typeface="Arial Narrow" pitchFamily="34" charset="0"/>
              </a:rPr>
              <a:t> </a:t>
            </a:r>
            <a:r>
              <a:rPr lang="en-US" sz="1600" dirty="0" err="1" smtClean="0">
                <a:latin typeface="Arial Narrow" pitchFamily="34" charset="0"/>
              </a:rPr>
              <a:t>sistem</a:t>
            </a:r>
            <a:r>
              <a:rPr lang="en-US" sz="1600" dirty="0" smtClean="0">
                <a:latin typeface="Arial Narrow" pitchFamily="34" charset="0"/>
              </a:rPr>
              <a:t> </a:t>
            </a:r>
            <a:r>
              <a:rPr lang="en-US" sz="1600" dirty="0" err="1" smtClean="0">
                <a:latin typeface="Arial Narrow" pitchFamily="34" charset="0"/>
              </a:rPr>
              <a:t>dari</a:t>
            </a:r>
            <a:r>
              <a:rPr lang="en-US" sz="1600" dirty="0" smtClean="0">
                <a:latin typeface="Arial Narrow" pitchFamily="34" charset="0"/>
              </a:rPr>
              <a:t> </a:t>
            </a:r>
            <a:r>
              <a:rPr lang="en-US" sz="1600" dirty="0" err="1" smtClean="0">
                <a:latin typeface="Arial Narrow" pitchFamily="34" charset="0"/>
              </a:rPr>
              <a:t>konsep-konsep</a:t>
            </a:r>
            <a:r>
              <a:rPr lang="en-US" sz="1600" dirty="0" smtClean="0">
                <a:latin typeface="Arial Narrow" pitchFamily="34" charset="0"/>
              </a:rPr>
              <a:t> yang </a:t>
            </a:r>
            <a:r>
              <a:rPr lang="en-US" sz="1600" dirty="0" err="1" smtClean="0">
                <a:latin typeface="Arial Narrow" pitchFamily="34" charset="0"/>
              </a:rPr>
              <a:t>diwariskan</a:t>
            </a:r>
            <a:r>
              <a:rPr lang="en-US" sz="1600" dirty="0" smtClean="0">
                <a:latin typeface="Arial Narrow" pitchFamily="34" charset="0"/>
              </a:rPr>
              <a:t> </a:t>
            </a:r>
            <a:r>
              <a:rPr lang="en-US" sz="1600" dirty="0" err="1" smtClean="0">
                <a:latin typeface="Arial Narrow" pitchFamily="34" charset="0"/>
              </a:rPr>
              <a:t>dan</a:t>
            </a:r>
            <a:r>
              <a:rPr lang="en-US" sz="1600" dirty="0" smtClean="0">
                <a:latin typeface="Arial Narrow" pitchFamily="34" charset="0"/>
              </a:rPr>
              <a:t> </a:t>
            </a:r>
            <a:r>
              <a:rPr lang="en-US" sz="1600" dirty="0" err="1" smtClean="0">
                <a:latin typeface="Arial Narrow" pitchFamily="34" charset="0"/>
              </a:rPr>
              <a:t>diungkapkan</a:t>
            </a:r>
            <a:r>
              <a:rPr lang="en-US" sz="1600" dirty="0" smtClean="0">
                <a:latin typeface="Arial Narrow" pitchFamily="34" charset="0"/>
              </a:rPr>
              <a:t> </a:t>
            </a:r>
            <a:r>
              <a:rPr lang="en-US" sz="1600" dirty="0" err="1" smtClean="0">
                <a:latin typeface="Arial Narrow" pitchFamily="34" charset="0"/>
              </a:rPr>
              <a:t>dalam</a:t>
            </a:r>
            <a:r>
              <a:rPr lang="en-US" sz="1600" dirty="0" smtClean="0">
                <a:latin typeface="Arial Narrow" pitchFamily="34" charset="0"/>
              </a:rPr>
              <a:t> </a:t>
            </a:r>
            <a:r>
              <a:rPr lang="en-US" sz="1600" dirty="0" err="1" smtClean="0">
                <a:latin typeface="Arial Narrow" pitchFamily="34" charset="0"/>
              </a:rPr>
              <a:t>bentuk-bentuk</a:t>
            </a:r>
            <a:r>
              <a:rPr lang="en-US" sz="1600" dirty="0" smtClean="0">
                <a:latin typeface="Arial Narrow" pitchFamily="34" charset="0"/>
              </a:rPr>
              <a:t> </a:t>
            </a:r>
            <a:r>
              <a:rPr lang="en-US" sz="1600" dirty="0" err="1" smtClean="0">
                <a:latin typeface="Arial Narrow" pitchFamily="34" charset="0"/>
              </a:rPr>
              <a:t>simbolik</a:t>
            </a:r>
            <a:r>
              <a:rPr lang="en-US" sz="1600" dirty="0" smtClean="0">
                <a:latin typeface="Arial Narrow" pitchFamily="34" charset="0"/>
              </a:rPr>
              <a:t> </a:t>
            </a:r>
            <a:r>
              <a:rPr lang="en-US" sz="1600" dirty="0" err="1" smtClean="0">
                <a:latin typeface="Arial Narrow" pitchFamily="34" charset="0"/>
              </a:rPr>
              <a:t>melalui</a:t>
            </a:r>
            <a:r>
              <a:rPr lang="en-US" sz="1600" dirty="0" smtClean="0">
                <a:latin typeface="Arial Narrow" pitchFamily="34" charset="0"/>
              </a:rPr>
              <a:t> </a:t>
            </a:r>
            <a:r>
              <a:rPr lang="en-US" sz="1600" dirty="0" err="1" smtClean="0">
                <a:latin typeface="Arial Narrow" pitchFamily="34" charset="0"/>
              </a:rPr>
              <a:t>mana</a:t>
            </a:r>
            <a:r>
              <a:rPr lang="en-US" sz="1600" dirty="0" smtClean="0">
                <a:latin typeface="Arial Narrow" pitchFamily="34" charset="0"/>
              </a:rPr>
              <a:t> </a:t>
            </a:r>
            <a:r>
              <a:rPr lang="en-US" sz="1600" dirty="0" err="1" smtClean="0">
                <a:latin typeface="Arial Narrow" pitchFamily="34" charset="0"/>
              </a:rPr>
              <a:t>manusia</a:t>
            </a:r>
            <a:r>
              <a:rPr lang="en-US" sz="1600" dirty="0" smtClean="0">
                <a:latin typeface="Arial Narrow" pitchFamily="34" charset="0"/>
              </a:rPr>
              <a:t> </a:t>
            </a:r>
            <a:r>
              <a:rPr lang="en-US" sz="1600" dirty="0" err="1" smtClean="0">
                <a:latin typeface="Arial Narrow" pitchFamily="34" charset="0"/>
              </a:rPr>
              <a:t>berkomunikasi</a:t>
            </a:r>
            <a:r>
              <a:rPr lang="en-US" sz="1600" dirty="0" smtClean="0">
                <a:latin typeface="Arial Narrow" pitchFamily="34" charset="0"/>
              </a:rPr>
              <a:t>, </a:t>
            </a:r>
            <a:r>
              <a:rPr lang="en-US" sz="1600" dirty="0" err="1" smtClean="0">
                <a:latin typeface="Arial Narrow" pitchFamily="34" charset="0"/>
              </a:rPr>
              <a:t>mengekalkan</a:t>
            </a:r>
            <a:r>
              <a:rPr lang="en-US" sz="1600" dirty="0" smtClean="0">
                <a:latin typeface="Arial Narrow" pitchFamily="34" charset="0"/>
              </a:rPr>
              <a:t> </a:t>
            </a:r>
            <a:r>
              <a:rPr lang="en-US" sz="1600" dirty="0" err="1" smtClean="0">
                <a:latin typeface="Arial Narrow" pitchFamily="34" charset="0"/>
              </a:rPr>
              <a:t>dan</a:t>
            </a:r>
            <a:r>
              <a:rPr lang="en-US" sz="1600" dirty="0" smtClean="0">
                <a:latin typeface="Arial Narrow" pitchFamily="34" charset="0"/>
              </a:rPr>
              <a:t> </a:t>
            </a:r>
            <a:r>
              <a:rPr lang="en-US" sz="1600" dirty="0" err="1" smtClean="0">
                <a:latin typeface="Arial Narrow" pitchFamily="34" charset="0"/>
              </a:rPr>
              <a:t>memperkembangkan</a:t>
            </a:r>
            <a:r>
              <a:rPr lang="en-US" sz="1600" dirty="0" smtClean="0">
                <a:latin typeface="Arial Narrow" pitchFamily="34" charset="0"/>
              </a:rPr>
              <a:t> </a:t>
            </a:r>
            <a:r>
              <a:rPr lang="en-US" sz="1600" dirty="0" err="1" smtClean="0">
                <a:latin typeface="Arial Narrow" pitchFamily="34" charset="0"/>
              </a:rPr>
              <a:t>pengetahuan</a:t>
            </a:r>
            <a:r>
              <a:rPr lang="en-US" sz="1600" dirty="0" smtClean="0">
                <a:latin typeface="Arial Narrow" pitchFamily="34" charset="0"/>
              </a:rPr>
              <a:t> </a:t>
            </a:r>
            <a:r>
              <a:rPr lang="en-US" sz="1600" dirty="0" err="1" smtClean="0">
                <a:latin typeface="Arial Narrow" pitchFamily="34" charset="0"/>
              </a:rPr>
              <a:t>tentang</a:t>
            </a:r>
            <a:r>
              <a:rPr lang="en-US" sz="1600" dirty="0" smtClean="0">
                <a:latin typeface="Arial Narrow" pitchFamily="34" charset="0"/>
              </a:rPr>
              <a:t> </a:t>
            </a:r>
            <a:r>
              <a:rPr lang="en-US" sz="1600" dirty="0" err="1" smtClean="0">
                <a:latin typeface="Arial Narrow" pitchFamily="34" charset="0"/>
              </a:rPr>
              <a:t>kehidupam</a:t>
            </a:r>
            <a:r>
              <a:rPr lang="en-US" sz="1600" dirty="0" smtClean="0">
                <a:latin typeface="Arial Narrow" pitchFamily="34" charset="0"/>
              </a:rPr>
              <a:t> </a:t>
            </a:r>
            <a:r>
              <a:rPr lang="en-US" sz="1600" dirty="0" err="1" smtClean="0">
                <a:latin typeface="Arial Narrow" pitchFamily="34" charset="0"/>
              </a:rPr>
              <a:t>ini</a:t>
            </a:r>
            <a:r>
              <a:rPr lang="en-US" sz="1600" dirty="0" smtClean="0">
                <a:latin typeface="Arial Narrow" pitchFamily="34" charset="0"/>
              </a:rPr>
              <a:t> </a:t>
            </a:r>
            <a:r>
              <a:rPr lang="en-US" sz="1600" dirty="0" err="1" smtClean="0">
                <a:latin typeface="Arial Narrow" pitchFamily="34" charset="0"/>
              </a:rPr>
              <a:t>dan</a:t>
            </a:r>
            <a:r>
              <a:rPr lang="en-US" sz="1600" dirty="0" smtClean="0">
                <a:latin typeface="Arial Narrow" pitchFamily="34" charset="0"/>
              </a:rPr>
              <a:t> </a:t>
            </a:r>
            <a:r>
              <a:rPr lang="en-US" sz="1600" dirty="0" err="1" smtClean="0">
                <a:latin typeface="Arial Narrow" pitchFamily="34" charset="0"/>
              </a:rPr>
              <a:t>bersikap</a:t>
            </a:r>
            <a:r>
              <a:rPr lang="en-US" sz="1600" dirty="0" smtClean="0">
                <a:latin typeface="Arial Narrow" pitchFamily="34" charset="0"/>
              </a:rPr>
              <a:t> </a:t>
            </a:r>
            <a:r>
              <a:rPr lang="en-US" sz="1600" dirty="0" err="1" smtClean="0">
                <a:latin typeface="Arial Narrow" pitchFamily="34" charset="0"/>
              </a:rPr>
              <a:t>terhadap</a:t>
            </a:r>
            <a:r>
              <a:rPr lang="en-US" sz="1600" dirty="0" smtClean="0">
                <a:latin typeface="Arial Narrow" pitchFamily="34" charset="0"/>
              </a:rPr>
              <a:t> </a:t>
            </a:r>
            <a:r>
              <a:rPr lang="en-US" sz="1600" dirty="0" err="1" smtClean="0">
                <a:latin typeface="Arial Narrow" pitchFamily="34" charset="0"/>
              </a:rPr>
              <a:t>kehidupan</a:t>
            </a:r>
            <a:r>
              <a:rPr lang="en-US" sz="1600" dirty="0" smtClean="0">
                <a:latin typeface="Arial Narrow" pitchFamily="34" charset="0"/>
              </a:rPr>
              <a:t> </a:t>
            </a:r>
            <a:r>
              <a:rPr lang="en-US" sz="1600" dirty="0" err="1" smtClean="0">
                <a:latin typeface="Arial Narrow" pitchFamily="34" charset="0"/>
              </a:rPr>
              <a:t>ini</a:t>
            </a:r>
            <a:endParaRPr lang="en-US" sz="1600" dirty="0">
              <a:latin typeface="Arial Narrow" pitchFamily="34" charset="0"/>
            </a:endParaRPr>
          </a:p>
        </p:txBody>
      </p:sp>
      <p:sp>
        <p:nvSpPr>
          <p:cNvPr id="6" name="Title 1"/>
          <p:cNvSpPr>
            <a:spLocks noGrp="1"/>
          </p:cNvSpPr>
          <p:nvPr>
            <p:ph type="ctrTitle"/>
          </p:nvPr>
        </p:nvSpPr>
        <p:spPr>
          <a:xfrm>
            <a:off x="3276600" y="2209800"/>
            <a:ext cx="4686300" cy="1221971"/>
          </a:xfrm>
        </p:spPr>
        <p:txBody>
          <a:bodyPr>
            <a:normAutofit/>
          </a:bodyPr>
          <a:lstStyle/>
          <a:p>
            <a:r>
              <a:rPr lang="en-US" sz="2000" b="1" dirty="0" smtClean="0">
                <a:latin typeface="Arial Narrow" pitchFamily="34" charset="0"/>
              </a:rPr>
              <a:t>SEMIOTIKA</a:t>
            </a:r>
            <a:r>
              <a:rPr lang="en-US" sz="2400" b="1" dirty="0" smtClean="0">
                <a:latin typeface="Arial Narrow" pitchFamily="34" charset="0"/>
              </a:rPr>
              <a:t>                      </a:t>
            </a:r>
            <a:r>
              <a:rPr lang="en-US" sz="2000" b="1" dirty="0" smtClean="0">
                <a:latin typeface="Arial Narrow" pitchFamily="34" charset="0"/>
              </a:rPr>
              <a:t>TANDA</a:t>
            </a:r>
            <a:endParaRPr lang="en-US" sz="2000" b="1" dirty="0">
              <a:latin typeface="Arial Narrow" pitchFamily="34" charset="0"/>
            </a:endParaRPr>
          </a:p>
        </p:txBody>
      </p:sp>
      <p:sp>
        <p:nvSpPr>
          <p:cNvPr id="7" name="Right Arrow 6"/>
          <p:cNvSpPr/>
          <p:nvPr/>
        </p:nvSpPr>
        <p:spPr>
          <a:xfrm>
            <a:off x="4724400" y="2974572"/>
            <a:ext cx="1219200" cy="45720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992086" y="4052976"/>
            <a:ext cx="1752600" cy="584775"/>
          </a:xfrm>
          <a:prstGeom prst="rect">
            <a:avLst/>
          </a:prstGeom>
        </p:spPr>
        <p:txBody>
          <a:bodyPr wrap="square">
            <a:spAutoFit/>
          </a:bodyPr>
          <a:lstStyle/>
          <a:p>
            <a:pPr algn="ctr"/>
            <a:r>
              <a:rPr lang="en-US" sz="1600" dirty="0" smtClean="0">
                <a:latin typeface="Arial Narrow" pitchFamily="34" charset="0"/>
              </a:rPr>
              <a:t>Programming</a:t>
            </a:r>
          </a:p>
          <a:p>
            <a:pPr algn="ctr"/>
            <a:r>
              <a:rPr lang="en-US" sz="1600" dirty="0" smtClean="0">
                <a:latin typeface="Arial Narrow" pitchFamily="34" charset="0"/>
              </a:rPr>
              <a:t>concept</a:t>
            </a:r>
            <a:endParaRPr lang="en-US" sz="1600" dirty="0">
              <a:latin typeface="Arial Narrow" pitchFamily="34" charset="0"/>
            </a:endParaRPr>
          </a:p>
        </p:txBody>
      </p:sp>
      <p:sp>
        <p:nvSpPr>
          <p:cNvPr id="9" name="Rectangle 8"/>
          <p:cNvSpPr/>
          <p:nvPr/>
        </p:nvSpPr>
        <p:spPr>
          <a:xfrm>
            <a:off x="1687286" y="3951951"/>
            <a:ext cx="2362200" cy="74958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487886" y="4035777"/>
            <a:ext cx="1752600" cy="584775"/>
          </a:xfrm>
          <a:prstGeom prst="rect">
            <a:avLst/>
          </a:prstGeom>
        </p:spPr>
        <p:txBody>
          <a:bodyPr wrap="square">
            <a:spAutoFit/>
          </a:bodyPr>
          <a:lstStyle/>
          <a:p>
            <a:pPr algn="ctr"/>
            <a:r>
              <a:rPr lang="en-US" sz="1600" dirty="0" smtClean="0">
                <a:latin typeface="Arial Narrow" pitchFamily="34" charset="0"/>
              </a:rPr>
              <a:t>Design</a:t>
            </a:r>
          </a:p>
          <a:p>
            <a:pPr algn="ctr"/>
            <a:r>
              <a:rPr lang="en-US" sz="1600" dirty="0" smtClean="0">
                <a:latin typeface="Arial Narrow" pitchFamily="34" charset="0"/>
              </a:rPr>
              <a:t>concept</a:t>
            </a:r>
            <a:endParaRPr lang="en-US" sz="1600" dirty="0">
              <a:latin typeface="Arial Narrow" pitchFamily="34" charset="0"/>
            </a:endParaRPr>
          </a:p>
        </p:txBody>
      </p:sp>
      <p:sp>
        <p:nvSpPr>
          <p:cNvPr id="11" name="Rectangle 10"/>
          <p:cNvSpPr/>
          <p:nvPr/>
        </p:nvSpPr>
        <p:spPr>
          <a:xfrm>
            <a:off x="6183086" y="3934752"/>
            <a:ext cx="2362200" cy="74958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5059136" y="3647151"/>
            <a:ext cx="8164" cy="10371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163786" y="4371051"/>
            <a:ext cx="1828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
          <p:cNvSpPr txBox="1">
            <a:spLocks/>
          </p:cNvSpPr>
          <p:nvPr/>
        </p:nvSpPr>
        <p:spPr>
          <a:xfrm>
            <a:off x="4430486" y="3886200"/>
            <a:ext cx="1752600" cy="410612"/>
          </a:xfrm>
          <a:prstGeom prst="rect">
            <a:avLst/>
          </a:prstGeom>
        </p:spPr>
        <p:txBody>
          <a:bodyPr anchor="b">
            <a:norm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en-US" sz="1800" b="1" dirty="0" smtClean="0">
                <a:latin typeface="Arial Narrow" pitchFamily="34" charset="0"/>
              </a:rPr>
              <a:t>SEMIOTIKA</a:t>
            </a:r>
            <a:endParaRPr lang="en-US" sz="1800" b="1" dirty="0">
              <a:latin typeface="Arial Narrow" pitchFamily="34" charset="0"/>
            </a:endParaRPr>
          </a:p>
        </p:txBody>
      </p:sp>
      <p:sp>
        <p:nvSpPr>
          <p:cNvPr id="15" name="Rectangle 14"/>
          <p:cNvSpPr/>
          <p:nvPr/>
        </p:nvSpPr>
        <p:spPr>
          <a:xfrm>
            <a:off x="1981200" y="5435025"/>
            <a:ext cx="1752600" cy="584775"/>
          </a:xfrm>
          <a:prstGeom prst="rect">
            <a:avLst/>
          </a:prstGeom>
        </p:spPr>
        <p:txBody>
          <a:bodyPr wrap="square">
            <a:spAutoFit/>
          </a:bodyPr>
          <a:lstStyle/>
          <a:p>
            <a:pPr algn="ctr"/>
            <a:r>
              <a:rPr lang="en-US" sz="1600" dirty="0" err="1" smtClean="0">
                <a:latin typeface="Arial Narrow" pitchFamily="34" charset="0"/>
              </a:rPr>
              <a:t>Diwariskan</a:t>
            </a:r>
            <a:r>
              <a:rPr lang="en-US" sz="1600" dirty="0" smtClean="0">
                <a:latin typeface="Arial Narrow" pitchFamily="34" charset="0"/>
              </a:rPr>
              <a:t> </a:t>
            </a:r>
            <a:r>
              <a:rPr lang="en-US" sz="1600" dirty="0" err="1" smtClean="0">
                <a:latin typeface="Arial Narrow" pitchFamily="34" charset="0"/>
              </a:rPr>
              <a:t>melalui</a:t>
            </a:r>
            <a:r>
              <a:rPr lang="en-US" sz="1600" dirty="0" smtClean="0">
                <a:latin typeface="Arial Narrow" pitchFamily="34" charset="0"/>
              </a:rPr>
              <a:t> </a:t>
            </a:r>
            <a:r>
              <a:rPr lang="en-US" sz="1600" dirty="0" err="1" smtClean="0">
                <a:latin typeface="Arial Narrow" pitchFamily="34" charset="0"/>
              </a:rPr>
              <a:t>sejarah</a:t>
            </a:r>
            <a:endParaRPr lang="en-US" sz="1600" dirty="0">
              <a:latin typeface="Arial Narrow" pitchFamily="34" charset="0"/>
            </a:endParaRPr>
          </a:p>
        </p:txBody>
      </p:sp>
      <p:sp>
        <p:nvSpPr>
          <p:cNvPr id="16" name="Rectangle 15"/>
          <p:cNvSpPr/>
          <p:nvPr/>
        </p:nvSpPr>
        <p:spPr>
          <a:xfrm>
            <a:off x="1676400" y="5334000"/>
            <a:ext cx="2362200" cy="74958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6172200" y="5358825"/>
            <a:ext cx="2286000" cy="584775"/>
          </a:xfrm>
          <a:prstGeom prst="rect">
            <a:avLst/>
          </a:prstGeom>
        </p:spPr>
        <p:txBody>
          <a:bodyPr wrap="square">
            <a:spAutoFit/>
          </a:bodyPr>
          <a:lstStyle/>
          <a:p>
            <a:pPr algn="ctr"/>
            <a:r>
              <a:rPr lang="en-US" sz="1600" dirty="0" err="1" smtClean="0">
                <a:latin typeface="Arial Narrow" pitchFamily="34" charset="0"/>
              </a:rPr>
              <a:t>Berkomunikasi</a:t>
            </a:r>
            <a:r>
              <a:rPr lang="en-US" sz="1600" dirty="0" smtClean="0">
                <a:latin typeface="Arial Narrow" pitchFamily="34" charset="0"/>
              </a:rPr>
              <a:t> &amp; </a:t>
            </a:r>
            <a:r>
              <a:rPr lang="en-US" sz="1600" dirty="0" err="1" smtClean="0">
                <a:latin typeface="Arial Narrow" pitchFamily="34" charset="0"/>
              </a:rPr>
              <a:t>bersikap</a:t>
            </a:r>
            <a:r>
              <a:rPr lang="en-US" sz="1600" dirty="0" smtClean="0">
                <a:latin typeface="Arial Narrow" pitchFamily="34" charset="0"/>
              </a:rPr>
              <a:t> </a:t>
            </a:r>
            <a:r>
              <a:rPr lang="en-US" sz="1600" dirty="0" err="1" smtClean="0">
                <a:latin typeface="Arial Narrow" pitchFamily="34" charset="0"/>
              </a:rPr>
              <a:t>terhadap</a:t>
            </a:r>
            <a:r>
              <a:rPr lang="en-US" sz="1600" dirty="0" smtClean="0">
                <a:latin typeface="Arial Narrow" pitchFamily="34" charset="0"/>
              </a:rPr>
              <a:t> </a:t>
            </a:r>
            <a:r>
              <a:rPr lang="en-US" sz="1600" dirty="0" err="1" smtClean="0">
                <a:latin typeface="Arial Narrow" pitchFamily="34" charset="0"/>
              </a:rPr>
              <a:t>kehidupan</a:t>
            </a:r>
            <a:endParaRPr lang="en-US" sz="1600" dirty="0">
              <a:latin typeface="Arial Narrow" pitchFamily="34" charset="0"/>
            </a:endParaRPr>
          </a:p>
        </p:txBody>
      </p:sp>
      <p:sp>
        <p:nvSpPr>
          <p:cNvPr id="18" name="Rectangle 17"/>
          <p:cNvSpPr/>
          <p:nvPr/>
        </p:nvSpPr>
        <p:spPr>
          <a:xfrm>
            <a:off x="6172200" y="5316801"/>
            <a:ext cx="2362200" cy="74958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Connector 18"/>
          <p:cNvCxnSpPr/>
          <p:nvPr/>
        </p:nvCxnSpPr>
        <p:spPr>
          <a:xfrm>
            <a:off x="5048250" y="5029200"/>
            <a:ext cx="0" cy="10371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4152900" y="5753100"/>
            <a:ext cx="1828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itle 1"/>
          <p:cNvSpPr txBox="1">
            <a:spLocks/>
          </p:cNvSpPr>
          <p:nvPr/>
        </p:nvSpPr>
        <p:spPr>
          <a:xfrm>
            <a:off x="4419600" y="5228188"/>
            <a:ext cx="1752600" cy="410612"/>
          </a:xfrm>
          <a:prstGeom prst="rect">
            <a:avLst/>
          </a:prstGeom>
        </p:spPr>
        <p:txBody>
          <a:bodyPr anchor="b">
            <a:norm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en-US" sz="1800" b="1" dirty="0" smtClean="0">
                <a:latin typeface="Arial Narrow" pitchFamily="34" charset="0"/>
              </a:rPr>
              <a:t>SEMIOTIKA</a:t>
            </a:r>
            <a:endParaRPr lang="en-US" sz="1800" b="1" dirty="0">
              <a:latin typeface="Arial Narrow" pitchFamily="34" charset="0"/>
            </a:endParaRPr>
          </a:p>
        </p:txBody>
      </p:sp>
    </p:spTree>
    <p:extLst>
      <p:ext uri="{BB962C8B-B14F-4D97-AF65-F5344CB8AC3E}">
        <p14:creationId xmlns:p14="http://schemas.microsoft.com/office/powerpoint/2010/main" val="2107001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500"/>
                                        <p:tgtEl>
                                          <p:spTgt spid="8"/>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500"/>
                                        <p:tgtEl>
                                          <p:spTgt spid="9"/>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500"/>
                                        <p:tgtEl>
                                          <p:spTgt spid="10"/>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fade">
                                      <p:cBhvr>
                                        <p:cTn id="29" dur="500"/>
                                        <p:tgtEl>
                                          <p:spTgt spid="11"/>
                                        </p:tgtEl>
                                      </p:cBhvr>
                                    </p:animEffect>
                                  </p:childTnLst>
                                </p:cTn>
                              </p:par>
                              <p:par>
                                <p:cTn id="30" presetID="10" presetClass="entr" presetSubtype="0" fill="hold" nodeType="with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par>
                                <p:cTn id="33" presetID="10" presetClass="entr" presetSubtype="0" fill="hold" nodeType="with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500"/>
                                        <p:tgtEl>
                                          <p:spTgt spid="12"/>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fade">
                                      <p:cBhvr>
                                        <p:cTn id="40" dur="500"/>
                                        <p:tgtEl>
                                          <p:spTgt spid="14"/>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8"/>
                                        </p:tgtEl>
                                        <p:attrNameLst>
                                          <p:attrName>style.visibility</p:attrName>
                                        </p:attrNameLst>
                                      </p:cBhvr>
                                      <p:to>
                                        <p:strVal val="visible"/>
                                      </p:to>
                                    </p:set>
                                    <p:animEffect transition="in" filter="fade">
                                      <p:cBhvr>
                                        <p:cTn id="45" dur="500"/>
                                        <p:tgtEl>
                                          <p:spTgt spid="18"/>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fade">
                                      <p:cBhvr>
                                        <p:cTn id="48" dur="500"/>
                                        <p:tgtEl>
                                          <p:spTgt spid="16"/>
                                        </p:tgtEl>
                                      </p:cBhvr>
                                    </p:animEffect>
                                  </p:childTnLst>
                                </p:cTn>
                              </p:par>
                              <p:par>
                                <p:cTn id="49" presetID="10" presetClass="entr" presetSubtype="0" fill="hold" nodeType="withEffect">
                                  <p:stCondLst>
                                    <p:cond delay="0"/>
                                  </p:stCondLst>
                                  <p:childTnLst>
                                    <p:set>
                                      <p:cBhvr>
                                        <p:cTn id="50" dur="1" fill="hold">
                                          <p:stCondLst>
                                            <p:cond delay="0"/>
                                          </p:stCondLst>
                                        </p:cTn>
                                        <p:tgtEl>
                                          <p:spTgt spid="20"/>
                                        </p:tgtEl>
                                        <p:attrNameLst>
                                          <p:attrName>style.visibility</p:attrName>
                                        </p:attrNameLst>
                                      </p:cBhvr>
                                      <p:to>
                                        <p:strVal val="visible"/>
                                      </p:to>
                                    </p:set>
                                    <p:animEffect transition="in" filter="fade">
                                      <p:cBhvr>
                                        <p:cTn id="51" dur="500"/>
                                        <p:tgtEl>
                                          <p:spTgt spid="20"/>
                                        </p:tgtEl>
                                      </p:cBhvr>
                                    </p:animEffect>
                                  </p:childTnLst>
                                </p:cTn>
                              </p:par>
                              <p:par>
                                <p:cTn id="52" presetID="10" presetClass="entr" presetSubtype="0" fill="hold" nodeType="withEffect">
                                  <p:stCondLst>
                                    <p:cond delay="0"/>
                                  </p:stCondLst>
                                  <p:childTnLst>
                                    <p:set>
                                      <p:cBhvr>
                                        <p:cTn id="53" dur="1" fill="hold">
                                          <p:stCondLst>
                                            <p:cond delay="0"/>
                                          </p:stCondLst>
                                        </p:cTn>
                                        <p:tgtEl>
                                          <p:spTgt spid="19"/>
                                        </p:tgtEl>
                                        <p:attrNameLst>
                                          <p:attrName>style.visibility</p:attrName>
                                        </p:attrNameLst>
                                      </p:cBhvr>
                                      <p:to>
                                        <p:strVal val="visible"/>
                                      </p:to>
                                    </p:set>
                                    <p:animEffect transition="in" filter="fade">
                                      <p:cBhvr>
                                        <p:cTn id="54" dur="500"/>
                                        <p:tgtEl>
                                          <p:spTgt spid="19"/>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22"/>
                                        </p:tgtEl>
                                        <p:attrNameLst>
                                          <p:attrName>style.visibility</p:attrName>
                                        </p:attrNameLst>
                                      </p:cBhvr>
                                      <p:to>
                                        <p:strVal val="visible"/>
                                      </p:to>
                                    </p:set>
                                    <p:animEffect transition="in" filter="fade">
                                      <p:cBhvr>
                                        <p:cTn id="57" dur="500"/>
                                        <p:tgtEl>
                                          <p:spTgt spid="22"/>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fade">
                                      <p:cBhvr>
                                        <p:cTn id="62" dur="500"/>
                                        <p:tgtEl>
                                          <p:spTgt spid="15"/>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17"/>
                                        </p:tgtEl>
                                        <p:attrNameLst>
                                          <p:attrName>style.visibility</p:attrName>
                                        </p:attrNameLst>
                                      </p:cBhvr>
                                      <p:to>
                                        <p:strVal val="visible"/>
                                      </p:to>
                                    </p:set>
                                    <p:animEffect transition="in" filter="fade">
                                      <p:cBhvr>
                                        <p:cTn id="65"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7" grpId="0" animBg="1"/>
      <p:bldP spid="8" grpId="0"/>
      <p:bldP spid="9" grpId="0" animBg="1"/>
      <p:bldP spid="10" grpId="0"/>
      <p:bldP spid="11" grpId="0" animBg="1"/>
      <p:bldP spid="14" grpId="0"/>
      <p:bldP spid="15" grpId="0"/>
      <p:bldP spid="16" grpId="0" animBg="1"/>
      <p:bldP spid="17" grpId="0"/>
      <p:bldP spid="18" grpId="0" animBg="1"/>
      <p:bldP spid="2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866900" y="997803"/>
            <a:ext cx="6362700" cy="830997"/>
          </a:xfrm>
          <a:prstGeom prst="rect">
            <a:avLst/>
          </a:prstGeom>
        </p:spPr>
        <p:txBody>
          <a:bodyPr wrap="square">
            <a:spAutoFit/>
          </a:bodyPr>
          <a:lstStyle/>
          <a:p>
            <a:pPr algn="ctr">
              <a:lnSpc>
                <a:spcPct val="150000"/>
              </a:lnSpc>
            </a:pPr>
            <a:r>
              <a:rPr lang="en-US" sz="1600" dirty="0" err="1" smtClean="0">
                <a:latin typeface="Arial Narrow" pitchFamily="34" charset="0"/>
              </a:rPr>
              <a:t>Tititk</a:t>
            </a:r>
            <a:r>
              <a:rPr lang="en-US" sz="1600" dirty="0" smtClean="0">
                <a:latin typeface="Arial Narrow" pitchFamily="34" charset="0"/>
              </a:rPr>
              <a:t> </a:t>
            </a:r>
            <a:r>
              <a:rPr lang="en-US" sz="1600" dirty="0" err="1" smtClean="0">
                <a:latin typeface="Arial Narrow" pitchFamily="34" charset="0"/>
              </a:rPr>
              <a:t>sentral</a:t>
            </a:r>
            <a:r>
              <a:rPr lang="en-US" sz="1600" dirty="0" smtClean="0">
                <a:latin typeface="Arial Narrow" pitchFamily="34" charset="0"/>
              </a:rPr>
              <a:t> </a:t>
            </a:r>
            <a:r>
              <a:rPr lang="en-US" sz="1600" dirty="0" err="1" smtClean="0">
                <a:latin typeface="Arial Narrow" pitchFamily="34" charset="0"/>
              </a:rPr>
              <a:t>rumusan</a:t>
            </a:r>
            <a:r>
              <a:rPr lang="en-US" sz="1600" dirty="0" smtClean="0">
                <a:latin typeface="Arial Narrow" pitchFamily="34" charset="0"/>
              </a:rPr>
              <a:t> </a:t>
            </a:r>
            <a:r>
              <a:rPr lang="en-US" sz="1600" dirty="0" err="1" smtClean="0">
                <a:latin typeface="Arial Narrow" pitchFamily="34" charset="0"/>
              </a:rPr>
              <a:t>kebudayaan</a:t>
            </a:r>
            <a:r>
              <a:rPr lang="en-US" sz="1600" dirty="0" smtClean="0">
                <a:latin typeface="Arial Narrow" pitchFamily="34" charset="0"/>
              </a:rPr>
              <a:t> </a:t>
            </a:r>
            <a:r>
              <a:rPr lang="en-US" sz="1600" dirty="0" err="1" smtClean="0">
                <a:latin typeface="Arial Narrow" pitchFamily="34" charset="0"/>
              </a:rPr>
              <a:t>terletak</a:t>
            </a:r>
            <a:r>
              <a:rPr lang="en-US" sz="1600" dirty="0" smtClean="0">
                <a:latin typeface="Arial Narrow" pitchFamily="34" charset="0"/>
              </a:rPr>
              <a:t> </a:t>
            </a:r>
            <a:r>
              <a:rPr lang="en-US" sz="1600" dirty="0" err="1" smtClean="0">
                <a:latin typeface="Arial Narrow" pitchFamily="34" charset="0"/>
              </a:rPr>
              <a:t>pada</a:t>
            </a:r>
            <a:r>
              <a:rPr lang="en-US" sz="1600" dirty="0" smtClean="0">
                <a:latin typeface="Arial Narrow" pitchFamily="34" charset="0"/>
              </a:rPr>
              <a:t> </a:t>
            </a:r>
            <a:r>
              <a:rPr lang="en-US" sz="1600" dirty="0" err="1" smtClean="0">
                <a:latin typeface="Arial Narrow" pitchFamily="34" charset="0"/>
              </a:rPr>
              <a:t>simbol</a:t>
            </a:r>
            <a:r>
              <a:rPr lang="en-US" sz="1600" dirty="0" smtClean="0">
                <a:latin typeface="Arial Narrow" pitchFamily="34" charset="0"/>
              </a:rPr>
              <a:t>, </a:t>
            </a:r>
            <a:r>
              <a:rPr lang="en-US" sz="1600" dirty="0" err="1" smtClean="0">
                <a:latin typeface="Arial Narrow" pitchFamily="34" charset="0"/>
              </a:rPr>
              <a:t>bagaimana</a:t>
            </a:r>
            <a:r>
              <a:rPr lang="en-US" sz="1600" dirty="0" smtClean="0">
                <a:latin typeface="Arial Narrow" pitchFamily="34" charset="0"/>
              </a:rPr>
              <a:t> </a:t>
            </a:r>
            <a:r>
              <a:rPr lang="en-US" sz="1600" dirty="0" err="1" smtClean="0">
                <a:latin typeface="Arial Narrow" pitchFamily="34" charset="0"/>
              </a:rPr>
              <a:t>manusia</a:t>
            </a:r>
            <a:r>
              <a:rPr lang="en-US" sz="1600" dirty="0" smtClean="0">
                <a:latin typeface="Arial Narrow" pitchFamily="34" charset="0"/>
              </a:rPr>
              <a:t> </a:t>
            </a:r>
            <a:r>
              <a:rPr lang="en-US" sz="1600" dirty="0" err="1" smtClean="0">
                <a:latin typeface="Arial Narrow" pitchFamily="34" charset="0"/>
              </a:rPr>
              <a:t>berkomunikasi</a:t>
            </a:r>
            <a:r>
              <a:rPr lang="en-US" sz="1600" dirty="0" smtClean="0">
                <a:latin typeface="Arial Narrow" pitchFamily="34" charset="0"/>
              </a:rPr>
              <a:t> </a:t>
            </a:r>
            <a:r>
              <a:rPr lang="en-US" sz="1600" dirty="0" err="1" smtClean="0">
                <a:latin typeface="Arial Narrow" pitchFamily="34" charset="0"/>
              </a:rPr>
              <a:t>lewat</a:t>
            </a:r>
            <a:r>
              <a:rPr lang="en-US" sz="1600" dirty="0" smtClean="0">
                <a:latin typeface="Arial Narrow" pitchFamily="34" charset="0"/>
              </a:rPr>
              <a:t> </a:t>
            </a:r>
            <a:r>
              <a:rPr lang="en-US" sz="1600" dirty="0" err="1" smtClean="0">
                <a:latin typeface="Arial Narrow" pitchFamily="34" charset="0"/>
              </a:rPr>
              <a:t>simbol</a:t>
            </a:r>
            <a:endParaRPr lang="en-US" sz="1600" dirty="0">
              <a:latin typeface="Arial Narrow"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2867" y="2076450"/>
            <a:ext cx="5655733" cy="3181350"/>
          </a:xfrm>
          <a:prstGeom prst="rect">
            <a:avLst/>
          </a:prstGeom>
        </p:spPr>
      </p:pic>
    </p:spTree>
    <p:extLst>
      <p:ext uri="{BB962C8B-B14F-4D97-AF65-F5344CB8AC3E}">
        <p14:creationId xmlns:p14="http://schemas.microsoft.com/office/powerpoint/2010/main" val="108769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258</TotalTime>
  <Words>775</Words>
  <Application>Microsoft Office PowerPoint</Application>
  <PresentationFormat>On-screen Show (4:3)</PresentationFormat>
  <Paragraphs>59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Solstice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SEMIOTIKA                      TANDA</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SEMIOTIKA DESAIN</dc:title>
  <dc:creator>Erina Wiyono</dc:creator>
  <cp:lastModifiedBy>Erina Wiyono</cp:lastModifiedBy>
  <cp:revision>30</cp:revision>
  <dcterms:created xsi:type="dcterms:W3CDTF">2018-09-02T06:20:52Z</dcterms:created>
  <dcterms:modified xsi:type="dcterms:W3CDTF">2018-10-29T22:06:13Z</dcterms:modified>
</cp:coreProperties>
</file>