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76" r:id="rId4"/>
    <p:sldId id="277" r:id="rId5"/>
    <p:sldId id="287" r:id="rId6"/>
    <p:sldId id="288" r:id="rId7"/>
    <p:sldId id="289" r:id="rId8"/>
    <p:sldId id="278" r:id="rId9"/>
    <p:sldId id="282" r:id="rId10"/>
    <p:sldId id="283" r:id="rId11"/>
    <p:sldId id="286" r:id="rId12"/>
    <p:sldId id="290" r:id="rId13"/>
    <p:sldId id="29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C9207A-F236-46A0-B1DB-E55E4BF73C19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67262-5146-43AE-8BF0-639DC8C3328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C9207A-F236-46A0-B1DB-E55E4BF73C19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67262-5146-43AE-8BF0-639DC8C332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C9207A-F236-46A0-B1DB-E55E4BF73C19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67262-5146-43AE-8BF0-639DC8C332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C9207A-F236-46A0-B1DB-E55E4BF73C19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67262-5146-43AE-8BF0-639DC8C332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C9207A-F236-46A0-B1DB-E55E4BF73C19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67262-5146-43AE-8BF0-639DC8C3328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C9207A-F236-46A0-B1DB-E55E4BF73C19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67262-5146-43AE-8BF0-639DC8C332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C9207A-F236-46A0-B1DB-E55E4BF73C19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67262-5146-43AE-8BF0-639DC8C332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C9207A-F236-46A0-B1DB-E55E4BF73C19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67262-5146-43AE-8BF0-639DC8C332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C9207A-F236-46A0-B1DB-E55E4BF73C19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67262-5146-43AE-8BF0-639DC8C3328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C9207A-F236-46A0-B1DB-E55E4BF73C19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67262-5146-43AE-8BF0-639DC8C332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C9207A-F236-46A0-B1DB-E55E4BF73C19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B67262-5146-43AE-8BF0-639DC8C3328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6C9207A-F236-46A0-B1DB-E55E4BF73C19}" type="datetimeFigureOut">
              <a:rPr lang="en-US" smtClean="0"/>
              <a:t>10/30/2018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1B67262-5146-43AE-8BF0-639DC8C3328D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066800" y="2514600"/>
            <a:ext cx="7406640" cy="14721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dirty="0" smtClean="0"/>
              <a:t>PERTEMUAN 6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613660" y="2895600"/>
            <a:ext cx="6073140" cy="990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2000" b="1" dirty="0" smtClean="0">
                <a:latin typeface="Arial Narrow" pitchFamily="34" charset="0"/>
              </a:rPr>
              <a:t>IDEOLOGI DAN MITOS DALAM SEMIOTIKA</a:t>
            </a:r>
            <a:endParaRPr lang="en-US" sz="20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565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0" y="838200"/>
            <a:ext cx="701040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pPr algn="ctr"/>
            <a:r>
              <a:rPr lang="en-US" sz="2000" b="1" dirty="0" err="1" smtClean="0">
                <a:latin typeface="Arial Narrow" pitchFamily="34" charset="0"/>
              </a:rPr>
              <a:t>Bagi</a:t>
            </a:r>
            <a:r>
              <a:rPr lang="en-US" sz="2000" b="1" dirty="0" smtClean="0">
                <a:latin typeface="Arial Narrow" pitchFamily="34" charset="0"/>
              </a:rPr>
              <a:t> Roland </a:t>
            </a:r>
            <a:r>
              <a:rPr lang="en-US" sz="2000" b="1" dirty="0">
                <a:latin typeface="Arial Narrow" pitchFamily="34" charset="0"/>
              </a:rPr>
              <a:t>Barthes</a:t>
            </a:r>
            <a:r>
              <a:rPr lang="en-US" sz="2000" b="1" dirty="0" smtClean="0">
                <a:latin typeface="Arial Narrow" pitchFamily="34" charset="0"/>
              </a:rPr>
              <a:t>,</a:t>
            </a:r>
          </a:p>
          <a:p>
            <a:pPr algn="ctr"/>
            <a:endParaRPr lang="en-US" sz="1600" b="1" dirty="0">
              <a:latin typeface="Arial Narrow" pitchFamily="34" charset="0"/>
            </a:endParaRPr>
          </a:p>
          <a:p>
            <a:pPr algn="ctr"/>
            <a:r>
              <a:rPr lang="en-US" sz="1600" dirty="0" smtClean="0">
                <a:latin typeface="Arial Narrow" pitchFamily="34" charset="0"/>
              </a:rPr>
              <a:t>(</a:t>
            </a:r>
            <a:r>
              <a:rPr lang="en-US" sz="1600" dirty="0">
                <a:latin typeface="Arial Narrow" pitchFamily="34" charset="0"/>
              </a:rPr>
              <a:t> </a:t>
            </a:r>
            <a:r>
              <a:rPr lang="en-US" sz="1600" dirty="0" err="1" smtClean="0">
                <a:latin typeface="Arial Narrow" pitchFamily="34" charset="0"/>
              </a:rPr>
              <a:t>filsuf</a:t>
            </a:r>
            <a:r>
              <a:rPr lang="en-US" sz="1600" dirty="0" smtClean="0">
                <a:latin typeface="Arial Narrow" pitchFamily="34" charset="0"/>
              </a:rPr>
              <a:t>, </a:t>
            </a:r>
            <a:r>
              <a:rPr lang="en-US" sz="1600" dirty="0" err="1" smtClean="0">
                <a:latin typeface="Arial Narrow" pitchFamily="34" charset="0"/>
              </a:rPr>
              <a:t>kritikus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sastra</a:t>
            </a:r>
            <a:r>
              <a:rPr lang="en-US" sz="1600" dirty="0">
                <a:latin typeface="Arial Narrow" pitchFamily="34" charset="0"/>
              </a:rPr>
              <a:t>, </a:t>
            </a:r>
            <a:r>
              <a:rPr lang="en-US" sz="1600" dirty="0" err="1">
                <a:latin typeface="Arial Narrow" pitchFamily="34" charset="0"/>
              </a:rPr>
              <a:t>dan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semolog</a:t>
            </a:r>
            <a:r>
              <a:rPr lang="en-US" sz="1600" dirty="0">
                <a:latin typeface="Arial Narrow" pitchFamily="34" charset="0"/>
              </a:rPr>
              <a:t> </a:t>
            </a:r>
            <a:r>
              <a:rPr lang="en-US" sz="1600" dirty="0" err="1" smtClean="0">
                <a:latin typeface="Arial Narrow" pitchFamily="34" charset="0"/>
              </a:rPr>
              <a:t>Perancis</a:t>
            </a:r>
            <a:r>
              <a:rPr lang="en-US" sz="1600" dirty="0" smtClean="0">
                <a:latin typeface="Arial Narrow" pitchFamily="34" charset="0"/>
              </a:rPr>
              <a:t> )</a:t>
            </a:r>
            <a:r>
              <a:rPr lang="en-US" sz="1600" dirty="0">
                <a:latin typeface="Arial Narrow" pitchFamily="34" charset="0"/>
              </a:rPr>
              <a:t> </a:t>
            </a:r>
            <a:endParaRPr lang="en-US" sz="1600" dirty="0" smtClean="0">
              <a:latin typeface="Arial Narrow" pitchFamily="34" charset="0"/>
            </a:endParaRPr>
          </a:p>
          <a:p>
            <a:pPr algn="ctr"/>
            <a:endParaRPr lang="en-US" sz="1600" dirty="0">
              <a:latin typeface="Arial Narrow" pitchFamily="34" charset="0"/>
            </a:endParaRPr>
          </a:p>
          <a:p>
            <a:pPr algn="ctr"/>
            <a:r>
              <a:rPr lang="en-US" dirty="0" smtClean="0">
                <a:latin typeface="Arial Narrow" pitchFamily="34" charset="0"/>
              </a:rPr>
              <a:t>●  </a:t>
            </a:r>
            <a:r>
              <a:rPr lang="en-US" dirty="0" err="1">
                <a:latin typeface="Arial Narrow" pitchFamily="34" charset="0"/>
              </a:rPr>
              <a:t>M</a:t>
            </a:r>
            <a:r>
              <a:rPr lang="en-US" dirty="0" err="1" smtClean="0">
                <a:latin typeface="Arial Narrow" pitchFamily="34" charset="0"/>
              </a:rPr>
              <a:t>itos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adalah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sistem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komunikasi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karena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mitos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menyampaikan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pesan</a:t>
            </a:r>
            <a:r>
              <a:rPr lang="en-US" dirty="0">
                <a:latin typeface="Arial Narrow" pitchFamily="34" charset="0"/>
              </a:rPr>
              <a:t>, </a:t>
            </a:r>
            <a:r>
              <a:rPr lang="en-US" dirty="0" err="1">
                <a:latin typeface="Arial Narrow" pitchFamily="34" charset="0"/>
              </a:rPr>
              <a:t>suatu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bentuk</a:t>
            </a:r>
            <a:r>
              <a:rPr lang="en-US" dirty="0">
                <a:latin typeface="Arial Narrow" pitchFamily="34" charset="0"/>
              </a:rPr>
              <a:t>, </a:t>
            </a:r>
            <a:r>
              <a:rPr lang="en-US" dirty="0" err="1">
                <a:latin typeface="Arial Narrow" pitchFamily="34" charset="0"/>
              </a:rPr>
              <a:t>dan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bukan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suatu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objek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atau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suatu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konsep</a:t>
            </a:r>
            <a:endParaRPr lang="en-US" dirty="0" smtClean="0">
              <a:latin typeface="Arial Narrow" pitchFamily="34" charset="0"/>
            </a:endParaRPr>
          </a:p>
          <a:p>
            <a:pPr algn="ctr"/>
            <a:endParaRPr lang="en-US" dirty="0" smtClean="0">
              <a:latin typeface="Arial Narrow" pitchFamily="34" charset="0"/>
            </a:endParaRPr>
          </a:p>
          <a:p>
            <a:pPr algn="ctr"/>
            <a:r>
              <a:rPr lang="en-US" dirty="0" smtClean="0">
                <a:latin typeface="Arial Narrow" pitchFamily="34" charset="0"/>
              </a:rPr>
              <a:t> ● </a:t>
            </a:r>
            <a:r>
              <a:rPr lang="en-US" dirty="0" err="1" smtClean="0">
                <a:latin typeface="Arial Narrow" pitchFamily="34" charset="0"/>
              </a:rPr>
              <a:t>Mitos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juga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merupakan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bentuk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tuturan</a:t>
            </a:r>
            <a:r>
              <a:rPr lang="en-US" dirty="0">
                <a:latin typeface="Arial Narrow" pitchFamily="34" charset="0"/>
              </a:rPr>
              <a:t>, </a:t>
            </a:r>
            <a:r>
              <a:rPr lang="en-US" dirty="0" err="1">
                <a:latin typeface="Arial Narrow" pitchFamily="34" charset="0"/>
              </a:rPr>
              <a:t>karena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itu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semua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dapat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dianggap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</a:t>
            </a:r>
            <a:r>
              <a:rPr lang="en-US" dirty="0" err="1" smtClean="0">
                <a:latin typeface="Arial Narrow" pitchFamily="34" charset="0"/>
              </a:rPr>
              <a:t>itos</a:t>
            </a:r>
            <a:r>
              <a:rPr lang="en-US" dirty="0">
                <a:latin typeface="Arial Narrow" pitchFamily="34" charset="0"/>
              </a:rPr>
              <a:t>, </a:t>
            </a:r>
            <a:r>
              <a:rPr lang="en-US" dirty="0" err="1">
                <a:latin typeface="Arial Narrow" pitchFamily="34" charset="0"/>
              </a:rPr>
              <a:t>asal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ditampilkan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dalam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bentuk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wacana</a:t>
            </a:r>
            <a:endParaRPr lang="en-US" dirty="0" smtClean="0">
              <a:latin typeface="Arial Narrow" pitchFamily="34" charset="0"/>
            </a:endParaRPr>
          </a:p>
          <a:p>
            <a:pPr algn="ctr"/>
            <a:endParaRPr lang="en-US" dirty="0" smtClean="0">
              <a:latin typeface="Arial Narrow" pitchFamily="34" charset="0"/>
            </a:endParaRPr>
          </a:p>
          <a:p>
            <a:pPr algn="ctr"/>
            <a:r>
              <a:rPr lang="en-US" dirty="0" smtClean="0">
                <a:latin typeface="Arial Narrow" pitchFamily="34" charset="0"/>
              </a:rPr>
              <a:t>● </a:t>
            </a:r>
            <a:r>
              <a:rPr lang="en-US" dirty="0" err="1" smtClean="0">
                <a:latin typeface="Arial Narrow" pitchFamily="34" charset="0"/>
              </a:rPr>
              <a:t>Mitos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tidak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ditentukan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oleh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materinya</a:t>
            </a:r>
            <a:r>
              <a:rPr lang="en-US" dirty="0">
                <a:latin typeface="Arial Narrow" pitchFamily="34" charset="0"/>
              </a:rPr>
              <a:t>, </a:t>
            </a:r>
            <a:r>
              <a:rPr lang="en-US" dirty="0" err="1">
                <a:latin typeface="Arial Narrow" pitchFamily="34" charset="0"/>
              </a:rPr>
              <a:t>melainkan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oleh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pesan</a:t>
            </a:r>
            <a:r>
              <a:rPr lang="en-US" dirty="0">
                <a:latin typeface="Arial Narrow" pitchFamily="34" charset="0"/>
              </a:rPr>
              <a:t> yang </a:t>
            </a:r>
            <a:r>
              <a:rPr lang="en-US" dirty="0" err="1" smtClean="0">
                <a:latin typeface="Arial Narrow" pitchFamily="34" charset="0"/>
              </a:rPr>
              <a:t>disampaikan</a:t>
            </a:r>
            <a:endParaRPr lang="en-US" dirty="0" smtClean="0">
              <a:latin typeface="Arial Narrow" pitchFamily="34" charset="0"/>
            </a:endParaRPr>
          </a:p>
          <a:p>
            <a:pPr algn="ctr"/>
            <a:endParaRPr lang="en-US" dirty="0">
              <a:latin typeface="Arial Narrow" pitchFamily="34" charset="0"/>
            </a:endParaRPr>
          </a:p>
          <a:p>
            <a:pPr algn="ctr"/>
            <a:r>
              <a:rPr lang="en-US" dirty="0" smtClean="0">
                <a:latin typeface="Arial Narrow" pitchFamily="34" charset="0"/>
              </a:rPr>
              <a:t>●  </a:t>
            </a:r>
            <a:r>
              <a:rPr lang="en-US" dirty="0" err="1">
                <a:latin typeface="Arial Narrow" pitchFamily="34" charset="0"/>
              </a:rPr>
              <a:t>Mitos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tidak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selalu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bersifat</a:t>
            </a:r>
            <a:r>
              <a:rPr lang="en-US" dirty="0">
                <a:latin typeface="Arial Narrow" pitchFamily="34" charset="0"/>
              </a:rPr>
              <a:t> verbal (kata-kata, </a:t>
            </a:r>
            <a:r>
              <a:rPr lang="en-US" dirty="0" err="1">
                <a:latin typeface="Arial Narrow" pitchFamily="34" charset="0"/>
              </a:rPr>
              <a:t>baik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lisan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ataupun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tulisan</a:t>
            </a:r>
            <a:r>
              <a:rPr lang="en-US" dirty="0">
                <a:latin typeface="Arial Narrow" pitchFamily="34" charset="0"/>
              </a:rPr>
              <a:t>), </a:t>
            </a:r>
            <a:r>
              <a:rPr lang="en-US" dirty="0" err="1">
                <a:latin typeface="Arial Narrow" pitchFamily="34" charset="0"/>
              </a:rPr>
              <a:t>tetapi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dalam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berbagai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bentuk</a:t>
            </a:r>
            <a:r>
              <a:rPr lang="en-US" dirty="0">
                <a:latin typeface="Arial Narrow" pitchFamily="34" charset="0"/>
              </a:rPr>
              <a:t> lain </a:t>
            </a:r>
            <a:r>
              <a:rPr lang="en-US" dirty="0" err="1">
                <a:latin typeface="Arial Narrow" pitchFamily="34" charset="0"/>
              </a:rPr>
              <a:t>atau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campuran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antara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bentuk</a:t>
            </a:r>
            <a:r>
              <a:rPr lang="en-US" dirty="0">
                <a:latin typeface="Arial Narrow" pitchFamily="34" charset="0"/>
              </a:rPr>
              <a:t> verbal </a:t>
            </a:r>
            <a:r>
              <a:rPr lang="en-US" dirty="0" err="1">
                <a:latin typeface="Arial Narrow" pitchFamily="34" charset="0"/>
              </a:rPr>
              <a:t>dan</a:t>
            </a:r>
            <a:r>
              <a:rPr lang="en-US" dirty="0">
                <a:latin typeface="Arial Narrow" pitchFamily="34" charset="0"/>
              </a:rPr>
              <a:t> nonverbal, </a:t>
            </a:r>
            <a:r>
              <a:rPr lang="en-US" dirty="0" err="1">
                <a:latin typeface="Arial Narrow" pitchFamily="34" charset="0"/>
              </a:rPr>
              <a:t>seperti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dalam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bentuk</a:t>
            </a:r>
            <a:r>
              <a:rPr lang="en-US" dirty="0">
                <a:latin typeface="Arial Narrow" pitchFamily="34" charset="0"/>
              </a:rPr>
              <a:t> film, </a:t>
            </a:r>
            <a:r>
              <a:rPr lang="en-US" dirty="0" err="1">
                <a:latin typeface="Arial Narrow" pitchFamily="34" charset="0"/>
              </a:rPr>
              <a:t>lukisan</a:t>
            </a:r>
            <a:r>
              <a:rPr lang="en-US" dirty="0">
                <a:latin typeface="Arial Narrow" pitchFamily="34" charset="0"/>
              </a:rPr>
              <a:t>, </a:t>
            </a:r>
            <a:r>
              <a:rPr lang="en-US" dirty="0" err="1">
                <a:latin typeface="Arial Narrow" pitchFamily="34" charset="0"/>
              </a:rPr>
              <a:t>patung</a:t>
            </a:r>
            <a:r>
              <a:rPr lang="en-US" dirty="0">
                <a:latin typeface="Arial Narrow" pitchFamily="34" charset="0"/>
              </a:rPr>
              <a:t>, </a:t>
            </a:r>
            <a:r>
              <a:rPr lang="en-US" dirty="0" err="1">
                <a:latin typeface="Arial Narrow" pitchFamily="34" charset="0"/>
              </a:rPr>
              <a:t>fotografi</a:t>
            </a:r>
            <a:r>
              <a:rPr lang="en-US" dirty="0">
                <a:latin typeface="Arial Narrow" pitchFamily="34" charset="0"/>
              </a:rPr>
              <a:t>, </a:t>
            </a:r>
            <a:r>
              <a:rPr lang="en-US" dirty="0" err="1">
                <a:latin typeface="Arial Narrow" pitchFamily="34" charset="0"/>
              </a:rPr>
              <a:t>iklan</a:t>
            </a:r>
            <a:r>
              <a:rPr lang="en-US" dirty="0">
                <a:latin typeface="Arial Narrow" pitchFamily="34" charset="0"/>
              </a:rPr>
              <a:t>, </a:t>
            </a:r>
            <a:r>
              <a:rPr lang="en-US" dirty="0" err="1">
                <a:latin typeface="Arial Narrow" pitchFamily="34" charset="0"/>
              </a:rPr>
              <a:t>bahkan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komik</a:t>
            </a:r>
            <a:r>
              <a:rPr lang="en-US" dirty="0">
                <a:latin typeface="Arial Narrow" pitchFamily="34" charset="0"/>
              </a:rPr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51134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71165" y="2000071"/>
            <a:ext cx="5105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 smtClean="0">
                <a:latin typeface="Arial Narrow" pitchFamily="34" charset="0"/>
              </a:rPr>
              <a:t>Banyak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mitos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mengenai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bagaimana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cara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menata</a:t>
            </a:r>
            <a:r>
              <a:rPr lang="en-US" dirty="0" smtClean="0">
                <a:latin typeface="Arial Narrow" pitchFamily="34" charset="0"/>
              </a:rPr>
              <a:t> interior </a:t>
            </a:r>
            <a:r>
              <a:rPr lang="en-US" dirty="0" err="1" smtClean="0">
                <a:latin typeface="Arial Narrow" pitchFamily="34" charset="0"/>
              </a:rPr>
              <a:t>serta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meletakkan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funiture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>
                <a:latin typeface="Arial Narrow" pitchFamily="34" charset="0"/>
              </a:rPr>
              <a:t>yang </a:t>
            </a:r>
            <a:r>
              <a:rPr lang="en-US" dirty="0" err="1">
                <a:latin typeface="Arial Narrow" pitchFamily="34" charset="0"/>
              </a:rPr>
              <a:t>baik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benar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menurut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prinsip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fengshui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dikarenakan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kepercayaan</a:t>
            </a:r>
            <a:r>
              <a:rPr lang="en-US" dirty="0" smtClean="0">
                <a:latin typeface="Arial Narrow" pitchFamily="34" charset="0"/>
              </a:rPr>
              <a:t> yang </a:t>
            </a:r>
            <a:r>
              <a:rPr lang="en-US" dirty="0" err="1" smtClean="0">
                <a:latin typeface="Arial Narrow" pitchFamily="34" charset="0"/>
              </a:rPr>
              <a:t>berlebihan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terhadap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suatu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hal</a:t>
            </a:r>
            <a:r>
              <a:rPr lang="en-US" dirty="0" smtClean="0">
                <a:latin typeface="Arial Narrow" pitchFamily="34" charset="0"/>
              </a:rPr>
              <a:t> (MITOS)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343835" y="381000"/>
            <a:ext cx="3895165" cy="609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2400" b="1" dirty="0" smtClean="0">
                <a:latin typeface="Arial Narrow" pitchFamily="34" charset="0"/>
              </a:rPr>
              <a:t>MITOS DALAM DESAIN</a:t>
            </a:r>
          </a:p>
        </p:txBody>
      </p:sp>
      <p:sp>
        <p:nvSpPr>
          <p:cNvPr id="6" name="Rectangle 5"/>
          <p:cNvSpPr/>
          <p:nvPr/>
        </p:nvSpPr>
        <p:spPr>
          <a:xfrm>
            <a:off x="2487386" y="1320225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600" dirty="0" smtClean="0">
                <a:latin typeface="Arial Narrow" pitchFamily="34" charset="0"/>
              </a:rPr>
              <a:t>MITOS PADA DESAIN INTERIOR  ERAT HUBUNGANNYA DENGA FENGSHUI</a:t>
            </a:r>
            <a:endParaRPr lang="en-US" sz="1600" dirty="0">
              <a:latin typeface="Arial Narrow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88354" y="3823755"/>
            <a:ext cx="315781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latin typeface="Arial Narrow" pitchFamily="34" charset="0"/>
              </a:rPr>
              <a:t>MITOS</a:t>
            </a:r>
            <a:r>
              <a:rPr lang="en-US" sz="1600" dirty="0" smtClean="0">
                <a:latin typeface="Arial Narrow" pitchFamily="34" charset="0"/>
              </a:rPr>
              <a:t> ADALAH INFORMASI YANG SEBENARNYA </a:t>
            </a:r>
            <a:r>
              <a:rPr lang="en-US" sz="1600" b="1" dirty="0" smtClean="0">
                <a:latin typeface="Arial Narrow" pitchFamily="34" charset="0"/>
              </a:rPr>
              <a:t>SALAH TETAPI DIANGGAP BENAR</a:t>
            </a:r>
            <a:r>
              <a:rPr lang="en-US" sz="1600" dirty="0" smtClean="0">
                <a:latin typeface="Arial Narrow" pitchFamily="34" charset="0"/>
              </a:rPr>
              <a:t> KARENA TELAH BEREDAR DARI GENERASI KE GENERASI, KARENA BEGITU KUATNYA </a:t>
            </a:r>
            <a:r>
              <a:rPr lang="en-US" sz="1600" b="1" dirty="0" smtClean="0">
                <a:latin typeface="Arial Narrow" pitchFamily="34" charset="0"/>
              </a:rPr>
              <a:t>KEYAKINAN</a:t>
            </a:r>
            <a:r>
              <a:rPr lang="en-US" sz="1600" dirty="0" smtClean="0">
                <a:latin typeface="Arial Narrow" pitchFamily="34" charset="0"/>
              </a:rPr>
              <a:t> MASYARAKAT SEHINGGA </a:t>
            </a:r>
            <a:r>
              <a:rPr lang="en-US" sz="1600" b="1" dirty="0" smtClean="0">
                <a:latin typeface="Arial Narrow" pitchFamily="34" charset="0"/>
              </a:rPr>
              <a:t>MEMPENGARUHI PERILAKU MASYARAKAT</a:t>
            </a:r>
            <a:r>
              <a:rPr lang="en-US" sz="1600" dirty="0" smtClean="0">
                <a:latin typeface="Arial Narrow" pitchFamily="34" charset="0"/>
              </a:rPr>
              <a:t> TERSEBUT</a:t>
            </a:r>
            <a:endParaRPr lang="en-US" sz="1600" dirty="0">
              <a:latin typeface="Arial Narrow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52783" y="4145340"/>
            <a:ext cx="315781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latin typeface="Arial Narrow" pitchFamily="34" charset="0"/>
              </a:rPr>
              <a:t>FENG SHUI </a:t>
            </a:r>
            <a:r>
              <a:rPr lang="en-US" sz="1600" dirty="0" smtClean="0">
                <a:latin typeface="Arial Narrow" pitchFamily="34" charset="0"/>
              </a:rPr>
              <a:t>ADALAH </a:t>
            </a:r>
            <a:r>
              <a:rPr lang="en-US" sz="1600" b="1" dirty="0" smtClean="0">
                <a:latin typeface="Arial Narrow" pitchFamily="34" charset="0"/>
              </a:rPr>
              <a:t>ILMU</a:t>
            </a:r>
            <a:r>
              <a:rPr lang="en-US" sz="1600" dirty="0" smtClean="0">
                <a:latin typeface="Arial Narrow" pitchFamily="34" charset="0"/>
              </a:rPr>
              <a:t> TOPOGRAFI KUNO DARI CINA YANG MEMPERCAYAI MANUSIA, SURGA DAN BUMI DAPAT HIDUP DALAM HARMONI </a:t>
            </a:r>
            <a:r>
              <a:rPr lang="en-US" sz="1600" b="1" dirty="0" smtClean="0">
                <a:latin typeface="Arial Narrow" pitchFamily="34" charset="0"/>
              </a:rPr>
              <a:t>UNTUK MEMPERBAIKI KEHIDUPAN</a:t>
            </a:r>
            <a:endParaRPr lang="en-US" sz="1600" b="1" dirty="0">
              <a:latin typeface="Arial Narrow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47800" y="3733800"/>
            <a:ext cx="3476065" cy="2362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286935" y="3733800"/>
            <a:ext cx="3476065" cy="2362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988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6" grpId="0"/>
      <p:bldP spid="7" grpId="0"/>
      <p:bldP spid="8" grpId="0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66800" y="248483"/>
            <a:ext cx="2286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Arial Narrow" pitchFamily="34" charset="0"/>
              </a:rPr>
              <a:t>Dalam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masyarakat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Jawa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b="1" dirty="0" err="1">
                <a:latin typeface="Arial Narrow" pitchFamily="34" charset="0"/>
              </a:rPr>
              <a:t>percaya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bahwa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rumah</a:t>
            </a:r>
            <a:r>
              <a:rPr lang="en-US" dirty="0">
                <a:latin typeface="Arial Narrow" pitchFamily="34" charset="0"/>
              </a:rPr>
              <a:t> yang </a:t>
            </a:r>
            <a:r>
              <a:rPr lang="en-US" dirty="0" err="1">
                <a:latin typeface="Arial Narrow" pitchFamily="34" charset="0"/>
              </a:rPr>
              <a:t>terletak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pada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posisi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tusuk</a:t>
            </a:r>
            <a:r>
              <a:rPr lang="en-US" dirty="0">
                <a:latin typeface="Arial Narrow" pitchFamily="34" charset="0"/>
              </a:rPr>
              <a:t> sate </a:t>
            </a:r>
            <a:r>
              <a:rPr lang="en-US" b="1" dirty="0" err="1">
                <a:latin typeface="Arial Narrow" pitchFamily="34" charset="0"/>
              </a:rPr>
              <a:t>dianggap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bisa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membawa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kesialan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bagi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penghuninya</a:t>
            </a:r>
            <a:r>
              <a:rPr lang="en-US" dirty="0">
                <a:latin typeface="Arial Narrow" pitchFamily="34" charset="0"/>
              </a:rPr>
              <a:t>. </a:t>
            </a:r>
            <a:endParaRPr lang="en-US" dirty="0" smtClean="0">
              <a:latin typeface="Arial Narrow" pitchFamily="34" charset="0"/>
            </a:endParaRPr>
          </a:p>
          <a:p>
            <a:endParaRPr lang="en-US" dirty="0">
              <a:latin typeface="Arial Narrow" pitchFamily="34" charset="0"/>
            </a:endParaRPr>
          </a:p>
          <a:p>
            <a:r>
              <a:rPr lang="en-US" dirty="0" err="1" smtClean="0">
                <a:latin typeface="Arial Narrow" pitchFamily="34" charset="0"/>
              </a:rPr>
              <a:t>Penghuni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b="1" dirty="0" err="1">
                <a:latin typeface="Arial Narrow" pitchFamily="34" charset="0"/>
              </a:rPr>
              <a:t>akan</a:t>
            </a:r>
            <a:r>
              <a:rPr lang="en-US" b="1" dirty="0">
                <a:latin typeface="Arial Narrow" pitchFamily="34" charset="0"/>
              </a:rPr>
              <a:t> </a:t>
            </a:r>
            <a:r>
              <a:rPr lang="en-US" b="1" dirty="0" err="1">
                <a:latin typeface="Arial Narrow" pitchFamily="34" charset="0"/>
              </a:rPr>
              <a:t>mengalami</a:t>
            </a:r>
            <a:r>
              <a:rPr lang="en-US" b="1" dirty="0">
                <a:latin typeface="Arial Narrow" pitchFamily="34" charset="0"/>
              </a:rPr>
              <a:t> </a:t>
            </a:r>
            <a:r>
              <a:rPr lang="en-US" b="1" dirty="0" err="1">
                <a:latin typeface="Arial Narrow" pitchFamily="34" charset="0"/>
              </a:rPr>
              <a:t>kerugian</a:t>
            </a:r>
            <a:r>
              <a:rPr lang="en-US" b="1" dirty="0">
                <a:latin typeface="Arial Narrow" pitchFamily="34" charset="0"/>
              </a:rPr>
              <a:t> </a:t>
            </a:r>
            <a:r>
              <a:rPr lang="en-US" b="1" dirty="0" err="1">
                <a:latin typeface="Arial Narrow" pitchFamily="34" charset="0"/>
              </a:rPr>
              <a:t>dan</a:t>
            </a:r>
            <a:r>
              <a:rPr lang="en-US" b="1" dirty="0">
                <a:latin typeface="Arial Narrow" pitchFamily="34" charset="0"/>
              </a:rPr>
              <a:t> </a:t>
            </a:r>
            <a:r>
              <a:rPr lang="en-US" b="1" dirty="0" err="1">
                <a:latin typeface="Arial Narrow" pitchFamily="34" charset="0"/>
              </a:rPr>
              <a:t>kesialan</a:t>
            </a:r>
            <a:r>
              <a:rPr lang="en-US" dirty="0">
                <a:latin typeface="Arial Narrow" pitchFamily="34" charset="0"/>
              </a:rPr>
              <a:t> yang </a:t>
            </a:r>
            <a:r>
              <a:rPr lang="en-US" dirty="0" err="1">
                <a:latin typeface="Arial Narrow" pitchFamily="34" charset="0"/>
              </a:rPr>
              <a:t>besar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secara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tiba-tiba</a:t>
            </a:r>
            <a:r>
              <a:rPr lang="en-US" dirty="0" smtClean="0">
                <a:latin typeface="Arial Narrow" pitchFamily="34" charset="0"/>
              </a:rPr>
              <a:t>, </a:t>
            </a:r>
            <a:r>
              <a:rPr lang="en-US" dirty="0" err="1" smtClean="0">
                <a:latin typeface="Arial Narrow" pitchFamily="34" charset="0"/>
              </a:rPr>
              <a:t>juga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merupakan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tempat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terakumulasinya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energi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negatif</a:t>
            </a:r>
            <a:r>
              <a:rPr lang="en-US" dirty="0">
                <a:latin typeface="Arial Narrow" pitchFamily="34" charset="0"/>
              </a:rPr>
              <a:t> di </a:t>
            </a:r>
            <a:r>
              <a:rPr lang="en-US" dirty="0" err="1">
                <a:latin typeface="Arial Narrow" pitchFamily="34" charset="0"/>
              </a:rPr>
              <a:t>sekitar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wilayah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tersebut</a:t>
            </a:r>
            <a:r>
              <a:rPr lang="en-US" dirty="0">
                <a:latin typeface="Arial Narrow" pitchFamily="34" charset="0"/>
              </a:rPr>
              <a:t>, </a:t>
            </a:r>
            <a:r>
              <a:rPr lang="en-US" dirty="0" err="1">
                <a:latin typeface="Arial Narrow" pitchFamily="34" charset="0"/>
              </a:rPr>
              <a:t>sehingga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menjadi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tempat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b="1" dirty="0" err="1">
                <a:latin typeface="Arial Narrow" pitchFamily="34" charset="0"/>
              </a:rPr>
              <a:t>makhluk</a:t>
            </a:r>
            <a:r>
              <a:rPr lang="en-US" b="1" dirty="0">
                <a:latin typeface="Arial Narrow" pitchFamily="34" charset="0"/>
              </a:rPr>
              <a:t> </a:t>
            </a:r>
            <a:r>
              <a:rPr lang="en-US" b="1" dirty="0" err="1">
                <a:latin typeface="Arial Narrow" pitchFamily="34" charset="0"/>
              </a:rPr>
              <a:t>gaib</a:t>
            </a:r>
            <a:r>
              <a:rPr lang="en-US" b="1" dirty="0">
                <a:latin typeface="Arial Narrow" pitchFamily="34" charset="0"/>
              </a:rPr>
              <a:t> </a:t>
            </a:r>
            <a:r>
              <a:rPr lang="en-US" b="1" dirty="0" err="1">
                <a:latin typeface="Arial Narrow" pitchFamily="34" charset="0"/>
              </a:rPr>
              <a:t>berkumpul</a:t>
            </a:r>
            <a:r>
              <a:rPr lang="en-US" dirty="0">
                <a:latin typeface="Arial Narrow" pitchFamily="34" charset="0"/>
              </a:rPr>
              <a:t>. </a:t>
            </a:r>
          </a:p>
        </p:txBody>
      </p:sp>
      <p:sp>
        <p:nvSpPr>
          <p:cNvPr id="8" name="Rectangle 7"/>
          <p:cNvSpPr/>
          <p:nvPr/>
        </p:nvSpPr>
        <p:spPr>
          <a:xfrm>
            <a:off x="6562497" y="76200"/>
            <a:ext cx="241458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>
                <a:latin typeface="Arial Narrow" pitchFamily="34" charset="0"/>
              </a:rPr>
              <a:t>fengshui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b="1" dirty="0" err="1">
                <a:latin typeface="Arial Narrow" pitchFamily="34" charset="0"/>
              </a:rPr>
              <a:t>beranggapan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bahwa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energi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negatif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akan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berkumpul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pada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rumah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dengan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posisi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ini</a:t>
            </a:r>
            <a:r>
              <a:rPr lang="en-US" dirty="0" smtClean="0">
                <a:latin typeface="Arial Narrow" pitchFamily="34" charset="0"/>
              </a:rPr>
              <a:t>.</a:t>
            </a:r>
          </a:p>
          <a:p>
            <a:pPr algn="r"/>
            <a:endParaRPr lang="en-US" dirty="0">
              <a:latin typeface="Arial Narrow" pitchFamily="34" charset="0"/>
            </a:endParaRPr>
          </a:p>
          <a:p>
            <a:pPr algn="r"/>
            <a:r>
              <a:rPr lang="en-US" b="1" dirty="0" err="1">
                <a:latin typeface="Arial Narrow" pitchFamily="34" charset="0"/>
              </a:rPr>
              <a:t>Ditinjau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dari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b="1" dirty="0" err="1">
                <a:latin typeface="Arial Narrow" pitchFamily="34" charset="0"/>
              </a:rPr>
              <a:t>aliran</a:t>
            </a:r>
            <a:r>
              <a:rPr lang="en-US" b="1" dirty="0">
                <a:latin typeface="Arial Narrow" pitchFamily="34" charset="0"/>
              </a:rPr>
              <a:t> </a:t>
            </a:r>
            <a:r>
              <a:rPr lang="en-US" b="1" dirty="0" err="1">
                <a:latin typeface="Arial Narrow" pitchFamily="34" charset="0"/>
              </a:rPr>
              <a:t>udara</a:t>
            </a:r>
            <a:r>
              <a:rPr lang="en-US" b="1" dirty="0">
                <a:latin typeface="Arial Narrow" pitchFamily="34" charset="0"/>
              </a:rPr>
              <a:t> </a:t>
            </a:r>
            <a:r>
              <a:rPr lang="en-US" dirty="0">
                <a:latin typeface="Arial Narrow" pitchFamily="34" charset="0"/>
              </a:rPr>
              <a:t>yang </a:t>
            </a:r>
            <a:r>
              <a:rPr lang="en-US" dirty="0" err="1">
                <a:latin typeface="Arial Narrow" pitchFamily="34" charset="0"/>
              </a:rPr>
              <a:t>terlalu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kencang</a:t>
            </a:r>
            <a:r>
              <a:rPr lang="en-US" dirty="0">
                <a:latin typeface="Arial Narrow" pitchFamily="34" charset="0"/>
              </a:rPr>
              <a:t> yang </a:t>
            </a:r>
            <a:r>
              <a:rPr lang="en-US" dirty="0" err="1">
                <a:latin typeface="Arial Narrow" pitchFamily="34" charset="0"/>
              </a:rPr>
              <a:t>masuk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ke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dalam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rumah</a:t>
            </a:r>
            <a:r>
              <a:rPr lang="en-US" dirty="0">
                <a:latin typeface="Arial Narrow" pitchFamily="34" charset="0"/>
              </a:rPr>
              <a:t>, </a:t>
            </a:r>
            <a:r>
              <a:rPr lang="en-US" dirty="0" err="1">
                <a:latin typeface="Arial Narrow" pitchFamily="34" charset="0"/>
              </a:rPr>
              <a:t>bisingnya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suara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kendaraan</a:t>
            </a:r>
            <a:r>
              <a:rPr lang="en-US" dirty="0">
                <a:latin typeface="Arial Narrow" pitchFamily="34" charset="0"/>
              </a:rPr>
              <a:t>, </a:t>
            </a:r>
            <a:r>
              <a:rPr lang="en-US" dirty="0" err="1">
                <a:latin typeface="Arial Narrow" pitchFamily="34" charset="0"/>
              </a:rPr>
              <a:t>serta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b="1" dirty="0" err="1">
                <a:latin typeface="Arial Narrow" pitchFamily="34" charset="0"/>
              </a:rPr>
              <a:t>sorot</a:t>
            </a:r>
            <a:r>
              <a:rPr lang="en-US" b="1" dirty="0">
                <a:latin typeface="Arial Narrow" pitchFamily="34" charset="0"/>
              </a:rPr>
              <a:t> </a:t>
            </a:r>
            <a:r>
              <a:rPr lang="en-US" b="1" dirty="0" err="1">
                <a:latin typeface="Arial Narrow" pitchFamily="34" charset="0"/>
              </a:rPr>
              <a:t>lampu</a:t>
            </a:r>
            <a:r>
              <a:rPr lang="en-US" b="1" dirty="0">
                <a:latin typeface="Arial Narrow" pitchFamily="34" charset="0"/>
              </a:rPr>
              <a:t> </a:t>
            </a:r>
            <a:r>
              <a:rPr lang="en-US" b="1" dirty="0" err="1">
                <a:latin typeface="Arial Narrow" pitchFamily="34" charset="0"/>
              </a:rPr>
              <a:t>kendaraan</a:t>
            </a:r>
            <a:r>
              <a:rPr lang="en-US" dirty="0">
                <a:latin typeface="Arial Narrow" pitchFamily="34" charset="0"/>
              </a:rPr>
              <a:t> yang </a:t>
            </a:r>
            <a:r>
              <a:rPr lang="en-US" dirty="0" err="1">
                <a:latin typeface="Arial Narrow" pitchFamily="34" charset="0"/>
              </a:rPr>
              <a:t>mengenai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jendela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rumah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b="1" dirty="0" err="1">
                <a:latin typeface="Arial Narrow" pitchFamily="34" charset="0"/>
              </a:rPr>
              <a:t>debu-debu</a:t>
            </a:r>
            <a:r>
              <a:rPr lang="en-US" dirty="0">
                <a:latin typeface="Arial Narrow" pitchFamily="34" charset="0"/>
              </a:rPr>
              <a:t> yang </a:t>
            </a:r>
            <a:r>
              <a:rPr lang="en-US" dirty="0" err="1">
                <a:latin typeface="Arial Narrow" pitchFamily="34" charset="0"/>
              </a:rPr>
              <a:t>masuk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secara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berlebihan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mempengaruhi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ketidaknyamanan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para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penghuni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rumah</a:t>
            </a:r>
            <a:r>
              <a:rPr lang="en-US" dirty="0">
                <a:latin typeface="Arial Narrow" pitchFamily="34" charset="0"/>
              </a:rPr>
              <a:t>. </a:t>
            </a:r>
            <a:r>
              <a:rPr lang="en-US" dirty="0" err="1">
                <a:latin typeface="Arial Narrow" pitchFamily="34" charset="0"/>
              </a:rPr>
              <a:t>Sehingga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bisa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menimbulkan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berbagai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kegelisahan</a:t>
            </a:r>
            <a:r>
              <a:rPr lang="en-US" dirty="0">
                <a:latin typeface="Arial Narrow" pitchFamily="34" charset="0"/>
              </a:rPr>
              <a:t> yang </a:t>
            </a:r>
            <a:r>
              <a:rPr lang="en-US" dirty="0" err="1">
                <a:latin typeface="Arial Narrow" pitchFamily="34" charset="0"/>
              </a:rPr>
              <a:t>secara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bertahap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akan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mempengaruhi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psikologis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penghuninya</a:t>
            </a:r>
            <a:r>
              <a:rPr lang="en-US" dirty="0">
                <a:latin typeface="Arial Narrow" pitchFamily="34" charset="0"/>
              </a:rPr>
              <a:t>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81297" y="5680529"/>
            <a:ext cx="1981200" cy="838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485797" y="5908097"/>
            <a:ext cx="61721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Arial Narrow" pitchFamily="34" charset="0"/>
              </a:rPr>
              <a:t>ILMU</a:t>
            </a:r>
            <a:endParaRPr lang="en-US" b="1" dirty="0">
              <a:latin typeface="Arial Narrow" pitchFamily="34" charset="0"/>
            </a:endParaRPr>
          </a:p>
        </p:txBody>
      </p:sp>
      <p:sp>
        <p:nvSpPr>
          <p:cNvPr id="12" name="Curved Right Arrow 11"/>
          <p:cNvSpPr/>
          <p:nvPr/>
        </p:nvSpPr>
        <p:spPr>
          <a:xfrm rot="2173738">
            <a:off x="5218168" y="4156117"/>
            <a:ext cx="936374" cy="177344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104900" y="5715000"/>
            <a:ext cx="1981200" cy="838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-990600" y="5942568"/>
            <a:ext cx="61721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Arial Narrow" pitchFamily="34" charset="0"/>
              </a:rPr>
              <a:t>KEPERCAYAAN</a:t>
            </a:r>
            <a:endParaRPr lang="en-US" b="1" dirty="0">
              <a:latin typeface="Arial Narrow" pitchFamily="34" charset="0"/>
            </a:endParaRPr>
          </a:p>
        </p:txBody>
      </p:sp>
      <p:sp>
        <p:nvSpPr>
          <p:cNvPr id="15" name="Curved Right Arrow 14"/>
          <p:cNvSpPr/>
          <p:nvPr/>
        </p:nvSpPr>
        <p:spPr>
          <a:xfrm>
            <a:off x="275609" y="4267200"/>
            <a:ext cx="867391" cy="1823989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55"/>
          <a:stretch/>
        </p:blipFill>
        <p:spPr>
          <a:xfrm>
            <a:off x="3352800" y="1523594"/>
            <a:ext cx="3114081" cy="2549026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1981200" y="1154262"/>
            <a:ext cx="61721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Arial Narrow" pitchFamily="34" charset="0"/>
              </a:rPr>
              <a:t>RUMAH TUSUK SATE</a:t>
            </a:r>
            <a:endParaRPr lang="en-US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240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 animBg="1"/>
      <p:bldP spid="11" grpId="0"/>
      <p:bldP spid="12" grpId="0" animBg="1"/>
      <p:bldP spid="13" grpId="0" animBg="1"/>
      <p:bldP spid="14" grpId="0"/>
      <p:bldP spid="15" grpId="0" animBg="1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539194"/>
            <a:ext cx="6667500" cy="374332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752600" y="926068"/>
            <a:ext cx="61721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Arial Narrow" pitchFamily="34" charset="0"/>
              </a:rPr>
              <a:t>SOLUSI RUMAH TUSUK SATE</a:t>
            </a:r>
            <a:endParaRPr lang="en-US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598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3733800" y="228600"/>
            <a:ext cx="1676400" cy="609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2400" b="1" dirty="0" smtClean="0">
                <a:latin typeface="Arial Narrow" pitchFamily="34" charset="0"/>
              </a:rPr>
              <a:t>IDEOLOGI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0" y="1044418"/>
            <a:ext cx="6324600" cy="784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dirty="0">
                <a:latin typeface="Arial Narrow" pitchFamily="34" charset="0"/>
              </a:rPr>
              <a:t>Kata </a:t>
            </a:r>
            <a:r>
              <a:rPr lang="en-US" sz="1600" dirty="0" err="1">
                <a:latin typeface="Arial Narrow" pitchFamily="34" charset="0"/>
              </a:rPr>
              <a:t>ideologi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sendiri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diciptakan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oleh</a:t>
            </a:r>
            <a:r>
              <a:rPr lang="en-US" sz="1600" dirty="0">
                <a:latin typeface="Arial Narrow" pitchFamily="34" charset="0"/>
              </a:rPr>
              <a:t> Antoine </a:t>
            </a:r>
            <a:r>
              <a:rPr lang="en-US" sz="1600" dirty="0" err="1">
                <a:latin typeface="Arial Narrow" pitchFamily="34" charset="0"/>
              </a:rPr>
              <a:t>Destutt</a:t>
            </a:r>
            <a:r>
              <a:rPr lang="en-US" sz="1600" dirty="0">
                <a:latin typeface="Arial Narrow" pitchFamily="34" charset="0"/>
              </a:rPr>
              <a:t> de Tracy </a:t>
            </a:r>
            <a:r>
              <a:rPr lang="en-US" sz="1600" dirty="0" err="1">
                <a:latin typeface="Arial Narrow" pitchFamily="34" charset="0"/>
              </a:rPr>
              <a:t>pada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akhir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abad</a:t>
            </a:r>
            <a:r>
              <a:rPr lang="en-US" sz="1600" dirty="0">
                <a:latin typeface="Arial Narrow" pitchFamily="34" charset="0"/>
              </a:rPr>
              <a:t> ke-18 </a:t>
            </a:r>
            <a:r>
              <a:rPr lang="en-US" sz="1600" dirty="0" err="1">
                <a:latin typeface="Arial Narrow" pitchFamily="34" charset="0"/>
              </a:rPr>
              <a:t>untuk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mendefinisikan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b="1" dirty="0">
                <a:latin typeface="Arial Narrow" pitchFamily="34" charset="0"/>
              </a:rPr>
              <a:t>“</a:t>
            </a:r>
            <a:r>
              <a:rPr lang="en-US" sz="1600" b="1" dirty="0" err="1">
                <a:latin typeface="Arial Narrow" pitchFamily="34" charset="0"/>
              </a:rPr>
              <a:t>sains</a:t>
            </a:r>
            <a:r>
              <a:rPr lang="en-US" sz="1600" b="1" dirty="0">
                <a:latin typeface="Arial Narrow" pitchFamily="34" charset="0"/>
              </a:rPr>
              <a:t> </a:t>
            </a:r>
            <a:r>
              <a:rPr lang="en-US" sz="1600" b="1" dirty="0" err="1">
                <a:latin typeface="Arial Narrow" pitchFamily="34" charset="0"/>
              </a:rPr>
              <a:t>tentang</a:t>
            </a:r>
            <a:r>
              <a:rPr lang="en-US" sz="1600" b="1" dirty="0">
                <a:latin typeface="Arial Narrow" pitchFamily="34" charset="0"/>
              </a:rPr>
              <a:t> ide”.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400300" y="2105561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600" dirty="0" err="1">
                <a:latin typeface="Arial Narrow" pitchFamily="34" charset="0"/>
              </a:rPr>
              <a:t>Secara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umum</a:t>
            </a:r>
            <a:r>
              <a:rPr lang="en-US" sz="1600" dirty="0">
                <a:latin typeface="Arial Narrow" pitchFamily="34" charset="0"/>
              </a:rPr>
              <a:t>, </a:t>
            </a:r>
            <a:r>
              <a:rPr lang="en-US" sz="1600" dirty="0" err="1">
                <a:latin typeface="Arial Narrow" pitchFamily="34" charset="0"/>
              </a:rPr>
              <a:t>pengertian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Ideologi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adalah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kumpulan</a:t>
            </a:r>
            <a:r>
              <a:rPr lang="en-US" sz="1600" dirty="0">
                <a:latin typeface="Arial Narrow" pitchFamily="34" charset="0"/>
              </a:rPr>
              <a:t> ide, </a:t>
            </a:r>
            <a:r>
              <a:rPr lang="en-US" sz="1600" dirty="0" err="1">
                <a:latin typeface="Arial Narrow" pitchFamily="34" charset="0"/>
              </a:rPr>
              <a:t>cita-cita</a:t>
            </a:r>
            <a:r>
              <a:rPr lang="en-US" sz="1600" dirty="0">
                <a:latin typeface="Arial Narrow" pitchFamily="34" charset="0"/>
              </a:rPr>
              <a:t>, </a:t>
            </a:r>
            <a:r>
              <a:rPr lang="en-US" sz="1600" dirty="0" err="1">
                <a:latin typeface="Arial Narrow" pitchFamily="34" charset="0"/>
              </a:rPr>
              <a:t>pandangan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atau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gagasan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bersifat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sistematis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berupa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konsep</a:t>
            </a:r>
            <a:r>
              <a:rPr lang="en-US" sz="1600" dirty="0">
                <a:latin typeface="Arial Narrow" pitchFamily="34" charset="0"/>
              </a:rPr>
              <a:t> yang </a:t>
            </a:r>
            <a:r>
              <a:rPr lang="en-US" sz="1600" dirty="0" err="1">
                <a:latin typeface="Arial Narrow" pitchFamily="34" charset="0"/>
              </a:rPr>
              <a:t>bisa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dijadikan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asas</a:t>
            </a:r>
            <a:r>
              <a:rPr lang="en-US" sz="1600" dirty="0">
                <a:latin typeface="Arial Narrow" pitchFamily="34" charset="0"/>
              </a:rPr>
              <a:t>, </a:t>
            </a:r>
            <a:r>
              <a:rPr lang="en-US" sz="1600" dirty="0" err="1">
                <a:latin typeface="Arial Narrow" pitchFamily="34" charset="0"/>
              </a:rPr>
              <a:t>pendapat</a:t>
            </a:r>
            <a:r>
              <a:rPr lang="en-US" sz="1600" dirty="0">
                <a:latin typeface="Arial Narrow" pitchFamily="34" charset="0"/>
              </a:rPr>
              <a:t>, </a:t>
            </a:r>
            <a:r>
              <a:rPr lang="en-US" sz="1600" dirty="0" err="1">
                <a:latin typeface="Arial Narrow" pitchFamily="34" charset="0"/>
              </a:rPr>
              <a:t>tujuan</a:t>
            </a:r>
            <a:r>
              <a:rPr lang="en-US" sz="1600" dirty="0">
                <a:latin typeface="Arial Narrow" pitchFamily="34" charset="0"/>
              </a:rPr>
              <a:t>, </a:t>
            </a:r>
            <a:r>
              <a:rPr lang="en-US" sz="1600" dirty="0" err="1">
                <a:latin typeface="Arial Narrow" pitchFamily="34" charset="0"/>
              </a:rPr>
              <a:t>dan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penunjuk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arah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kelangsungan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hidup</a:t>
            </a:r>
            <a:r>
              <a:rPr lang="en-US" sz="1600" dirty="0">
                <a:latin typeface="Arial Narrow" pitchFamily="34" charset="0"/>
              </a:rPr>
              <a:t>, </a:t>
            </a:r>
            <a:r>
              <a:rPr lang="en-US" sz="1600" dirty="0" err="1">
                <a:latin typeface="Arial Narrow" pitchFamily="34" charset="0"/>
              </a:rPr>
              <a:t>termasuk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dalam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kehidupan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nasional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suatu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bangsa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dan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negara</a:t>
            </a:r>
            <a:r>
              <a:rPr lang="en-US" sz="1600" dirty="0">
                <a:latin typeface="Arial Narrow" pitchFamily="34" charset="0"/>
              </a:rPr>
              <a:t>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438400" y="3705761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600" dirty="0" err="1">
                <a:latin typeface="Arial Narrow" pitchFamily="34" charset="0"/>
              </a:rPr>
              <a:t>Ideologi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dapat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dianggap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sebagai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visi</a:t>
            </a:r>
            <a:r>
              <a:rPr lang="en-US" sz="1600" dirty="0">
                <a:latin typeface="Arial Narrow" pitchFamily="34" charset="0"/>
              </a:rPr>
              <a:t> yang </a:t>
            </a:r>
            <a:r>
              <a:rPr lang="en-US" sz="1600" dirty="0" err="1">
                <a:latin typeface="Arial Narrow" pitchFamily="34" charset="0"/>
              </a:rPr>
              <a:t>luas</a:t>
            </a:r>
            <a:r>
              <a:rPr lang="en-US" sz="1600" dirty="0">
                <a:latin typeface="Arial Narrow" pitchFamily="34" charset="0"/>
              </a:rPr>
              <a:t>, </a:t>
            </a:r>
            <a:r>
              <a:rPr lang="en-US" sz="1600" dirty="0" err="1">
                <a:latin typeface="Arial Narrow" pitchFamily="34" charset="0"/>
              </a:rPr>
              <a:t>sebagai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cara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memandang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segala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sesuatu</a:t>
            </a:r>
            <a:r>
              <a:rPr lang="en-US" sz="1600" dirty="0">
                <a:latin typeface="Arial Narrow" pitchFamily="34" charset="0"/>
              </a:rPr>
              <a:t>. </a:t>
            </a:r>
            <a:r>
              <a:rPr lang="en-US" sz="1600" dirty="0" err="1">
                <a:latin typeface="Arial Narrow" pitchFamily="34" charset="0"/>
              </a:rPr>
              <a:t>Ideologi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adalah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sistem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pemikiran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abstrak</a:t>
            </a:r>
            <a:r>
              <a:rPr lang="en-US" sz="1600" dirty="0">
                <a:latin typeface="Arial Narrow" pitchFamily="34" charset="0"/>
              </a:rPr>
              <a:t> (</a:t>
            </a:r>
            <a:r>
              <a:rPr lang="en-US" sz="1600" dirty="0" err="1">
                <a:latin typeface="Arial Narrow" pitchFamily="34" charset="0"/>
              </a:rPr>
              <a:t>tidak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hanya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sekadar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pembentukan</a:t>
            </a:r>
            <a:r>
              <a:rPr lang="en-US" sz="1600" dirty="0">
                <a:latin typeface="Arial Narrow" pitchFamily="34" charset="0"/>
              </a:rPr>
              <a:t> ide) yang </a:t>
            </a:r>
            <a:r>
              <a:rPr lang="en-US" sz="1600" dirty="0" err="1">
                <a:latin typeface="Arial Narrow" pitchFamily="34" charset="0"/>
              </a:rPr>
              <a:t>diterapkan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pada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masalah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publik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sehingga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pembuat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konsep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ini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menjadi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intisari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politik</a:t>
            </a:r>
            <a:r>
              <a:rPr lang="en-US" sz="1600" dirty="0">
                <a:latin typeface="Arial Narrow" pitchFamily="34" charset="0"/>
              </a:rPr>
              <a:t>.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752600" y="5257800"/>
            <a:ext cx="61721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err="1" smtClean="0">
                <a:latin typeface="Arial Narrow" pitchFamily="34" charset="0"/>
              </a:rPr>
              <a:t>Secara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harfiahnya</a:t>
            </a:r>
            <a:r>
              <a:rPr lang="en-US" b="1" dirty="0" smtClean="0">
                <a:latin typeface="Arial Narrow" pitchFamily="34" charset="0"/>
              </a:rPr>
              <a:t> </a:t>
            </a:r>
          </a:p>
          <a:p>
            <a:pPr algn="ctr"/>
            <a:r>
              <a:rPr lang="en-US" b="1" dirty="0" smtClean="0">
                <a:latin typeface="Arial Narrow" pitchFamily="34" charset="0"/>
              </a:rPr>
              <a:t>IDEOLOGI  </a:t>
            </a:r>
            <a:r>
              <a:rPr lang="en-US" b="1" dirty="0" err="1" smtClean="0">
                <a:latin typeface="Arial Narrow" pitchFamily="34" charset="0"/>
              </a:rPr>
              <a:t>memiliki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>
                <a:latin typeface="Arial Narrow" pitchFamily="34" charset="0"/>
              </a:rPr>
              <a:t>pengertian</a:t>
            </a:r>
            <a:r>
              <a:rPr lang="en-US" b="1" dirty="0">
                <a:latin typeface="Arial Narrow" pitchFamily="34" charset="0"/>
              </a:rPr>
              <a:t> </a:t>
            </a:r>
            <a:r>
              <a:rPr lang="en-US" b="1" dirty="0" err="1">
                <a:latin typeface="Arial Narrow" pitchFamily="34" charset="0"/>
              </a:rPr>
              <a:t>ilmu</a:t>
            </a:r>
            <a:r>
              <a:rPr lang="en-US" b="1" dirty="0">
                <a:latin typeface="Arial Narrow" pitchFamily="34" charset="0"/>
              </a:rPr>
              <a:t> </a:t>
            </a:r>
            <a:r>
              <a:rPr lang="en-US" b="1" dirty="0" err="1">
                <a:latin typeface="Arial Narrow" pitchFamily="34" charset="0"/>
              </a:rPr>
              <a:t>pengetahuan</a:t>
            </a:r>
            <a:r>
              <a:rPr lang="en-US" b="1" dirty="0">
                <a:latin typeface="Arial Narrow" pitchFamily="34" charset="0"/>
              </a:rPr>
              <a:t> </a:t>
            </a:r>
            <a:r>
              <a:rPr lang="en-US" b="1" dirty="0" err="1">
                <a:latin typeface="Arial Narrow" pitchFamily="34" charset="0"/>
              </a:rPr>
              <a:t>tentang</a:t>
            </a:r>
            <a:r>
              <a:rPr lang="en-US" b="1" dirty="0">
                <a:latin typeface="Arial Narrow" pitchFamily="34" charset="0"/>
              </a:rPr>
              <a:t> ide-ide </a:t>
            </a:r>
            <a:r>
              <a:rPr lang="en-US" b="1" dirty="0" err="1">
                <a:latin typeface="Arial Narrow" pitchFamily="34" charset="0"/>
              </a:rPr>
              <a:t>atau</a:t>
            </a:r>
            <a:r>
              <a:rPr lang="en-US" b="1" dirty="0">
                <a:latin typeface="Arial Narrow" pitchFamily="34" charset="0"/>
              </a:rPr>
              <a:t> </a:t>
            </a:r>
            <a:r>
              <a:rPr lang="en-US" b="1" dirty="0" err="1">
                <a:latin typeface="Arial Narrow" pitchFamily="34" charset="0"/>
              </a:rPr>
              <a:t>ajaran</a:t>
            </a:r>
            <a:r>
              <a:rPr lang="en-US" b="1" dirty="0">
                <a:latin typeface="Arial Narrow" pitchFamily="34" charset="0"/>
              </a:rPr>
              <a:t> </a:t>
            </a:r>
            <a:r>
              <a:rPr lang="en-US" b="1" dirty="0" err="1">
                <a:latin typeface="Arial Narrow" pitchFamily="34" charset="0"/>
              </a:rPr>
              <a:t>tentang</a:t>
            </a:r>
            <a:r>
              <a:rPr lang="en-US" b="1" dirty="0">
                <a:latin typeface="Arial Narrow" pitchFamily="34" charset="0"/>
              </a:rPr>
              <a:t> </a:t>
            </a:r>
            <a:r>
              <a:rPr lang="en-US" b="1" dirty="0" err="1">
                <a:latin typeface="Arial Narrow" pitchFamily="34" charset="0"/>
              </a:rPr>
              <a:t>pengertian</a:t>
            </a:r>
            <a:r>
              <a:rPr lang="en-US" b="1" dirty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dasar</a:t>
            </a:r>
            <a:endParaRPr lang="en-US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45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  <p:bldP spid="13" grpId="0"/>
      <p:bldP spid="16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520043" y="2286000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600" dirty="0" smtClean="0">
                <a:latin typeface="Arial Narrow" pitchFamily="34" charset="0"/>
              </a:rPr>
              <a:t>● SISTEM KEPERCAYAAN YANG DIRAWAT OLEH MASYARAKAT</a:t>
            </a:r>
          </a:p>
          <a:p>
            <a:pPr algn="ctr"/>
            <a:r>
              <a:rPr lang="en-US" sz="1600" dirty="0" smtClean="0">
                <a:latin typeface="Arial Narrow" pitchFamily="34" charset="0"/>
              </a:rPr>
              <a:t>● SISTEM KEPERCAYAAN PALSU ATAU ILUSIF</a:t>
            </a:r>
          </a:p>
          <a:p>
            <a:pPr algn="ctr"/>
            <a:r>
              <a:rPr lang="en-US" sz="1600" dirty="0" smtClean="0">
                <a:latin typeface="Arial Narrow" pitchFamily="34" charset="0"/>
              </a:rPr>
              <a:t>● PROSES UMUM PRODUKSI MAKNA DAN IDE</a:t>
            </a:r>
            <a:endParaRPr lang="en-US" sz="1600" dirty="0">
              <a:latin typeface="Arial Narrow" pitchFamily="34" charset="0"/>
            </a:endParaRPr>
          </a:p>
        </p:txBody>
      </p:sp>
      <p:sp>
        <p:nvSpPr>
          <p:cNvPr id="15" name="Right Arrow 14"/>
          <p:cNvSpPr/>
          <p:nvPr/>
        </p:nvSpPr>
        <p:spPr>
          <a:xfrm rot="5400000">
            <a:off x="4422320" y="3736521"/>
            <a:ext cx="914401" cy="604157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487386" y="4596825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600" dirty="0" smtClean="0">
                <a:latin typeface="Arial Narrow" pitchFamily="34" charset="0"/>
              </a:rPr>
              <a:t>DICIPTAKAN OLEH SUATU REZIM DAN KEMUDIAN DIIKUTI, AKHIRNYA MENJADI SUATU KEBIASAAN</a:t>
            </a:r>
            <a:endParaRPr lang="en-US" sz="1600" dirty="0">
              <a:latin typeface="Arial Narrow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95400" y="5282625"/>
            <a:ext cx="7086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latin typeface="Arial Narrow" pitchFamily="34" charset="0"/>
              </a:rPr>
              <a:t>IDEOLOGI BUKAN GIVEN , BERBEDA DENGAN AGAMA </a:t>
            </a:r>
          </a:p>
          <a:p>
            <a:pPr algn="ctr"/>
            <a:r>
              <a:rPr lang="en-US" sz="1600" b="1" dirty="0" smtClean="0">
                <a:latin typeface="Arial Narrow" pitchFamily="34" charset="0"/>
              </a:rPr>
              <a:t>AGAMA ADALAH GIVEN</a:t>
            </a:r>
            <a:endParaRPr lang="en-US" sz="1600" b="1" dirty="0">
              <a:latin typeface="Arial Narrow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828800" y="838200"/>
            <a:ext cx="632242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>
                <a:latin typeface="Arial Narrow" pitchFamily="34" charset="0"/>
              </a:rPr>
              <a:t>Tujuan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utama</a:t>
            </a:r>
            <a:r>
              <a:rPr lang="en-US" sz="2000" b="1" dirty="0">
                <a:latin typeface="Arial Narrow" pitchFamily="34" charset="0"/>
              </a:rPr>
              <a:t> di </a:t>
            </a:r>
            <a:r>
              <a:rPr lang="en-US" sz="2000" b="1" dirty="0" err="1">
                <a:latin typeface="Arial Narrow" pitchFamily="34" charset="0"/>
              </a:rPr>
              <a:t>balik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ideologi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adalah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untuk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menawarkan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perubahan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melalui</a:t>
            </a:r>
            <a:r>
              <a:rPr lang="en-US" sz="2000" b="1" dirty="0">
                <a:latin typeface="Arial Narrow" pitchFamily="34" charset="0"/>
              </a:rPr>
              <a:t> proses </a:t>
            </a:r>
            <a:r>
              <a:rPr lang="en-US" sz="2000" b="1" dirty="0" err="1">
                <a:latin typeface="Arial Narrow" pitchFamily="34" charset="0"/>
              </a:rPr>
              <a:t>pemikiran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normatif</a:t>
            </a:r>
            <a:r>
              <a:rPr lang="en-US" sz="2000" b="1" dirty="0">
                <a:latin typeface="Arial Narrow" pitchFamily="34" charset="0"/>
              </a:rPr>
              <a:t>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981200" y="1642646"/>
            <a:ext cx="601762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latin typeface="Arial Narrow" pitchFamily="34" charset="0"/>
              </a:rPr>
              <a:t>(</a:t>
            </a:r>
            <a:r>
              <a:rPr lang="en-US" sz="1600" dirty="0" err="1" smtClean="0">
                <a:latin typeface="Arial Narrow" pitchFamily="34" charset="0"/>
              </a:rPr>
              <a:t>berpegang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teguh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pada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norma</a:t>
            </a:r>
            <a:r>
              <a:rPr lang="en-US" sz="1600" dirty="0">
                <a:latin typeface="Arial Narrow" pitchFamily="34" charset="0"/>
              </a:rPr>
              <a:t>; </a:t>
            </a:r>
            <a:r>
              <a:rPr lang="en-US" sz="1600" dirty="0" err="1">
                <a:latin typeface="Arial Narrow" pitchFamily="34" charset="0"/>
              </a:rPr>
              <a:t>menurut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norma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atau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kaidah</a:t>
            </a:r>
            <a:r>
              <a:rPr lang="en-US" sz="1600" dirty="0">
                <a:latin typeface="Arial Narrow" pitchFamily="34" charset="0"/>
              </a:rPr>
              <a:t> yang </a:t>
            </a:r>
            <a:r>
              <a:rPr lang="en-US" sz="1600" dirty="0" err="1" smtClean="0">
                <a:latin typeface="Arial Narrow" pitchFamily="34" charset="0"/>
              </a:rPr>
              <a:t>berlaku</a:t>
            </a:r>
            <a:r>
              <a:rPr lang="en-US" sz="1600" dirty="0" smtClean="0">
                <a:latin typeface="Arial Narrow" pitchFamily="34" charset="0"/>
              </a:rPr>
              <a:t>)</a:t>
            </a:r>
            <a:endParaRPr lang="en-US" sz="16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428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animBg="1"/>
      <p:bldP spid="8" grpId="0"/>
      <p:bldP spid="9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057400" y="381000"/>
            <a:ext cx="55245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latin typeface="Arial Narrow" pitchFamily="34" charset="0"/>
              </a:rPr>
              <a:t>VAN ZOEST (1980)</a:t>
            </a:r>
          </a:p>
          <a:p>
            <a:pPr algn="ctr"/>
            <a:r>
              <a:rPr lang="en-US" sz="2000" dirty="0" err="1" smtClean="0">
                <a:latin typeface="Arial Narrow" pitchFamily="34" charset="0"/>
              </a:rPr>
              <a:t>Ideologi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dan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Mitologi</a:t>
            </a:r>
            <a:r>
              <a:rPr lang="en-US" sz="2000" dirty="0" smtClean="0">
                <a:latin typeface="Arial Narrow" pitchFamily="34" charset="0"/>
              </a:rPr>
              <a:t> di </a:t>
            </a:r>
            <a:r>
              <a:rPr lang="en-US" sz="2000" dirty="0" err="1" smtClean="0">
                <a:latin typeface="Arial Narrow" pitchFamily="34" charset="0"/>
              </a:rPr>
              <a:t>dalam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hidup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kita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sama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dengan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kode-kode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dalam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perbuatan</a:t>
            </a:r>
            <a:r>
              <a:rPr lang="en-US" sz="2000" dirty="0" smtClean="0">
                <a:latin typeface="Arial Narrow" pitchFamily="34" charset="0"/>
              </a:rPr>
              <a:t> SEMIOTIS </a:t>
            </a:r>
            <a:r>
              <a:rPr lang="en-US" sz="2000" dirty="0" err="1" smtClean="0">
                <a:latin typeface="Arial Narrow" pitchFamily="34" charset="0"/>
              </a:rPr>
              <a:t>dan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komunikasi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kita</a:t>
            </a:r>
            <a:r>
              <a:rPr lang="en-US" sz="2000" dirty="0" smtClean="0">
                <a:latin typeface="Arial Narrow" pitchFamily="34" charset="0"/>
              </a:rPr>
              <a:t> . </a:t>
            </a:r>
            <a:r>
              <a:rPr lang="en-US" sz="2000" dirty="0" err="1" smtClean="0">
                <a:latin typeface="Arial Narrow" pitchFamily="34" charset="0"/>
              </a:rPr>
              <a:t>Tanpa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ini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komunikasi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tidak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dapat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berlangsung</a:t>
            </a:r>
            <a:r>
              <a:rPr lang="en-US" sz="2000" dirty="0" smtClean="0">
                <a:latin typeface="Arial Narrow" pitchFamily="34" charset="0"/>
              </a:rPr>
              <a:t>.</a:t>
            </a:r>
            <a:endParaRPr lang="en-US" sz="2000" dirty="0">
              <a:latin typeface="Arial Narrow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00"/>
          <a:stretch/>
        </p:blipFill>
        <p:spPr>
          <a:xfrm>
            <a:off x="1812219" y="1939290"/>
            <a:ext cx="6014861" cy="248031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4565992"/>
            <a:ext cx="2971800" cy="1979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874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61565" y="1315283"/>
            <a:ext cx="63246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Arial Narrow" pitchFamily="34" charset="0"/>
              </a:rPr>
              <a:t>Salah </a:t>
            </a:r>
            <a:r>
              <a:rPr lang="en-US" dirty="0" err="1">
                <a:latin typeface="Arial Narrow" pitchFamily="34" charset="0"/>
              </a:rPr>
              <a:t>satu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peluang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untuk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merepresentasikan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identitas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budaya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dalam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desain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tanpa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harus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terikat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pada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kode-kode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langgam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arsitektur</a:t>
            </a:r>
            <a:r>
              <a:rPr lang="en-US" dirty="0">
                <a:latin typeface="Arial Narrow" pitchFamily="34" charset="0"/>
              </a:rPr>
              <a:t>-interior </a:t>
            </a:r>
            <a:r>
              <a:rPr lang="en-US" dirty="0" err="1">
                <a:latin typeface="Arial Narrow" pitchFamily="34" charset="0"/>
              </a:rPr>
              <a:t>adalah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menampilkan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ideologi</a:t>
            </a:r>
            <a:r>
              <a:rPr lang="en-US" dirty="0">
                <a:latin typeface="Arial Narrow" pitchFamily="34" charset="0"/>
              </a:rPr>
              <a:t> yang </a:t>
            </a:r>
            <a:r>
              <a:rPr lang="en-US" dirty="0" err="1">
                <a:latin typeface="Arial Narrow" pitchFamily="34" charset="0"/>
              </a:rPr>
              <a:t>ada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dibalik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bentuk-bentuk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desain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tersebut</a:t>
            </a:r>
            <a:r>
              <a:rPr lang="en-US" dirty="0" smtClean="0">
                <a:latin typeface="Arial Narrow" pitchFamily="34" charset="0"/>
              </a:rPr>
              <a:t>.</a:t>
            </a:r>
          </a:p>
          <a:p>
            <a:pPr algn="ctr"/>
            <a:r>
              <a:rPr lang="en-US" dirty="0" smtClean="0">
                <a:latin typeface="Arial Narrow" pitchFamily="34" charset="0"/>
              </a:rPr>
              <a:t> </a:t>
            </a:r>
          </a:p>
          <a:p>
            <a:pPr algn="ctr"/>
            <a:r>
              <a:rPr lang="en-US" dirty="0" err="1" smtClean="0">
                <a:latin typeface="Arial Narrow" pitchFamily="34" charset="0"/>
              </a:rPr>
              <a:t>Contoh</a:t>
            </a:r>
            <a:r>
              <a:rPr lang="en-US" dirty="0">
                <a:latin typeface="Arial Narrow" pitchFamily="34" charset="0"/>
              </a:rPr>
              <a:t>: </a:t>
            </a:r>
            <a:r>
              <a:rPr lang="en-US" dirty="0" err="1">
                <a:latin typeface="Arial Narrow" pitchFamily="34" charset="0"/>
              </a:rPr>
              <a:t>seorang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arsitek</a:t>
            </a:r>
            <a:r>
              <a:rPr lang="en-US" dirty="0" smtClean="0">
                <a:latin typeface="Arial Narrow" pitchFamily="34" charset="0"/>
              </a:rPr>
              <a:t>-interior </a:t>
            </a:r>
            <a:r>
              <a:rPr lang="en-US" dirty="0" err="1">
                <a:latin typeface="Arial Narrow" pitchFamily="34" charset="0"/>
              </a:rPr>
              <a:t>dalam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usahanya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untuk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merepresentasikan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identitas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lokal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arsitektur</a:t>
            </a:r>
            <a:r>
              <a:rPr lang="en-US" dirty="0">
                <a:latin typeface="Arial Narrow" pitchFamily="34" charset="0"/>
              </a:rPr>
              <a:t> Indonesia </a:t>
            </a:r>
            <a:r>
              <a:rPr lang="en-US" dirty="0" err="1">
                <a:latin typeface="Arial Narrow" pitchFamily="34" charset="0"/>
              </a:rPr>
              <a:t>membuat</a:t>
            </a:r>
            <a:r>
              <a:rPr lang="en-US" dirty="0">
                <a:latin typeface="Arial Narrow" pitchFamily="34" charset="0"/>
              </a:rPr>
              <a:t> area </a:t>
            </a:r>
            <a:r>
              <a:rPr lang="en-US" dirty="0" err="1">
                <a:latin typeface="Arial Narrow" pitchFamily="34" charset="0"/>
              </a:rPr>
              <a:t>komunal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dalam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rumah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tinggalnya</a:t>
            </a:r>
            <a:r>
              <a:rPr lang="en-US" dirty="0">
                <a:latin typeface="Arial Narrow" pitchFamily="34" charset="0"/>
              </a:rPr>
              <a:t>, </a:t>
            </a:r>
            <a:r>
              <a:rPr lang="en-US" dirty="0" err="1">
                <a:latin typeface="Arial Narrow" pitchFamily="34" charset="0"/>
              </a:rPr>
              <a:t>berupa</a:t>
            </a:r>
            <a:r>
              <a:rPr lang="en-US" dirty="0">
                <a:latin typeface="Arial Narrow" pitchFamily="34" charset="0"/>
              </a:rPr>
              <a:t> ‘bale’, </a:t>
            </a:r>
            <a:r>
              <a:rPr lang="en-US" dirty="0" err="1">
                <a:latin typeface="Arial Narrow" pitchFamily="34" charset="0"/>
              </a:rPr>
              <a:t>sehingga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aktivitas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berkumpul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antar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anggota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keluarga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atau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tamu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dapat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dilakukan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dalam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suasana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akrab</a:t>
            </a:r>
            <a:r>
              <a:rPr lang="en-US" dirty="0">
                <a:latin typeface="Arial Narrow" pitchFamily="34" charset="0"/>
              </a:rPr>
              <a:t>, </a:t>
            </a:r>
            <a:r>
              <a:rPr lang="en-US" dirty="0" err="1">
                <a:latin typeface="Arial Narrow" pitchFamily="34" charset="0"/>
              </a:rPr>
              <a:t>santai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kekeluargaan</a:t>
            </a:r>
            <a:r>
              <a:rPr lang="en-US" dirty="0">
                <a:latin typeface="Arial Narrow" pitchFamily="34" charset="0"/>
              </a:rPr>
              <a:t>. </a:t>
            </a:r>
            <a:r>
              <a:rPr lang="en-US" dirty="0" err="1">
                <a:latin typeface="Arial Narrow" pitchFamily="34" charset="0"/>
              </a:rPr>
              <a:t>Keberadaan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ruang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komunal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pada</a:t>
            </a:r>
            <a:r>
              <a:rPr lang="en-US" dirty="0">
                <a:latin typeface="Arial Narrow" pitchFamily="34" charset="0"/>
              </a:rPr>
              <a:t> area </a:t>
            </a:r>
            <a:r>
              <a:rPr lang="en-US" dirty="0" err="1">
                <a:latin typeface="Arial Narrow" pitchFamily="34" charset="0"/>
              </a:rPr>
              <a:t>rumah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tinggal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sebagai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tempat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untuk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melakukan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aktivitas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sosial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memupuk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kebersamaan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didasari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oleh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adanya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ideologi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komunalisme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dalam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desain</a:t>
            </a:r>
            <a:r>
              <a:rPr lang="en-US" dirty="0">
                <a:latin typeface="Arial Narrow" pitchFamily="34" charset="0"/>
              </a:rPr>
              <a:t>. </a:t>
            </a:r>
            <a:r>
              <a:rPr lang="en-US" dirty="0" err="1">
                <a:latin typeface="Arial Narrow" pitchFamily="34" charset="0"/>
              </a:rPr>
              <a:t>Dalam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kasus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tersebut</a:t>
            </a:r>
            <a:r>
              <a:rPr lang="en-US" dirty="0">
                <a:latin typeface="Arial Narrow" pitchFamily="34" charset="0"/>
              </a:rPr>
              <a:t>, </a:t>
            </a:r>
            <a:r>
              <a:rPr lang="en-US" dirty="0" err="1">
                <a:latin typeface="Arial Narrow" pitchFamily="34" charset="0"/>
              </a:rPr>
              <a:t>identitas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lokal</a:t>
            </a:r>
            <a:r>
              <a:rPr lang="en-US" dirty="0">
                <a:latin typeface="Arial Narrow" pitchFamily="34" charset="0"/>
              </a:rPr>
              <a:t> Indonesia </a:t>
            </a:r>
            <a:r>
              <a:rPr lang="en-US" dirty="0" err="1">
                <a:latin typeface="Arial Narrow" pitchFamily="34" charset="0"/>
              </a:rPr>
              <a:t>direpresentasikan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melalui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ideologi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komunalisme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ideologi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ini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dijadikan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pendekataan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atau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konsep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citra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bentuk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desain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39035" y="381000"/>
            <a:ext cx="3895165" cy="609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2400" b="1" dirty="0" smtClean="0">
                <a:latin typeface="Arial Narrow" pitchFamily="34" charset="0"/>
              </a:rPr>
              <a:t>IDEOLOGI DALAM DESAIN</a:t>
            </a:r>
          </a:p>
        </p:txBody>
      </p:sp>
    </p:spTree>
    <p:extLst>
      <p:ext uri="{BB962C8B-B14F-4D97-AF65-F5344CB8AC3E}">
        <p14:creationId xmlns:p14="http://schemas.microsoft.com/office/powerpoint/2010/main" val="4084781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397" y="1143000"/>
            <a:ext cx="5029200" cy="50292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776412" y="545068"/>
            <a:ext cx="61721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Arial Narrow" pitchFamily="34" charset="0"/>
              </a:rPr>
              <a:t>RUANG KOMUNAL PADA ARSITEKTUR</a:t>
            </a:r>
            <a:endParaRPr lang="en-US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3661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447800"/>
            <a:ext cx="7402285" cy="38862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776412" y="773668"/>
            <a:ext cx="61721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Arial Narrow" pitchFamily="34" charset="0"/>
              </a:rPr>
              <a:t>RUANG KOMUNAL PADA INTERIOR</a:t>
            </a:r>
            <a:endParaRPr lang="en-US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0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05000" y="1143000"/>
            <a:ext cx="5715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>
                <a:latin typeface="Arial Narrow" pitchFamily="34" charset="0"/>
              </a:rPr>
              <a:t>Mitos</a:t>
            </a:r>
            <a:r>
              <a:rPr lang="en-US" dirty="0">
                <a:latin typeface="Arial Narrow" pitchFamily="34" charset="0"/>
              </a:rPr>
              <a:t> </a:t>
            </a:r>
            <a:r>
              <a:rPr lang="en-US" dirty="0" err="1">
                <a:latin typeface="Arial Narrow" pitchFamily="34" charset="0"/>
              </a:rPr>
              <a:t>merupakan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cerita</a:t>
            </a:r>
            <a:r>
              <a:rPr lang="en-US" dirty="0">
                <a:latin typeface="Arial Narrow" pitchFamily="34" charset="0"/>
              </a:rPr>
              <a:t> yang </a:t>
            </a:r>
            <a:r>
              <a:rPr lang="en-US" dirty="0" err="1">
                <a:latin typeface="Arial Narrow" pitchFamily="34" charset="0"/>
              </a:rPr>
              <a:t>dibuat-buat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atau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dongeng</a:t>
            </a:r>
            <a:r>
              <a:rPr lang="en-US" dirty="0">
                <a:latin typeface="Arial Narrow" pitchFamily="34" charset="0"/>
              </a:rPr>
              <a:t> yang </a:t>
            </a:r>
            <a:r>
              <a:rPr lang="en-US" dirty="0" err="1">
                <a:latin typeface="Arial Narrow" pitchFamily="34" charset="0"/>
              </a:rPr>
              <a:t>pada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umumnya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menyangkut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tokoh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kuno</a:t>
            </a:r>
            <a:r>
              <a:rPr lang="en-US" dirty="0">
                <a:latin typeface="Arial Narrow" pitchFamily="34" charset="0"/>
              </a:rPr>
              <a:t>, </a:t>
            </a:r>
            <a:r>
              <a:rPr lang="en-US" dirty="0" err="1">
                <a:latin typeface="Arial Narrow" pitchFamily="34" charset="0"/>
              </a:rPr>
              <a:t>seperti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dewa</a:t>
            </a:r>
            <a:r>
              <a:rPr lang="en-US" dirty="0">
                <a:latin typeface="Arial Narrow" pitchFamily="34" charset="0"/>
              </a:rPr>
              <a:t>, </a:t>
            </a:r>
            <a:r>
              <a:rPr lang="en-US" dirty="0" err="1">
                <a:latin typeface="Arial Narrow" pitchFamily="34" charset="0"/>
              </a:rPr>
              <a:t>manusia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perkasa</a:t>
            </a:r>
            <a:r>
              <a:rPr lang="en-US" dirty="0">
                <a:latin typeface="Arial Narrow" pitchFamily="34" charset="0"/>
              </a:rPr>
              <a:t> yang </a:t>
            </a:r>
            <a:r>
              <a:rPr lang="en-US" dirty="0" err="1">
                <a:latin typeface="Arial Narrow" pitchFamily="34" charset="0"/>
              </a:rPr>
              <a:t>ada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kaitannya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dengan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apa</a:t>
            </a:r>
            <a:r>
              <a:rPr lang="en-US" dirty="0">
                <a:latin typeface="Arial Narrow" pitchFamily="34" charset="0"/>
              </a:rPr>
              <a:t> yang </a:t>
            </a:r>
            <a:r>
              <a:rPr lang="en-US" dirty="0" err="1">
                <a:latin typeface="Arial Narrow" pitchFamily="34" charset="0"/>
              </a:rPr>
              <a:t>terdapat</a:t>
            </a:r>
            <a:r>
              <a:rPr lang="en-US" dirty="0">
                <a:latin typeface="Arial Narrow" pitchFamily="34" charset="0"/>
              </a:rPr>
              <a:t> di </a:t>
            </a:r>
            <a:r>
              <a:rPr lang="en-US" dirty="0" err="1">
                <a:latin typeface="Arial Narrow" pitchFamily="34" charset="0"/>
              </a:rPr>
              <a:t>alam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untuk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menjawab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keterbatasan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manusia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tentang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alam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05000" y="2667000"/>
            <a:ext cx="5715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 smtClean="0">
                <a:latin typeface="Arial Narrow" pitchFamily="34" charset="0"/>
              </a:rPr>
              <a:t>Dalam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mitos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sebenarnya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manusia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berusaha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dengan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imajinasinya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menerangkan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gejala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alam</a:t>
            </a:r>
            <a:r>
              <a:rPr lang="en-US" dirty="0">
                <a:latin typeface="Arial Narrow" pitchFamily="34" charset="0"/>
              </a:rPr>
              <a:t> yang </a:t>
            </a:r>
            <a:r>
              <a:rPr lang="en-US" dirty="0" err="1">
                <a:latin typeface="Arial Narrow" pitchFamily="34" charset="0"/>
              </a:rPr>
              <a:t>ada</a:t>
            </a:r>
            <a:r>
              <a:rPr lang="en-US" dirty="0">
                <a:latin typeface="Arial Narrow" pitchFamily="34" charset="0"/>
              </a:rPr>
              <a:t>. </a:t>
            </a:r>
            <a:r>
              <a:rPr lang="en-US" dirty="0" err="1">
                <a:latin typeface="Arial Narrow" pitchFamily="34" charset="0"/>
              </a:rPr>
              <a:t>Oleh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karena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keterbatasan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manusia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saat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itu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kurangnya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pengetahuan</a:t>
            </a:r>
            <a:r>
              <a:rPr lang="en-US" dirty="0">
                <a:latin typeface="Arial Narrow" pitchFamily="34" charset="0"/>
              </a:rPr>
              <a:t>, </a:t>
            </a:r>
            <a:r>
              <a:rPr lang="en-US" dirty="0" err="1">
                <a:latin typeface="Arial Narrow" pitchFamily="34" charset="0"/>
              </a:rPr>
              <a:t>maka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hal-hal</a:t>
            </a:r>
            <a:r>
              <a:rPr lang="en-US" dirty="0">
                <a:latin typeface="Arial Narrow" pitchFamily="34" charset="0"/>
              </a:rPr>
              <a:t> yang </a:t>
            </a:r>
            <a:r>
              <a:rPr lang="en-US" dirty="0" err="1">
                <a:latin typeface="Arial Narrow" pitchFamily="34" charset="0"/>
              </a:rPr>
              <a:t>diterangkan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tentang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alam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kurang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tepat</a:t>
            </a:r>
            <a:r>
              <a:rPr lang="en-US" dirty="0">
                <a:latin typeface="Arial Narrow" pitchFamily="34" charset="0"/>
              </a:rPr>
              <a:t>. </a:t>
            </a:r>
            <a:r>
              <a:rPr lang="en-US" dirty="0" err="1">
                <a:latin typeface="Arial Narrow" pitchFamily="34" charset="0"/>
              </a:rPr>
              <a:t>Sehingga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untuk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itu</a:t>
            </a:r>
            <a:r>
              <a:rPr lang="en-US" dirty="0">
                <a:latin typeface="Arial Narrow" pitchFamily="34" charset="0"/>
              </a:rPr>
              <a:t>, orang </a:t>
            </a:r>
            <a:r>
              <a:rPr lang="en-US" dirty="0" err="1">
                <a:latin typeface="Arial Narrow" pitchFamily="34" charset="0"/>
              </a:rPr>
              <a:t>mengkaitkannya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dengan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seorang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tokoh</a:t>
            </a:r>
            <a:r>
              <a:rPr lang="en-US" dirty="0">
                <a:latin typeface="Arial Narrow" pitchFamily="34" charset="0"/>
              </a:rPr>
              <a:t>, </a:t>
            </a:r>
            <a:r>
              <a:rPr lang="en-US" dirty="0" err="1">
                <a:latin typeface="Arial Narrow" pitchFamily="34" charset="0"/>
              </a:rPr>
              <a:t>dewa</a:t>
            </a:r>
            <a:r>
              <a:rPr lang="en-US" dirty="0">
                <a:latin typeface="Arial Narrow" pitchFamily="34" charset="0"/>
              </a:rPr>
              <a:t>, </a:t>
            </a:r>
            <a:r>
              <a:rPr lang="en-US" dirty="0" err="1">
                <a:latin typeface="Arial Narrow" pitchFamily="34" charset="0"/>
              </a:rPr>
              <a:t>ataupun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dewi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91000" y="228600"/>
            <a:ext cx="990600" cy="609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2400" b="1" dirty="0" smtClean="0">
                <a:latin typeface="Arial Narrow" pitchFamily="34" charset="0"/>
              </a:rPr>
              <a:t>MITOS</a:t>
            </a:r>
          </a:p>
        </p:txBody>
      </p:sp>
      <p:sp>
        <p:nvSpPr>
          <p:cNvPr id="9" name="Rectangle 8"/>
          <p:cNvSpPr/>
          <p:nvPr/>
        </p:nvSpPr>
        <p:spPr>
          <a:xfrm>
            <a:off x="1524000" y="4572000"/>
            <a:ext cx="6553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>
                <a:latin typeface="Arial Narrow" pitchFamily="34" charset="0"/>
              </a:rPr>
              <a:t>Faktor-faktor</a:t>
            </a:r>
            <a:r>
              <a:rPr lang="en-US" dirty="0">
                <a:latin typeface="Arial Narrow" pitchFamily="34" charset="0"/>
              </a:rPr>
              <a:t> yang </a:t>
            </a:r>
            <a:r>
              <a:rPr lang="en-US" dirty="0" err="1">
                <a:latin typeface="Arial Narrow" pitchFamily="34" charset="0"/>
              </a:rPr>
              <a:t>menyebabkan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suatu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mitos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dipercayai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kebenarannya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adalah</a:t>
            </a:r>
            <a:r>
              <a:rPr lang="en-US" dirty="0">
                <a:latin typeface="Arial Narrow" pitchFamily="34" charset="0"/>
              </a:rPr>
              <a:t> :</a:t>
            </a:r>
          </a:p>
          <a:p>
            <a:pPr lvl="0" algn="ctr"/>
            <a:r>
              <a:rPr lang="en-US" dirty="0" err="1">
                <a:latin typeface="Arial Narrow" pitchFamily="34" charset="0"/>
              </a:rPr>
              <a:t>Karena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keterbatasan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pengetahuan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manusia</a:t>
            </a:r>
            <a:r>
              <a:rPr lang="en-US" dirty="0" smtClean="0">
                <a:latin typeface="Arial Narrow" pitchFamily="34" charset="0"/>
              </a:rPr>
              <a:t>.</a:t>
            </a:r>
          </a:p>
          <a:p>
            <a:pPr lvl="0" algn="ctr"/>
            <a:r>
              <a:rPr lang="en-US" dirty="0" err="1" smtClean="0">
                <a:latin typeface="Arial Narrow" pitchFamily="34" charset="0"/>
              </a:rPr>
              <a:t>Karena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keterbatasan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>
                <a:latin typeface="Arial Narrow" pitchFamily="34" charset="0"/>
              </a:rPr>
              <a:t>penalaran</a:t>
            </a:r>
            <a:r>
              <a:rPr lang="en-US" dirty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manusia</a:t>
            </a:r>
            <a:endParaRPr lang="en-US" dirty="0" smtClean="0">
              <a:latin typeface="Arial Narrow" pitchFamily="34" charset="0"/>
            </a:endParaRPr>
          </a:p>
          <a:p>
            <a:pPr lvl="0" algn="ctr"/>
            <a:endParaRPr lang="en-US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504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295400"/>
            <a:ext cx="5583249" cy="418204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776412" y="773668"/>
            <a:ext cx="61721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Arial Narrow" pitchFamily="34" charset="0"/>
              </a:rPr>
              <a:t>MALINKUNDANG</a:t>
            </a:r>
            <a:endParaRPr lang="en-US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87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593</TotalTime>
  <Words>626</Words>
  <Application>Microsoft Office PowerPoint</Application>
  <PresentationFormat>On-screen Show (4:3)</PresentationFormat>
  <Paragraphs>58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Solstice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SEMIOTIKA DESAIN</dc:title>
  <dc:creator>Erina Wiyono</dc:creator>
  <cp:lastModifiedBy>Erina Wiyono</cp:lastModifiedBy>
  <cp:revision>54</cp:revision>
  <dcterms:created xsi:type="dcterms:W3CDTF">2018-09-02T06:20:52Z</dcterms:created>
  <dcterms:modified xsi:type="dcterms:W3CDTF">2018-10-29T22:46:23Z</dcterms:modified>
</cp:coreProperties>
</file>