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4" r:id="rId4"/>
    <p:sldId id="263" r:id="rId5"/>
    <p:sldId id="265" r:id="rId6"/>
    <p:sldId id="266" r:id="rId7"/>
    <p:sldId id="268" r:id="rId8"/>
    <p:sldId id="269" r:id="rId9"/>
    <p:sldId id="270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66"/>
    <p:restoredTop sz="94694"/>
  </p:normalViewPr>
  <p:slideViewPr>
    <p:cSldViewPr>
      <p:cViewPr varScale="1">
        <p:scale>
          <a:sx n="111" d="100"/>
          <a:sy n="111" d="100"/>
        </p:scale>
        <p:origin x="103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0A306-7DF5-1C46-9968-CBD06DDFE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15888"/>
            <a:ext cx="6985000" cy="504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96259700-3E54-0343-B075-69F1C91FA3AE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DAC67A-8626-354B-8B82-F5266F7EF5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13189C-FF48-B74C-8B3B-8C1EBE8667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2A3D182-832D-FE40-8314-7C2D82C90F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4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71500" y="714375"/>
            <a:ext cx="7772400" cy="1470025"/>
          </a:xfrm>
        </p:spPr>
        <p:txBody>
          <a:bodyPr/>
          <a:lstStyle/>
          <a:p>
            <a:r>
              <a:rPr lang="en-US" b="1" dirty="0"/>
              <a:t>FISIKA BANGUNAN</a:t>
            </a:r>
            <a:br>
              <a:rPr lang="en-US" b="1" dirty="0"/>
            </a:br>
            <a:r>
              <a:rPr lang="en-US" sz="3200" b="1" dirty="0" err="1"/>
              <a:t>Pertemuan</a:t>
            </a:r>
            <a:r>
              <a:rPr lang="en-US" sz="3200" b="1" dirty="0"/>
              <a:t> </a:t>
            </a:r>
            <a:r>
              <a:rPr lang="en-US" sz="3200" b="1" dirty="0" err="1"/>
              <a:t>Ke</a:t>
            </a:r>
            <a:r>
              <a:rPr lang="en-US" sz="3200" b="1" dirty="0"/>
              <a:t> 11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05400"/>
            <a:ext cx="6553200" cy="9906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Program </a:t>
            </a:r>
            <a:r>
              <a:rPr lang="en-US" b="1" dirty="0" err="1">
                <a:solidFill>
                  <a:schemeClr val="tx1"/>
                </a:solidFill>
              </a:rPr>
              <a:t>Studi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Desain</a:t>
            </a:r>
            <a:r>
              <a:rPr lang="en-US" b="1" dirty="0">
                <a:solidFill>
                  <a:schemeClr val="tx1"/>
                </a:solidFill>
              </a:rPr>
              <a:t> Interior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>
                <a:solidFill>
                  <a:schemeClr val="tx1"/>
                </a:solidFill>
              </a:rPr>
              <a:t>Fakultas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Desain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Industri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Kreatif</a:t>
            </a:r>
            <a:endParaRPr lang="en-US" b="1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>
                <a:solidFill>
                  <a:schemeClr val="tx1"/>
                </a:solidFill>
              </a:rPr>
              <a:t>Universitas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Esa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Unggul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2500313" y="3429000"/>
            <a:ext cx="3886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Muhammad Fauzi. S.Des., M.Des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BE26E914-1BCC-0743-9763-192C812EDE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2800"/>
              <a:t>Literatur: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257DB7D8-C0AA-DE4C-8B09-CD1594CDDE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Pasal2 Penghantar Fisika Bangunan</a:t>
            </a:r>
          </a:p>
          <a:p>
            <a:pPr>
              <a:lnSpc>
                <a:spcPct val="90000"/>
              </a:lnSpc>
            </a:pPr>
            <a:r>
              <a:rPr lang="en-US" altLang="en-US"/>
              <a:t>Akustik Lingkungan Dra. Lea Prasetio MSc</a:t>
            </a:r>
          </a:p>
          <a:p>
            <a:pPr>
              <a:lnSpc>
                <a:spcPct val="90000"/>
              </a:lnSpc>
            </a:pPr>
            <a:r>
              <a:rPr lang="en-US" altLang="en-US"/>
              <a:t>Akustika Bangunan-Cristina E.Mediastika</a:t>
            </a:r>
          </a:p>
          <a:p>
            <a:pPr>
              <a:lnSpc>
                <a:spcPct val="90000"/>
              </a:lnSpc>
            </a:pPr>
            <a:r>
              <a:rPr lang="en-US" altLang="en-US"/>
              <a:t>Fisika Bangunan 1+ 2 : Prasato Satwiko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Consepts in Architectural Acoustics: M. David Egan.</a:t>
            </a:r>
          </a:p>
          <a:p>
            <a:pPr>
              <a:lnSpc>
                <a:spcPct val="90000"/>
              </a:lnSpc>
            </a:pPr>
            <a:r>
              <a:rPr lang="en-US" altLang="en-US"/>
              <a:t>Detailing for Acoustics: Peter Lord</a:t>
            </a:r>
          </a:p>
          <a:p>
            <a:pPr>
              <a:lnSpc>
                <a:spcPct val="90000"/>
              </a:lnSpc>
            </a:pPr>
            <a:r>
              <a:rPr lang="en-US" altLang="en-US"/>
              <a:t>Akustik Interior : Pamudji Suptandar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CB6C3D-66F9-D447-B384-B6125803C4B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</p:spPr>
        <p:txBody>
          <a:bodyPr/>
          <a:lstStyle/>
          <a:p>
            <a:fld id="{92EC6F6D-10D5-DD4F-940F-239AC86ADF21}" type="slidenum">
              <a:rPr lang="en-US" altLang="en-US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1126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5">
            <a:extLst>
              <a:ext uri="{FF2B5EF4-FFF2-40B4-BE49-F238E27FC236}">
                <a16:creationId xmlns:a16="http://schemas.microsoft.com/office/drawing/2014/main" id="{88259B41-B1DE-494B-BBD3-3DB8BB74BF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AKUSTIK INTERIOR</a:t>
            </a:r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D373BB68-2056-6D4E-A109-9BE047FC8C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/>
              <a:t>Pengertian</a:t>
            </a:r>
            <a:r>
              <a:rPr lang="en-US" altLang="en-US" dirty="0"/>
              <a:t> </a:t>
            </a:r>
            <a:r>
              <a:rPr lang="en-US" altLang="en-US" dirty="0" err="1"/>
              <a:t>Bunyi</a:t>
            </a:r>
            <a:r>
              <a:rPr lang="en-US" altLang="en-US" dirty="0"/>
              <a:t>/</a:t>
            </a:r>
            <a:r>
              <a:rPr lang="en-US" altLang="en-US" dirty="0" err="1"/>
              <a:t>Suara</a:t>
            </a:r>
            <a:endParaRPr lang="en-US" altLang="en-US" dirty="0"/>
          </a:p>
          <a:p>
            <a:r>
              <a:rPr lang="en-US" altLang="en-US" dirty="0" err="1"/>
              <a:t>Korelasi</a:t>
            </a:r>
            <a:r>
              <a:rPr lang="en-US" altLang="en-US" dirty="0"/>
              <a:t> </a:t>
            </a:r>
            <a:r>
              <a:rPr lang="en-US" altLang="en-US" dirty="0" err="1"/>
              <a:t>Akustik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Seni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Sains</a:t>
            </a:r>
            <a:endParaRPr lang="en-US" altLang="en-US" dirty="0"/>
          </a:p>
          <a:p>
            <a:r>
              <a:rPr lang="en-US" altLang="en-US" dirty="0" err="1"/>
              <a:t>Perambatan</a:t>
            </a:r>
            <a:r>
              <a:rPr lang="en-US" altLang="en-US" dirty="0"/>
              <a:t> </a:t>
            </a:r>
            <a:r>
              <a:rPr lang="en-US" altLang="en-US" dirty="0" err="1"/>
              <a:t>Suara</a:t>
            </a:r>
            <a:endParaRPr lang="en-US" altLang="en-US" dirty="0"/>
          </a:p>
          <a:p>
            <a:r>
              <a:rPr lang="en-US" altLang="en-US" dirty="0" err="1"/>
              <a:t>Akustik</a:t>
            </a:r>
            <a:r>
              <a:rPr lang="en-US" altLang="en-US" dirty="0"/>
              <a:t> </a:t>
            </a:r>
            <a:r>
              <a:rPr lang="en-US" altLang="en-US" dirty="0" err="1"/>
              <a:t>Ruang</a:t>
            </a:r>
            <a:r>
              <a:rPr lang="en-US" altLang="en-US" dirty="0"/>
              <a:t>&amp; </a:t>
            </a:r>
            <a:r>
              <a:rPr lang="en-US" altLang="en-US" dirty="0" err="1"/>
              <a:t>Pengendalian</a:t>
            </a:r>
            <a:r>
              <a:rPr lang="en-US" altLang="en-US" dirty="0"/>
              <a:t> </a:t>
            </a:r>
            <a:r>
              <a:rPr lang="en-US" altLang="en-US" dirty="0" err="1"/>
              <a:t>Bising</a:t>
            </a:r>
            <a:endParaRPr lang="en-US" altLang="en-US" dirty="0"/>
          </a:p>
          <a:p>
            <a:r>
              <a:rPr lang="en-US" altLang="en-US" dirty="0" err="1"/>
              <a:t>Isolasi</a:t>
            </a:r>
            <a:r>
              <a:rPr lang="en-US" altLang="en-US" dirty="0"/>
              <a:t>, </a:t>
            </a:r>
            <a:r>
              <a:rPr lang="en-US" altLang="en-US" dirty="0" err="1"/>
              <a:t>absorbsi</a:t>
            </a:r>
            <a:endParaRPr lang="en-US" altLang="en-US" dirty="0"/>
          </a:p>
          <a:p>
            <a:r>
              <a:rPr lang="en-US" altLang="en-US" dirty="0" err="1"/>
              <a:t>Frekuensi</a:t>
            </a:r>
            <a:r>
              <a:rPr lang="en-US" altLang="en-US" dirty="0"/>
              <a:t> audio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4EBECD-0D56-1848-8338-85E426AB413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</p:spPr>
        <p:txBody>
          <a:bodyPr/>
          <a:lstStyle/>
          <a:p>
            <a:fld id="{7F1F3D01-4B4F-7841-977F-133C4537629F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3441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>
            <a:extLst>
              <a:ext uri="{FF2B5EF4-FFF2-40B4-BE49-F238E27FC236}">
                <a16:creationId xmlns:a16="http://schemas.microsoft.com/office/drawing/2014/main" id="{5CF1C816-DBB5-A84B-9CCB-00DE63C45C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Akustik : ilmu yang mempelajari segala sesuatu yang berhubungan dengan suara</a:t>
            </a:r>
          </a:p>
          <a:p>
            <a:r>
              <a:rPr lang="en-US" altLang="en-US" sz="2800"/>
              <a:t>Bunyi: gelombang getaran mekanis dalam udara/benda padat yang masih dapat ditangkap oleh telinga manusia (umumnya pada frequensi:20-20.000 Hz)</a:t>
            </a:r>
          </a:p>
          <a:p>
            <a:r>
              <a:rPr lang="en-US" altLang="en-US" sz="2800"/>
              <a:t>Akustik Lingkungan: Pengendalian bunyi secara arsitektural yang merupakan cabang pengendalian lingkungan pada ruang-ruang arsitektural.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498ED268-758D-0848-89A5-759A1D1B661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</p:spPr>
        <p:txBody>
          <a:bodyPr/>
          <a:lstStyle/>
          <a:p>
            <a:fld id="{78A9B93B-0FD8-1C4E-A0AF-F8C1C073E141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452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AA5C7FEF-25F5-D943-94A6-90E591E1A4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dirty="0"/>
              <a:t>PERAMBATAN SUARA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72FF177D-ADF6-F44E-A38D-27F8372283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ruang</a:t>
            </a:r>
            <a:r>
              <a:rPr lang="en-US" altLang="en-US" dirty="0"/>
              <a:t> </a:t>
            </a:r>
            <a:r>
              <a:rPr lang="en-US" altLang="en-US" dirty="0" err="1"/>
              <a:t>tertutup</a:t>
            </a:r>
            <a:endParaRPr lang="en-US" altLang="en-US" dirty="0"/>
          </a:p>
          <a:p>
            <a:r>
              <a:rPr lang="en-US" altLang="en-US" dirty="0" err="1"/>
              <a:t>Prinsip</a:t>
            </a:r>
            <a:r>
              <a:rPr lang="en-US" altLang="en-US" dirty="0"/>
              <a:t> </a:t>
            </a:r>
            <a:r>
              <a:rPr lang="en-US" altLang="en-US" dirty="0" err="1"/>
              <a:t>perjalanan</a:t>
            </a:r>
            <a:r>
              <a:rPr lang="en-US" altLang="en-US" dirty="0"/>
              <a:t> </a:t>
            </a:r>
            <a:r>
              <a:rPr lang="en-US" altLang="en-US" dirty="0" err="1"/>
              <a:t>bunyi</a:t>
            </a:r>
            <a:r>
              <a:rPr lang="en-US" altLang="en-US" dirty="0"/>
              <a:t> &amp; </a:t>
            </a:r>
            <a:r>
              <a:rPr lang="en-US" altLang="en-US" dirty="0" err="1"/>
              <a:t>pantulan</a:t>
            </a:r>
            <a:endParaRPr lang="en-US" altLang="en-US" dirty="0"/>
          </a:p>
          <a:p>
            <a:r>
              <a:rPr lang="en-US" altLang="en-US" dirty="0" err="1"/>
              <a:t>Sudut</a:t>
            </a:r>
            <a:r>
              <a:rPr lang="en-US" altLang="en-US" dirty="0"/>
              <a:t> </a:t>
            </a:r>
            <a:r>
              <a:rPr lang="en-US" altLang="en-US" dirty="0" err="1"/>
              <a:t>datang</a:t>
            </a:r>
            <a:r>
              <a:rPr lang="en-US" altLang="en-US" dirty="0"/>
              <a:t> = </a:t>
            </a:r>
            <a:r>
              <a:rPr lang="en-US" altLang="en-US" dirty="0" err="1"/>
              <a:t>sudut</a:t>
            </a:r>
            <a:r>
              <a:rPr lang="en-US" altLang="en-US" dirty="0"/>
              <a:t> </a:t>
            </a:r>
            <a:r>
              <a:rPr lang="en-US" altLang="en-US" dirty="0" err="1"/>
              <a:t>pantul</a:t>
            </a:r>
            <a:endParaRPr lang="en-US" altLang="en-US" dirty="0"/>
          </a:p>
          <a:p>
            <a:r>
              <a:rPr lang="en-US" altLang="en-US" dirty="0" err="1"/>
              <a:t>Bidang</a:t>
            </a:r>
            <a:r>
              <a:rPr lang="en-US" altLang="en-US" dirty="0"/>
              <a:t> </a:t>
            </a:r>
            <a:r>
              <a:rPr lang="en-US" altLang="en-US" dirty="0" err="1"/>
              <a:t>datar</a:t>
            </a:r>
            <a:r>
              <a:rPr lang="en-US" altLang="en-US" dirty="0"/>
              <a:t>, </a:t>
            </a:r>
            <a:r>
              <a:rPr lang="en-US" altLang="en-US" dirty="0" err="1"/>
              <a:t>bidang</a:t>
            </a:r>
            <a:r>
              <a:rPr lang="en-US" altLang="en-US" dirty="0"/>
              <a:t> </a:t>
            </a:r>
            <a:r>
              <a:rPr lang="en-US" altLang="en-US" dirty="0" err="1"/>
              <a:t>lengkung</a:t>
            </a:r>
            <a:r>
              <a:rPr lang="en-US" altLang="en-US" dirty="0"/>
              <a:t>, </a:t>
            </a:r>
            <a:r>
              <a:rPr lang="en-US" altLang="en-US" dirty="0" err="1"/>
              <a:t>cembung</a:t>
            </a:r>
            <a:endParaRPr lang="en-US" altLang="en-US" dirty="0"/>
          </a:p>
          <a:p>
            <a:r>
              <a:rPr lang="en-US" altLang="en-US" dirty="0" err="1"/>
              <a:t>Suara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merambat</a:t>
            </a:r>
            <a:r>
              <a:rPr lang="en-US" altLang="en-US" dirty="0"/>
              <a:t> </a:t>
            </a:r>
            <a:r>
              <a:rPr lang="en-US" altLang="en-US" dirty="0" err="1"/>
              <a:t>melalui</a:t>
            </a:r>
            <a:r>
              <a:rPr lang="en-US" altLang="en-US" dirty="0"/>
              <a:t> </a:t>
            </a:r>
            <a:r>
              <a:rPr lang="en-US" altLang="en-US" dirty="0" err="1"/>
              <a:t>udara</a:t>
            </a:r>
            <a:r>
              <a:rPr lang="en-US" altLang="en-US" dirty="0"/>
              <a:t>, </a:t>
            </a:r>
            <a:r>
              <a:rPr lang="en-US" altLang="en-US" dirty="0" err="1"/>
              <a:t>benda</a:t>
            </a:r>
            <a:r>
              <a:rPr lang="en-US" altLang="en-US" dirty="0"/>
              <a:t> </a:t>
            </a:r>
            <a:r>
              <a:rPr lang="en-US" altLang="en-US" dirty="0" err="1"/>
              <a:t>padat</a:t>
            </a:r>
            <a:r>
              <a:rPr lang="en-US" altLang="en-US" dirty="0"/>
              <a:t>, </a:t>
            </a:r>
            <a:r>
              <a:rPr lang="en-US" altLang="en-US" dirty="0" err="1"/>
              <a:t>numn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merambat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ruang</a:t>
            </a:r>
            <a:r>
              <a:rPr lang="en-US" altLang="en-US" dirty="0"/>
              <a:t> </a:t>
            </a:r>
            <a:r>
              <a:rPr lang="en-US" altLang="en-US" dirty="0" err="1"/>
              <a:t>hampa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3D7BE0-D82A-0D4F-9F79-E40D6DECB2C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</p:spPr>
        <p:txBody>
          <a:bodyPr/>
          <a:lstStyle/>
          <a:p>
            <a:fld id="{3D16D594-F874-2E49-9E5A-B882AB713378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206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F09EA29D-1479-A24D-968F-B395CBE218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dirty="0" err="1"/>
              <a:t>Tujuan</a:t>
            </a:r>
            <a:r>
              <a:rPr lang="en-US" altLang="en-US" sz="2800" b="1" dirty="0"/>
              <a:t> Tata </a:t>
            </a:r>
            <a:r>
              <a:rPr lang="en-US" altLang="en-US" sz="2800" b="1" dirty="0" err="1"/>
              <a:t>Suara</a:t>
            </a:r>
            <a:r>
              <a:rPr lang="en-US" altLang="en-US" sz="2800" b="1" dirty="0"/>
              <a:t>: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A716945B-9351-7940-8714-13C6A678CE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/>
              <a:t>Menciptakan</a:t>
            </a:r>
            <a:r>
              <a:rPr lang="en-US" altLang="en-US" dirty="0"/>
              <a:t> </a:t>
            </a:r>
            <a:r>
              <a:rPr lang="en-US" altLang="en-US" dirty="0" err="1"/>
              <a:t>kondisi</a:t>
            </a:r>
            <a:r>
              <a:rPr lang="en-US" altLang="en-US" dirty="0"/>
              <a:t> </a:t>
            </a:r>
            <a:r>
              <a:rPr lang="en-US" altLang="en-US" dirty="0" err="1"/>
              <a:t>mendengar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ideal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suatu</a:t>
            </a:r>
            <a:r>
              <a:rPr lang="en-US" altLang="en-US" dirty="0"/>
              <a:t> </a:t>
            </a:r>
            <a:r>
              <a:rPr lang="en-US" altLang="en-US" dirty="0" err="1"/>
              <a:t>lingkungan</a:t>
            </a:r>
            <a:r>
              <a:rPr lang="en-US" altLang="en-US" dirty="0"/>
              <a:t>, </a:t>
            </a:r>
            <a:r>
              <a:rPr lang="en-US" altLang="en-US" dirty="0" err="1"/>
              <a:t>baik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ruang</a:t>
            </a:r>
            <a:r>
              <a:rPr lang="en-US" altLang="en-US" dirty="0"/>
              <a:t> </a:t>
            </a:r>
            <a:r>
              <a:rPr lang="en-US" altLang="en-US" dirty="0" err="1"/>
              <a:t>tertutup</a:t>
            </a:r>
            <a:r>
              <a:rPr lang="en-US" altLang="en-US" dirty="0"/>
              <a:t> </a:t>
            </a:r>
            <a:r>
              <a:rPr lang="en-US" altLang="en-US" dirty="0" err="1"/>
              <a:t>maupun</a:t>
            </a:r>
            <a:r>
              <a:rPr lang="en-US" altLang="en-US" dirty="0"/>
              <a:t> </a:t>
            </a:r>
            <a:r>
              <a:rPr lang="en-US" altLang="en-US" dirty="0" err="1"/>
              <a:t>diudara</a:t>
            </a:r>
            <a:r>
              <a:rPr lang="en-US" altLang="en-US" dirty="0"/>
              <a:t> </a:t>
            </a:r>
            <a:r>
              <a:rPr lang="en-US" altLang="en-US" dirty="0" err="1"/>
              <a:t>terbuka</a:t>
            </a:r>
            <a:r>
              <a:rPr lang="en-US" altLang="en-US" dirty="0"/>
              <a:t>, </a:t>
            </a:r>
            <a:r>
              <a:rPr lang="en-US" altLang="en-US" dirty="0" err="1"/>
              <a:t>sehingga</a:t>
            </a:r>
            <a:r>
              <a:rPr lang="en-US" altLang="en-US" dirty="0"/>
              <a:t> </a:t>
            </a:r>
            <a:r>
              <a:rPr lang="en-US" altLang="en-US" dirty="0" err="1"/>
              <a:t>penghuni</a:t>
            </a:r>
            <a:r>
              <a:rPr lang="en-US" altLang="en-US" dirty="0"/>
              <a:t> </a:t>
            </a:r>
            <a:r>
              <a:rPr lang="en-US" altLang="en-US" dirty="0" err="1"/>
              <a:t>ruang-ruang</a:t>
            </a:r>
            <a:r>
              <a:rPr lang="en-US" altLang="en-US" dirty="0"/>
              <a:t> </a:t>
            </a:r>
            <a:r>
              <a:rPr lang="en-US" altLang="en-US" dirty="0" err="1"/>
              <a:t>arsitektural</a:t>
            </a:r>
            <a:r>
              <a:rPr lang="en-US" altLang="en-US" dirty="0"/>
              <a:t> </a:t>
            </a:r>
            <a:r>
              <a:rPr lang="en-US" altLang="en-US" dirty="0" err="1"/>
              <a:t>terlindung</a:t>
            </a:r>
            <a:r>
              <a:rPr lang="en-US" altLang="en-US" dirty="0"/>
              <a:t> </a:t>
            </a:r>
            <a:r>
              <a:rPr lang="en-US" altLang="en-US" dirty="0" err="1"/>
              <a:t>terhadap</a:t>
            </a:r>
            <a:r>
              <a:rPr lang="en-US" altLang="en-US" dirty="0"/>
              <a:t> </a:t>
            </a:r>
            <a:r>
              <a:rPr lang="en-US" altLang="en-US" dirty="0" err="1"/>
              <a:t>bising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getaran</a:t>
            </a:r>
            <a:r>
              <a:rPr lang="en-US" altLang="en-US" dirty="0"/>
              <a:t> yang </a:t>
            </a:r>
            <a:r>
              <a:rPr lang="en-US" altLang="en-US" dirty="0" err="1"/>
              <a:t>berlebihan</a:t>
            </a:r>
            <a:r>
              <a:rPr lang="en-US" altLang="en-US" dirty="0"/>
              <a:t>/</a:t>
            </a:r>
            <a:r>
              <a:rPr lang="en-US" altLang="en-US" dirty="0" err="1"/>
              <a:t>mengganggu</a:t>
            </a:r>
            <a:r>
              <a:rPr lang="en-US" altLang="en-US" dirty="0"/>
              <a:t>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7E252B-C798-E040-AF64-C059CA506E6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</p:spPr>
        <p:txBody>
          <a:bodyPr/>
          <a:lstStyle/>
          <a:p>
            <a:fld id="{B0CC98E5-E848-BA4E-9F18-7CEF601BF467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8228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D2BBDAB2-2448-4A4F-9B61-A3CBB7B14F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dirty="0" err="1"/>
              <a:t>Tujuan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Perencanaan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Akustik</a:t>
            </a:r>
            <a:endParaRPr lang="en-US" altLang="en-US" sz="2800" b="1" dirty="0"/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F0BF3693-479F-954F-A799-9009A11E61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Mendapatkan kualitas suara yang baik dalam satu ruangan, sehingga suara dapat diterima secara, murni, utuh dan merata.</a:t>
            </a:r>
          </a:p>
          <a:p>
            <a:r>
              <a:rPr lang="en-US" altLang="en-US" sz="2800"/>
              <a:t>Akustik untuk Privacy:</a:t>
            </a:r>
          </a:p>
          <a:p>
            <a:r>
              <a:rPr lang="en-US" altLang="en-US" sz="2800"/>
              <a:t>Memperoleh ketengan dalam ruangan dimana manusia beraktivitas agar diperoleh kenikmatan kerja dan komunikasi yang baik, dapat menyaring suara yang mengganggu, baik darin dalam maupun dari luar ruang, ruang yang berdampingan.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EE2FE7-ABD9-8D47-9311-2C09A8A9F28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</p:spPr>
        <p:txBody>
          <a:bodyPr/>
          <a:lstStyle/>
          <a:p>
            <a:fld id="{A6864CAB-95C5-7045-9BC8-F761E23D7C15}" type="slidenum">
              <a:rPr lang="en-US" altLang="en-US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171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5B8C0FAD-C92F-464F-9E7B-E34370DEF8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2800"/>
              <a:t>Prinsip Perjalanan Bunyi Dalam Ruang Tertutup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1D40F95E-BBA6-1A41-9EE2-50D12659FD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Bunyi Langsung</a:t>
            </a:r>
          </a:p>
          <a:p>
            <a:r>
              <a:rPr lang="en-US" altLang="en-US"/>
              <a:t>Bunyi Pantul</a:t>
            </a:r>
          </a:p>
          <a:p>
            <a:r>
              <a:rPr lang="en-US" altLang="en-US"/>
              <a:t>Bunyi diserap</a:t>
            </a:r>
          </a:p>
          <a:p>
            <a:r>
              <a:rPr lang="en-US" altLang="en-US"/>
              <a:t>Bunyi Difus/ disebar</a:t>
            </a:r>
          </a:p>
          <a:p>
            <a:r>
              <a:rPr lang="en-US" altLang="en-US"/>
              <a:t>Difraksi/dibelokkan</a:t>
            </a:r>
          </a:p>
          <a:p>
            <a:r>
              <a:rPr lang="en-US" altLang="en-US"/>
              <a:t>Bunyi ditransmisi</a:t>
            </a:r>
          </a:p>
          <a:p>
            <a:r>
              <a:rPr lang="en-US" altLang="en-US"/>
              <a:t>Bunyi yg hilang dlm struktur bangunan</a:t>
            </a:r>
          </a:p>
          <a:p>
            <a:r>
              <a:rPr lang="en-US" altLang="en-US"/>
              <a:t>Bunyi yang dirambatkan struktur bang.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5164E5-913A-7E42-AC5F-4CEB7C14ACC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</p:spPr>
        <p:txBody>
          <a:bodyPr/>
          <a:lstStyle/>
          <a:p>
            <a:fld id="{55D1FBF2-8460-FB4F-B98E-4B18305FF726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6943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88" name="Group 40">
            <a:extLst>
              <a:ext uri="{FF2B5EF4-FFF2-40B4-BE49-F238E27FC236}">
                <a16:creationId xmlns:a16="http://schemas.microsoft.com/office/drawing/2014/main" id="{B5FF0643-B23C-4A4C-8CE8-3BF1E37A71E3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457200" y="990600"/>
          <a:ext cx="8229600" cy="518160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1222717808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422508315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Tingkat bunyi (dBA)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Durasi, perhari (jam)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114523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0126551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7271852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3793429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9831215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19761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1383145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7396601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4324269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0,75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1064180"/>
                  </a:ext>
                </a:extLst>
              </a:tr>
            </a:tbl>
          </a:graphicData>
        </a:graphic>
      </p:graphicFrame>
      <p:sp>
        <p:nvSpPr>
          <p:cNvPr id="39" name="Slide Number Placeholder 4">
            <a:extLst>
              <a:ext uri="{FF2B5EF4-FFF2-40B4-BE49-F238E27FC236}">
                <a16:creationId xmlns:a16="http://schemas.microsoft.com/office/drawing/2014/main" id="{852C6BAD-700C-054A-9E10-7A9B0A3303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2B9C6C-7932-BD41-AD0D-E952385B3BFC}" type="slidenum">
              <a:rPr lang="en-US" altLang="en-US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1329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210F47D6-5FFC-334D-A064-0D6FC39AB6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dirty="0"/>
              <a:t>PERMASALAHAN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2E0E5959-F57E-A741-BD21-0CC4E29A37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lnSpc>
                <a:spcPct val="90000"/>
              </a:lnSpc>
              <a:tabLst>
                <a:tab pos="457200" algn="l"/>
              </a:tabLst>
            </a:pPr>
            <a:r>
              <a:rPr lang="en-US" altLang="en-US"/>
              <a:t>Perancang sering menghadapi masalah akustik yang belum pernah terjadi:</a:t>
            </a:r>
          </a:p>
          <a:p>
            <a:pPr marL="457200" indent="-457200">
              <a:lnSpc>
                <a:spcPct val="90000"/>
              </a:lnSpc>
              <a:buFontTx/>
              <a:buNone/>
              <a:tabLst>
                <a:tab pos="457200" algn="l"/>
              </a:tabLst>
            </a:pPr>
            <a:r>
              <a:rPr lang="en-US" altLang="en-US"/>
              <a:t>   1. Bentuk ruang</a:t>
            </a:r>
          </a:p>
          <a:p>
            <a:pPr marL="457200" indent="-457200">
              <a:lnSpc>
                <a:spcPct val="90000"/>
              </a:lnSpc>
              <a:buFontTx/>
              <a:buNone/>
              <a:tabLst>
                <a:tab pos="457200" algn="l"/>
              </a:tabLst>
            </a:pPr>
            <a:r>
              <a:rPr lang="en-US" altLang="en-US"/>
              <a:t>   2. Volume ruang</a:t>
            </a:r>
          </a:p>
          <a:p>
            <a:pPr marL="457200" indent="-457200">
              <a:lnSpc>
                <a:spcPct val="90000"/>
              </a:lnSpc>
              <a:buFontTx/>
              <a:buNone/>
              <a:tabLst>
                <a:tab pos="457200" algn="l"/>
              </a:tabLst>
            </a:pPr>
            <a:r>
              <a:rPr lang="en-US" altLang="en-US"/>
              <a:t>   3. Perilaku perambatan bunyi yg rumit,    </a:t>
            </a:r>
          </a:p>
          <a:p>
            <a:pPr marL="457200" indent="-457200">
              <a:lnSpc>
                <a:spcPct val="90000"/>
              </a:lnSpc>
              <a:buFontTx/>
              <a:buNone/>
              <a:tabLst>
                <a:tab pos="457200" algn="l"/>
              </a:tabLst>
            </a:pPr>
            <a:r>
              <a:rPr lang="en-US" altLang="en-US"/>
              <a:t>       diperlukan pengalaman untuk</a:t>
            </a:r>
          </a:p>
          <a:p>
            <a:pPr marL="457200" indent="-457200">
              <a:lnSpc>
                <a:spcPct val="90000"/>
              </a:lnSpc>
              <a:buFontTx/>
              <a:buNone/>
              <a:tabLst>
                <a:tab pos="457200" algn="l"/>
              </a:tabLst>
            </a:pPr>
            <a:r>
              <a:rPr lang="en-US" altLang="en-US"/>
              <a:t>       membayangkan</a:t>
            </a:r>
          </a:p>
          <a:p>
            <a:pPr marL="457200" indent="-457200">
              <a:lnSpc>
                <a:spcPct val="90000"/>
              </a:lnSpc>
              <a:buFontTx/>
              <a:buNone/>
              <a:tabLst>
                <a:tab pos="457200" algn="l"/>
              </a:tabLst>
            </a:pPr>
            <a:r>
              <a:rPr lang="en-US" altLang="en-US"/>
              <a:t>   4. Kapasitas penonton/penghuni</a:t>
            </a:r>
          </a:p>
          <a:p>
            <a:pPr marL="457200" indent="-457200">
              <a:lnSpc>
                <a:spcPct val="90000"/>
              </a:lnSpc>
              <a:buFontTx/>
              <a:buNone/>
              <a:tabLst>
                <a:tab pos="457200" algn="l"/>
              </a:tabLst>
            </a:pPr>
            <a:r>
              <a:rPr lang="en-US" altLang="en-US"/>
              <a:t>   5. Pemanfaatan ruang yang berbeda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15F44B-AB8B-9D48-9F9D-A23DCC85066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</p:spPr>
        <p:txBody>
          <a:bodyPr/>
          <a:lstStyle/>
          <a:p>
            <a:fld id="{A0A97D87-B35A-704B-8228-C92C5B9E703D}" type="slidenum">
              <a:rPr lang="en-US" altLang="en-US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5321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402</Words>
  <Application>Microsoft Macintosh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FISIKA BANGUNAN Pertemuan Ke 11</vt:lpstr>
      <vt:lpstr>AKUSTIK INTERIOR</vt:lpstr>
      <vt:lpstr>PowerPoint Presentation</vt:lpstr>
      <vt:lpstr>PERAMBATAN SUARA</vt:lpstr>
      <vt:lpstr>Tujuan Tata Suara:</vt:lpstr>
      <vt:lpstr>Tujuan Perencanaan Akustik</vt:lpstr>
      <vt:lpstr>Prinsip Perjalanan Bunyi Dalam Ruang Tertutup</vt:lpstr>
      <vt:lpstr>PowerPoint Presentation</vt:lpstr>
      <vt:lpstr>PERMASALAHAN</vt:lpstr>
      <vt:lpstr>Literatur: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FISIKA BANGUNAN Pertemuan Ke 7</dc:title>
  <dc:creator>azie</dc:creator>
  <cp:lastModifiedBy>Microsoft Office User</cp:lastModifiedBy>
  <cp:revision>7</cp:revision>
  <dcterms:created xsi:type="dcterms:W3CDTF">2018-04-24T04:34:31Z</dcterms:created>
  <dcterms:modified xsi:type="dcterms:W3CDTF">2018-06-30T16:46:29Z</dcterms:modified>
</cp:coreProperties>
</file>