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9" r:id="rId10"/>
    <p:sldId id="28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66"/>
    <p:restoredTop sz="94694"/>
  </p:normalViewPr>
  <p:slideViewPr>
    <p:cSldViewPr>
      <p:cViewPr varScale="1">
        <p:scale>
          <a:sx n="111" d="100"/>
          <a:sy n="111" d="100"/>
        </p:scale>
        <p:origin x="103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71500" y="714375"/>
            <a:ext cx="7772400" cy="1470025"/>
          </a:xfrm>
        </p:spPr>
        <p:txBody>
          <a:bodyPr/>
          <a:lstStyle/>
          <a:p>
            <a:r>
              <a:rPr lang="en-US" b="1" dirty="0"/>
              <a:t>FISIKA BANGUNAN</a:t>
            </a:r>
            <a:br>
              <a:rPr lang="en-US" b="1" dirty="0"/>
            </a:br>
            <a:r>
              <a:rPr lang="en-US" sz="3200" b="1" dirty="0" err="1"/>
              <a:t>Pertemuan</a:t>
            </a:r>
            <a:r>
              <a:rPr lang="en-US" sz="3200" b="1" dirty="0"/>
              <a:t> </a:t>
            </a:r>
            <a:r>
              <a:rPr lang="en-US" sz="3200" b="1" dirty="0" err="1"/>
              <a:t>Ke</a:t>
            </a:r>
            <a:r>
              <a:rPr lang="en-US" sz="3200" b="1" dirty="0"/>
              <a:t> 12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05400"/>
            <a:ext cx="6553200" cy="9906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Program </a:t>
            </a:r>
            <a:r>
              <a:rPr lang="en-US" b="1" dirty="0" err="1">
                <a:solidFill>
                  <a:schemeClr val="tx1"/>
                </a:solidFill>
              </a:rPr>
              <a:t>Studi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Desain</a:t>
            </a:r>
            <a:r>
              <a:rPr lang="en-US" b="1" dirty="0">
                <a:solidFill>
                  <a:schemeClr val="tx1"/>
                </a:solidFill>
              </a:rPr>
              <a:t> Interior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>
                <a:solidFill>
                  <a:schemeClr val="tx1"/>
                </a:solidFill>
              </a:rPr>
              <a:t>Fakultas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Desain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Industri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Kreatif</a:t>
            </a:r>
            <a:endParaRPr lang="en-US" b="1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>
                <a:solidFill>
                  <a:schemeClr val="tx1"/>
                </a:solidFill>
              </a:rPr>
              <a:t>Universitas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Esa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Unggul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2500313" y="3429000"/>
            <a:ext cx="3886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Muhammad Fauzi. S.Des., M.Des</a:t>
            </a:r>
          </a:p>
        </p:txBody>
      </p:sp>
    </p:spTree>
    <p:extLst>
      <p:ext uri="{BB962C8B-B14F-4D97-AF65-F5344CB8AC3E}">
        <p14:creationId xmlns:p14="http://schemas.microsoft.com/office/powerpoint/2010/main" val="1513889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BE26E914-1BCC-0743-9763-192C812EDE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2800"/>
              <a:t>Literatur: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257DB7D8-C0AA-DE4C-8B09-CD1594CDDE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Pasal2 Penghantar Fisika Bangunan</a:t>
            </a:r>
          </a:p>
          <a:p>
            <a:pPr>
              <a:lnSpc>
                <a:spcPct val="90000"/>
              </a:lnSpc>
            </a:pPr>
            <a:r>
              <a:rPr lang="en-US" altLang="en-US"/>
              <a:t>Akustik Lingkungan Dra. Lea Prasetio MSc</a:t>
            </a:r>
          </a:p>
          <a:p>
            <a:pPr>
              <a:lnSpc>
                <a:spcPct val="90000"/>
              </a:lnSpc>
            </a:pPr>
            <a:r>
              <a:rPr lang="en-US" altLang="en-US"/>
              <a:t>Akustika Bangunan-Cristina E.Mediastika</a:t>
            </a:r>
          </a:p>
          <a:p>
            <a:pPr>
              <a:lnSpc>
                <a:spcPct val="90000"/>
              </a:lnSpc>
            </a:pPr>
            <a:r>
              <a:rPr lang="en-US" altLang="en-US"/>
              <a:t>Fisika Bangunan 1+ 2 : Prasato Satwiko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Consepts in Architectural Acoustics: M. David Egan.</a:t>
            </a:r>
          </a:p>
          <a:p>
            <a:pPr>
              <a:lnSpc>
                <a:spcPct val="90000"/>
              </a:lnSpc>
            </a:pPr>
            <a:r>
              <a:rPr lang="en-US" altLang="en-US"/>
              <a:t>Detailing for Acoustics: Peter Lord</a:t>
            </a:r>
          </a:p>
          <a:p>
            <a:pPr>
              <a:lnSpc>
                <a:spcPct val="90000"/>
              </a:lnSpc>
            </a:pPr>
            <a:r>
              <a:rPr lang="en-US" altLang="en-US"/>
              <a:t>Akustik Interior : Pamudji Suptandar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CB6C3D-66F9-D447-B384-B6125803C4B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</p:spPr>
        <p:txBody>
          <a:bodyPr/>
          <a:lstStyle/>
          <a:p>
            <a:fld id="{92EC6F6D-10D5-DD4F-940F-239AC86ADF21}" type="slidenum">
              <a:rPr lang="en-US" altLang="en-US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1570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4A8ECF14-46B8-2041-A2AB-03795995B9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2800" dirty="0" err="1"/>
              <a:t>Tahapan</a:t>
            </a:r>
            <a:r>
              <a:rPr lang="en-US" altLang="en-US" sz="2800" dirty="0"/>
              <a:t> Proses </a:t>
            </a:r>
            <a:r>
              <a:rPr lang="en-US" altLang="en-US" sz="2800" dirty="0" err="1"/>
              <a:t>Perancangan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akustik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ruang</a:t>
            </a:r>
            <a:r>
              <a:rPr lang="en-US" altLang="en-US" sz="2800" dirty="0"/>
              <a:t>: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EAAEF3F6-5DC7-5A49-ADFF-460CAA01FE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/>
              <a:t>Perencanaan</a:t>
            </a:r>
            <a:r>
              <a:rPr lang="en-US" altLang="en-US" dirty="0"/>
              <a:t> </a:t>
            </a:r>
            <a:r>
              <a:rPr lang="en-US" altLang="en-US" dirty="0" err="1"/>
              <a:t>Desain</a:t>
            </a:r>
            <a:r>
              <a:rPr lang="en-US" altLang="en-US" dirty="0"/>
              <a:t>, </a:t>
            </a:r>
            <a:r>
              <a:rPr lang="en-US" altLang="en-US" dirty="0" err="1"/>
              <a:t>Perhitungan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Konsep</a:t>
            </a:r>
            <a:endParaRPr lang="en-US" altLang="en-US" dirty="0"/>
          </a:p>
          <a:p>
            <a:r>
              <a:rPr lang="en-US" altLang="en-US" dirty="0" err="1"/>
              <a:t>Pengukuran</a:t>
            </a:r>
            <a:r>
              <a:rPr lang="en-US" altLang="en-US" dirty="0"/>
              <a:t>, </a:t>
            </a:r>
            <a:r>
              <a:rPr lang="en-US" altLang="en-US" dirty="0" err="1"/>
              <a:t>penelitian</a:t>
            </a:r>
            <a:r>
              <a:rPr lang="en-US" altLang="en-US" dirty="0"/>
              <a:t> </a:t>
            </a:r>
            <a:r>
              <a:rPr lang="en-US" altLang="en-US" dirty="0" err="1"/>
              <a:t>suara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ruang</a:t>
            </a:r>
            <a:r>
              <a:rPr lang="en-US" altLang="en-US" dirty="0"/>
              <a:t>, </a:t>
            </a:r>
            <a:r>
              <a:rPr lang="en-US" altLang="en-US" dirty="0" err="1"/>
              <a:t>pengontrolan</a:t>
            </a:r>
            <a:r>
              <a:rPr lang="en-US" altLang="en-US" dirty="0"/>
              <a:t> </a:t>
            </a:r>
            <a:r>
              <a:rPr lang="en-US" altLang="en-US" dirty="0" err="1"/>
              <a:t>thd</a:t>
            </a:r>
            <a:r>
              <a:rPr lang="en-US" altLang="en-US" dirty="0"/>
              <a:t>. </a:t>
            </a:r>
          </a:p>
          <a:p>
            <a:r>
              <a:rPr lang="en-US" altLang="en-US" dirty="0"/>
              <a:t>Analisa Material</a:t>
            </a:r>
          </a:p>
          <a:p>
            <a:r>
              <a:rPr lang="en-US" altLang="en-US" dirty="0" err="1"/>
              <a:t>Tahapan</a:t>
            </a:r>
            <a:r>
              <a:rPr lang="en-US" altLang="en-US" dirty="0"/>
              <a:t> Keputusan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Perancangan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13E44-5B70-104E-95F8-C7BCE32466A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</p:spPr>
        <p:txBody>
          <a:bodyPr/>
          <a:lstStyle/>
          <a:p>
            <a:fld id="{55C89DC6-B275-5340-9527-7FC5977A855A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8522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A71C318C-AA6A-9449-84A6-03BFBA6D31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dirty="0" err="1"/>
              <a:t>Akustik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Ruang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Yg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Baik</a:t>
            </a:r>
            <a:endParaRPr lang="en-US" altLang="en-US" sz="2800" b="1" dirty="0"/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A39151FF-BD40-FB4E-BF5F-8FC63163F0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/>
              <a:t>Suara</a:t>
            </a:r>
            <a:r>
              <a:rPr lang="en-US" altLang="en-US" dirty="0"/>
              <a:t> di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ruangan</a:t>
            </a:r>
            <a:r>
              <a:rPr lang="en-US" altLang="en-US" dirty="0"/>
              <a:t>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sampai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setiap</a:t>
            </a:r>
            <a:r>
              <a:rPr lang="en-US" altLang="en-US" dirty="0"/>
              <a:t> </a:t>
            </a:r>
            <a:r>
              <a:rPr lang="en-US" altLang="en-US" dirty="0" err="1"/>
              <a:t>tempat</a:t>
            </a:r>
            <a:r>
              <a:rPr lang="en-US" altLang="en-US" dirty="0"/>
              <a:t> </a:t>
            </a:r>
            <a:r>
              <a:rPr lang="en-US" altLang="en-US" dirty="0" err="1"/>
              <a:t>tujuan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derajat</a:t>
            </a:r>
            <a:r>
              <a:rPr lang="en-US" altLang="en-US" dirty="0"/>
              <a:t> </a:t>
            </a:r>
            <a:r>
              <a:rPr lang="en-US" altLang="en-US" dirty="0" err="1"/>
              <a:t>intensitas</a:t>
            </a:r>
            <a:r>
              <a:rPr lang="en-US" altLang="en-US" dirty="0"/>
              <a:t> </a:t>
            </a:r>
            <a:r>
              <a:rPr lang="en-US" altLang="en-US" dirty="0" err="1"/>
              <a:t>suara</a:t>
            </a:r>
            <a:r>
              <a:rPr lang="en-US" altLang="en-US" dirty="0"/>
              <a:t> yang </a:t>
            </a:r>
            <a:r>
              <a:rPr lang="en-US" altLang="en-US" dirty="0" err="1"/>
              <a:t>cukup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kemudian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cepat</a:t>
            </a:r>
            <a:r>
              <a:rPr lang="en-US" altLang="en-US" dirty="0"/>
              <a:t> “</a:t>
            </a:r>
            <a:r>
              <a:rPr lang="en-US" altLang="en-US" dirty="0" err="1"/>
              <a:t>mati</a:t>
            </a:r>
            <a:r>
              <a:rPr lang="en-US" altLang="en-US" dirty="0"/>
              <a:t>”,</a:t>
            </a:r>
            <a:r>
              <a:rPr lang="en-US" altLang="en-US" dirty="0" err="1"/>
              <a:t>sebelum</a:t>
            </a:r>
            <a:r>
              <a:rPr lang="en-US" altLang="en-US" dirty="0"/>
              <a:t> </a:t>
            </a:r>
            <a:r>
              <a:rPr lang="en-US" altLang="en-US" dirty="0" err="1"/>
              <a:t>disusul</a:t>
            </a:r>
            <a:r>
              <a:rPr lang="en-US" altLang="en-US" dirty="0"/>
              <a:t> </a:t>
            </a:r>
            <a:r>
              <a:rPr lang="en-US" altLang="en-US" dirty="0" err="1"/>
              <a:t>suku</a:t>
            </a:r>
            <a:r>
              <a:rPr lang="en-US" altLang="en-US" dirty="0"/>
              <a:t> kata </a:t>
            </a:r>
            <a:r>
              <a:rPr lang="en-US" altLang="en-US" dirty="0" err="1"/>
              <a:t>berikutnya</a:t>
            </a:r>
            <a:r>
              <a:rPr lang="en-US" altLang="en-US" dirty="0"/>
              <a:t>, </a:t>
            </a:r>
            <a:r>
              <a:rPr lang="en-US" altLang="en-US" dirty="0" err="1"/>
              <a:t>serta</a:t>
            </a:r>
            <a:r>
              <a:rPr lang="en-US" altLang="en-US" dirty="0"/>
              <a:t> </a:t>
            </a:r>
            <a:r>
              <a:rPr lang="en-US" altLang="en-US" dirty="0" err="1"/>
              <a:t>ruangan</a:t>
            </a:r>
            <a:r>
              <a:rPr lang="en-US" altLang="en-US" dirty="0"/>
              <a:t> </a:t>
            </a:r>
            <a:r>
              <a:rPr lang="en-US" altLang="en-US" dirty="0" err="1"/>
              <a:t>bebas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sumber</a:t>
            </a:r>
            <a:r>
              <a:rPr lang="en-US" altLang="en-US" dirty="0"/>
              <a:t> </a:t>
            </a:r>
            <a:r>
              <a:rPr lang="en-US" altLang="en-US" dirty="0" err="1"/>
              <a:t>bising</a:t>
            </a:r>
            <a:r>
              <a:rPr lang="en-US" altLang="en-US" dirty="0"/>
              <a:t>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C969F0-7019-C14E-BB81-4D65B6FB527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</p:spPr>
        <p:txBody>
          <a:bodyPr/>
          <a:lstStyle/>
          <a:p>
            <a:fld id="{615EA7D1-C64F-1940-AE5B-F76ADB4E8BF7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182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18CF12AD-E357-F14F-89AE-4C2D33044D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dirty="0" err="1"/>
              <a:t>Garis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besar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Persyaratan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Akustik</a:t>
            </a:r>
            <a:r>
              <a:rPr lang="en-US" altLang="en-US" sz="2800" b="1" dirty="0"/>
              <a:t>: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18B50676-E32B-2B40-94D7-49CF1D3944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 err="1"/>
              <a:t>Kekerasan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suara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cukup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merata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seluruh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bagian</a:t>
            </a:r>
            <a:r>
              <a:rPr lang="en-US" altLang="en-US" sz="2800" dirty="0"/>
              <a:t> Auditorium.</a:t>
            </a:r>
          </a:p>
          <a:p>
            <a:pPr>
              <a:lnSpc>
                <a:spcPct val="80000"/>
              </a:lnSpc>
            </a:pPr>
            <a:r>
              <a:rPr lang="en-US" altLang="en-US" sz="2800" dirty="0" err="1"/>
              <a:t>Waktu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dengung</a:t>
            </a:r>
            <a:r>
              <a:rPr lang="en-US" altLang="en-US" sz="2800" dirty="0"/>
              <a:t> optimum </a:t>
            </a:r>
            <a:r>
              <a:rPr lang="en-US" altLang="en-US" sz="2800" dirty="0" err="1"/>
              <a:t>sesuai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fungsi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ruangan</a:t>
            </a:r>
            <a:r>
              <a:rPr lang="en-US" altLang="en-US" sz="2800" dirty="0"/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800" dirty="0" err="1"/>
              <a:t>Bebas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cacat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akustik</a:t>
            </a:r>
            <a:r>
              <a:rPr lang="en-US" altLang="en-US" sz="2800" dirty="0"/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800" dirty="0" err="1"/>
              <a:t>Bebas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bising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getaran</a:t>
            </a:r>
            <a:r>
              <a:rPr lang="en-US" altLang="en-US" sz="2800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   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memperoleh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kekerasan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cukup</a:t>
            </a:r>
            <a:r>
              <a:rPr lang="en-US" altLang="en-US" sz="2800" dirty="0"/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    </a:t>
            </a:r>
            <a:r>
              <a:rPr lang="en-US" altLang="en-US" sz="2800" dirty="0" err="1"/>
              <a:t>Pilih</a:t>
            </a:r>
            <a:r>
              <a:rPr lang="en-US" altLang="en-US" sz="2800" dirty="0"/>
              <a:t> auditorium </a:t>
            </a:r>
            <a:r>
              <a:rPr lang="en-US" altLang="en-US" sz="2800" dirty="0" err="1"/>
              <a:t>bentuk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kipas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balkon</a:t>
            </a:r>
            <a:endParaRPr lang="en-US" alt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    </a:t>
            </a:r>
            <a:r>
              <a:rPr lang="en-US" altLang="en-US" sz="2800" dirty="0" err="1"/>
              <a:t>Sumber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bunyi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dinaikkan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ndikelilingi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permukan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pemantul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bunyi</a:t>
            </a:r>
            <a:r>
              <a:rPr lang="en-US" altLang="en-US" sz="2800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    </a:t>
            </a:r>
            <a:r>
              <a:rPr lang="en-US" altLang="en-US" sz="2800" dirty="0" err="1"/>
              <a:t>Lantai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dibuat</a:t>
            </a:r>
            <a:r>
              <a:rPr lang="en-US" altLang="en-US" sz="2800" dirty="0"/>
              <a:t> miring </a:t>
            </a:r>
            <a:r>
              <a:rPr lang="en-US" altLang="en-US" sz="2800" dirty="0" err="1"/>
              <a:t>atau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bertingkat</a:t>
            </a:r>
            <a:r>
              <a:rPr lang="en-US" altLang="en-US" sz="2800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    Plafond </a:t>
            </a:r>
            <a:r>
              <a:rPr lang="en-US" altLang="en-US" sz="2800" dirty="0" err="1"/>
              <a:t>dibuat</a:t>
            </a:r>
            <a:r>
              <a:rPr lang="en-US" altLang="en-US" sz="2800" dirty="0"/>
              <a:t> miring.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5D4407-CA36-4A4F-9750-E1C328DA7D1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</p:spPr>
        <p:txBody>
          <a:bodyPr/>
          <a:lstStyle/>
          <a:p>
            <a:fld id="{EB191379-07B0-CA46-8BA1-0C822C2AF339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7986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7609947B-64BF-DA4A-B189-15EDF3038A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dirty="0"/>
              <a:t>REVERBERATION TIME (R.T.)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B2A94552-921B-0849-ABF8-0B20BB05ED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Waktu yang dibutuhkan oleh suatu bunyi dan tiba-tiba dihentikan untuk berkurang 60 dB. (Waktu agar tingkat tekanan bunyi dalam ruang berkurang 60 dB setelah bunyi dihentikan.</a:t>
            </a:r>
          </a:p>
          <a:p>
            <a:r>
              <a:rPr lang="en-US" altLang="en-US"/>
              <a:t>Salah satu persyaratan Akustik Ruang yang baik, harus memiliki harga R.T.: lihat tabel hal. 242. Akustik Lingkungan.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3391EB-5D36-5749-ABDF-7667C167F80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</p:spPr>
        <p:txBody>
          <a:bodyPr/>
          <a:lstStyle/>
          <a:p>
            <a:fld id="{1AFE6F32-E23F-054B-A4AE-E8BA9EA45FCA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37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20B319DD-5277-DD47-BD22-87BF75DBD2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2800"/>
              <a:t>Tujuan Perhitungan R.T :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35292CAF-9D53-E148-9621-8952C5FF51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  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memperbaiki</a:t>
            </a:r>
            <a:r>
              <a:rPr lang="en-US" altLang="en-US" dirty="0"/>
              <a:t> </a:t>
            </a:r>
            <a:r>
              <a:rPr lang="en-US" altLang="en-US" dirty="0" err="1"/>
              <a:t>kondisi</a:t>
            </a:r>
            <a:r>
              <a:rPr lang="en-US" altLang="en-US" dirty="0"/>
              <a:t> </a:t>
            </a:r>
            <a:r>
              <a:rPr lang="en-US" altLang="en-US" dirty="0" err="1"/>
              <a:t>pendengaran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bangunan</a:t>
            </a:r>
            <a:r>
              <a:rPr lang="en-US" altLang="en-US" dirty="0"/>
              <a:t>, </a:t>
            </a:r>
            <a:r>
              <a:rPr lang="en-US" altLang="en-US" dirty="0" err="1"/>
              <a:t>akibat</a:t>
            </a:r>
            <a:r>
              <a:rPr lang="en-US" altLang="en-US" dirty="0"/>
              <a:t>:</a:t>
            </a:r>
          </a:p>
          <a:p>
            <a:r>
              <a:rPr lang="en-US" altLang="en-US" dirty="0" err="1"/>
              <a:t>Ukuran</a:t>
            </a:r>
            <a:r>
              <a:rPr lang="en-US" altLang="en-US" dirty="0"/>
              <a:t>/</a:t>
            </a:r>
            <a:r>
              <a:rPr lang="en-US" altLang="en-US" dirty="0" err="1"/>
              <a:t>dimensi</a:t>
            </a:r>
            <a:r>
              <a:rPr lang="en-US" altLang="en-US" dirty="0"/>
              <a:t> </a:t>
            </a:r>
            <a:r>
              <a:rPr lang="en-US" altLang="en-US" dirty="0" err="1"/>
              <a:t>bangunan</a:t>
            </a:r>
            <a:endParaRPr lang="en-US" altLang="en-US" dirty="0"/>
          </a:p>
          <a:p>
            <a:r>
              <a:rPr lang="en-US" altLang="en-US" dirty="0"/>
              <a:t>Finishing material</a:t>
            </a:r>
          </a:p>
          <a:p>
            <a:r>
              <a:rPr lang="en-US" altLang="en-US" dirty="0" err="1"/>
              <a:t>Perlengkapan</a:t>
            </a:r>
            <a:r>
              <a:rPr lang="en-US" altLang="en-US" dirty="0"/>
              <a:t> </a:t>
            </a:r>
            <a:r>
              <a:rPr lang="en-US" altLang="en-US" dirty="0" err="1"/>
              <a:t>bangunan</a:t>
            </a:r>
            <a:r>
              <a:rPr lang="en-US" altLang="en-US" dirty="0"/>
              <a:t>.</a:t>
            </a:r>
          </a:p>
          <a:p>
            <a:endParaRPr lang="en-US" altLang="en-US" dirty="0"/>
          </a:p>
          <a:p>
            <a:pPr>
              <a:buFontTx/>
              <a:buNone/>
            </a:pPr>
            <a:r>
              <a:rPr lang="en-US" altLang="en-US" dirty="0" err="1"/>
              <a:t>Rumus</a:t>
            </a:r>
            <a:r>
              <a:rPr lang="en-US" altLang="en-US" dirty="0"/>
              <a:t>      R.T. = V : 6A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029FCB27-A36D-714C-B167-FCEB01686AF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</p:spPr>
        <p:txBody>
          <a:bodyPr/>
          <a:lstStyle/>
          <a:p>
            <a:fld id="{0D3274E6-6D80-A849-99C1-57D99315AEB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6020" name="Rectangle 4">
            <a:extLst>
              <a:ext uri="{FF2B5EF4-FFF2-40B4-BE49-F238E27FC236}">
                <a16:creationId xmlns:a16="http://schemas.microsoft.com/office/drawing/2014/main" id="{2DA49D2C-52A1-094C-905A-D822D095E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982" y="4953000"/>
            <a:ext cx="2438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76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F1CFB119-2A02-1E49-9964-2822DC538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848600" cy="504825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2000"/>
              <a:t>V : Volume Ruang (m3)</a:t>
            </a:r>
            <a:br>
              <a:rPr lang="en-US" altLang="en-US" sz="2000"/>
            </a:br>
            <a:r>
              <a:rPr lang="en-US" altLang="en-US" sz="2000"/>
              <a:t>A : Total Absorbsi Ruang (S x @)</a:t>
            </a:r>
            <a:br>
              <a:rPr lang="en-US" altLang="en-US" sz="2000"/>
            </a:br>
            <a:r>
              <a:rPr lang="en-US" altLang="en-US" sz="2000"/>
              <a:t>s= luas permukaan material</a:t>
            </a:r>
            <a:br>
              <a:rPr lang="en-US" altLang="en-US" sz="2000"/>
            </a:br>
            <a:r>
              <a:rPr lang="en-US" altLang="en-US" sz="2000"/>
              <a:t>@ = koefisien serapan bahan.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26C3FEFA-1B65-9C4F-AA57-EBE132B3DA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229600" cy="4929188"/>
          </a:xfrm>
        </p:spPr>
        <p:txBody>
          <a:bodyPr/>
          <a:lstStyle/>
          <a:p>
            <a:r>
              <a:rPr lang="en-US" altLang="en-US"/>
              <a:t>Untuk mendapatkan harga R.T. secara matematis yang baik adalah sulit karena faktor-faktor:</a:t>
            </a:r>
          </a:p>
          <a:p>
            <a:pPr>
              <a:buFontTx/>
              <a:buNone/>
            </a:pPr>
            <a:r>
              <a:rPr lang="en-US" altLang="en-US"/>
              <a:t>1.Suara terdiri dari bermacam-macam frequensi, sedang R.T. dihitung pada satu frequensi saja.</a:t>
            </a:r>
          </a:p>
          <a:p>
            <a:pPr>
              <a:buFontTx/>
              <a:buNone/>
            </a:pPr>
            <a:r>
              <a:rPr lang="en-US" altLang="en-US"/>
              <a:t>2.Untuk produksi suara yang berlainan, membutuhkan R.T yang berlebihan pula, sehingga R.T. harus variabel.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E184AE-6BA6-5943-8D1E-A21A1DECD54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</p:spPr>
        <p:txBody>
          <a:bodyPr/>
          <a:lstStyle/>
          <a:p>
            <a:fld id="{0494762F-4D59-5E40-91BC-63F0F103E788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6985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C6973C48-5E60-C74D-B677-9877FE7FFC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2800"/>
              <a:t>Syarat Akustik Yg Baik: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1DD8A910-EB85-314A-80FA-8F6266EADC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Intensitas suara ditujuan harus cukup (RT) harus memenuhi standar.</a:t>
            </a:r>
          </a:p>
          <a:p>
            <a:r>
              <a:rPr lang="en-US" altLang="en-US"/>
              <a:t>Agar tidak disusul kata berikutnya, ruangan harus cukup mengabsorsi energi suara, namun agar untensitas suaranya tidak turun, maka tidak boleh terlampau banyak diserap (absorb).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796FEB-B09D-454A-8005-D49A368D8F9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</p:spPr>
        <p:txBody>
          <a:bodyPr/>
          <a:lstStyle/>
          <a:p>
            <a:fld id="{42B0A4C1-621E-F744-BE3B-E58EDD8B5466}" type="slidenum">
              <a:rPr lang="en-US" altLang="en-US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6719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2B864838-CD7F-244C-A58E-3F183248C4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2800"/>
              <a:t>BISING/ NOISE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1D3E8D87-C04D-5A41-886A-7AB0837287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   Suara yang mengalihkan perhatian, mengganggu atau berbahaya bagi manusia dalam melakukan kegiatan sehari-hari.</a:t>
            </a:r>
          </a:p>
          <a:p>
            <a:pPr>
              <a:buFontTx/>
              <a:buNone/>
            </a:pPr>
            <a:r>
              <a:rPr lang="en-US" altLang="en-US"/>
              <a:t>   Alat ukur tingkat tekanan bunyi : Sound Level Meter, satuan = (dB. deciBell)</a:t>
            </a:r>
          </a:p>
          <a:p>
            <a:pPr>
              <a:buFontTx/>
              <a:buNone/>
            </a:pPr>
            <a:r>
              <a:rPr lang="en-US" altLang="en-US"/>
              <a:t>Sumber bising :</a:t>
            </a:r>
          </a:p>
          <a:p>
            <a:pPr>
              <a:buFontTx/>
              <a:buNone/>
            </a:pPr>
            <a:r>
              <a:rPr lang="en-US" altLang="en-US"/>
              <a:t>Dari dalam Ruang : R.Kelas, sebelah.</a:t>
            </a:r>
          </a:p>
          <a:p>
            <a:pPr>
              <a:buFontTx/>
              <a:buNone/>
            </a:pPr>
            <a:r>
              <a:rPr lang="en-US" altLang="en-US"/>
              <a:t>Dari Luar Ruang: Jln Tol, Terminal, bandara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D7DE7A-A116-EF43-AC68-C87FCB6121B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</p:spPr>
        <p:txBody>
          <a:bodyPr/>
          <a:lstStyle/>
          <a:p>
            <a:fld id="{50D52428-916D-2446-AE2B-F0EFA5D9DB20}" type="slidenum">
              <a:rPr lang="en-US" altLang="en-US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2917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481</Words>
  <Application>Microsoft Macintosh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FISIKA BANGUNAN Pertemuan Ke 12</vt:lpstr>
      <vt:lpstr>Tahapan Proses Perancangan akustik ruang:</vt:lpstr>
      <vt:lpstr>Akustik Ruang Yg Baik</vt:lpstr>
      <vt:lpstr>Garis besar Persyaratan Akustik:</vt:lpstr>
      <vt:lpstr>REVERBERATION TIME (R.T.)</vt:lpstr>
      <vt:lpstr>Tujuan Perhitungan R.T :</vt:lpstr>
      <vt:lpstr>V : Volume Ruang (m3) A : Total Absorbsi Ruang (S x @) s= luas permukaan material @ = koefisien serapan bahan.</vt:lpstr>
      <vt:lpstr>Syarat Akustik Yg Baik:</vt:lpstr>
      <vt:lpstr>BISING/ NOISE</vt:lpstr>
      <vt:lpstr>Literatur: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FISIKA BANGUNAN Pertemuan Ke 7</dc:title>
  <dc:creator>azie</dc:creator>
  <cp:lastModifiedBy>Microsoft Office User</cp:lastModifiedBy>
  <cp:revision>8</cp:revision>
  <dcterms:created xsi:type="dcterms:W3CDTF">2018-04-24T04:34:31Z</dcterms:created>
  <dcterms:modified xsi:type="dcterms:W3CDTF">2018-06-30T16:49:13Z</dcterms:modified>
</cp:coreProperties>
</file>