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66"/>
    <p:restoredTop sz="94694"/>
  </p:normalViewPr>
  <p:slideViewPr>
    <p:cSldViewPr>
      <p:cViewPr varScale="1">
        <p:scale>
          <a:sx n="111" d="100"/>
          <a:sy n="111" d="100"/>
        </p:scale>
        <p:origin x="103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FC49A-13EB-4833-B3B4-F2E6ACB5F2AE}" type="datetimeFigureOut">
              <a:rPr lang="en-US" smtClean="0"/>
              <a:pPr/>
              <a:t>6/30/18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F7CE-AC84-4606-9A29-BB6B80E4CB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71500" y="714375"/>
            <a:ext cx="7772400" cy="1470025"/>
          </a:xfrm>
        </p:spPr>
        <p:txBody>
          <a:bodyPr/>
          <a:lstStyle/>
          <a:p>
            <a:r>
              <a:rPr lang="en-US" b="1" dirty="0"/>
              <a:t>FISIKA BANGUNAN</a:t>
            </a:r>
            <a:br>
              <a:rPr lang="en-US" b="1" dirty="0"/>
            </a:br>
            <a:r>
              <a:rPr lang="en-US" sz="3200" b="1" dirty="0" err="1"/>
              <a:t>Pertemuan</a:t>
            </a:r>
            <a:r>
              <a:rPr lang="en-US" sz="3200" b="1" dirty="0"/>
              <a:t> </a:t>
            </a:r>
            <a:r>
              <a:rPr lang="en-US" sz="3200" b="1" dirty="0" err="1"/>
              <a:t>Ke</a:t>
            </a:r>
            <a:r>
              <a:rPr lang="en-US" sz="3200" b="1" dirty="0"/>
              <a:t> 14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553200" cy="990600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>
                <a:solidFill>
                  <a:schemeClr val="tx1"/>
                </a:solidFill>
              </a:rPr>
              <a:t>Program </a:t>
            </a:r>
            <a:r>
              <a:rPr lang="en-US" b="1" dirty="0" err="1">
                <a:solidFill>
                  <a:schemeClr val="tx1"/>
                </a:solidFill>
              </a:rPr>
              <a:t>Studi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Desain</a:t>
            </a:r>
            <a:r>
              <a:rPr lang="en-US" b="1" dirty="0">
                <a:solidFill>
                  <a:schemeClr val="tx1"/>
                </a:solidFill>
              </a:rPr>
              <a:t> Interior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>
                <a:solidFill>
                  <a:schemeClr val="tx1"/>
                </a:solidFill>
              </a:rPr>
              <a:t>Fakultas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Desain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Industri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Kreatif</a:t>
            </a:r>
            <a:endParaRPr lang="en-US" b="1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err="1">
                <a:solidFill>
                  <a:schemeClr val="tx1"/>
                </a:solidFill>
              </a:rPr>
              <a:t>Universitas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Esa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Unggul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500313" y="3429000"/>
            <a:ext cx="3886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/>
              <a:t>Muhammad Fauzi. S.Des., M.Des</a:t>
            </a:r>
          </a:p>
        </p:txBody>
      </p:sp>
    </p:spTree>
    <p:extLst>
      <p:ext uri="{BB962C8B-B14F-4D97-AF65-F5344CB8AC3E}">
        <p14:creationId xmlns:p14="http://schemas.microsoft.com/office/powerpoint/2010/main" val="1513889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BBF5D-1A83-354B-BBF7-C62B8B9D0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/>
          </a:bodyPr>
          <a:lstStyle/>
          <a:p>
            <a:r>
              <a:rPr lang="en-ID" b="1" dirty="0" err="1"/>
              <a:t>Bahan</a:t>
            </a:r>
            <a:r>
              <a:rPr lang="en-ID" b="1" dirty="0"/>
              <a:t> </a:t>
            </a:r>
            <a:r>
              <a:rPr lang="en-ID" b="1" dirty="0" err="1"/>
              <a:t>penyerap</a:t>
            </a:r>
            <a:r>
              <a:rPr lang="en-ID" b="1" dirty="0"/>
              <a:t> </a:t>
            </a:r>
            <a:r>
              <a:rPr lang="en-ID" b="1" dirty="0" err="1"/>
              <a:t>suara</a:t>
            </a:r>
            <a:r>
              <a:rPr lang="en-ID" b="1" dirty="0"/>
              <a:t> </a:t>
            </a:r>
            <a:r>
              <a:rPr lang="en-ID" b="1" dirty="0" err="1"/>
              <a:t>atau</a:t>
            </a:r>
            <a:r>
              <a:rPr lang="en-ID" b="1" dirty="0"/>
              <a:t> Sound Absorbing </a:t>
            </a:r>
            <a:r>
              <a:rPr lang="en-ID" dirty="0"/>
              <a:t>Material </a:t>
            </a:r>
            <a:r>
              <a:rPr lang="en-ID" dirty="0" err="1"/>
              <a:t>berfungsi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mengambil</a:t>
            </a:r>
            <a:r>
              <a:rPr lang="en-ID" dirty="0"/>
              <a:t> </a:t>
            </a:r>
            <a:r>
              <a:rPr lang="en-ID" dirty="0" err="1"/>
              <a:t>energi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yang </a:t>
            </a:r>
            <a:r>
              <a:rPr lang="en-ID" dirty="0" err="1"/>
              <a:t>berlebihan</a:t>
            </a:r>
            <a:r>
              <a:rPr lang="en-ID" dirty="0"/>
              <a:t> di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. Target </a:t>
            </a:r>
            <a:r>
              <a:rPr lang="en-ID" dirty="0" err="1"/>
              <a:t>utamanya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, </a:t>
            </a:r>
            <a:r>
              <a:rPr lang="en-ID" dirty="0" err="1"/>
              <a:t>energi</a:t>
            </a:r>
            <a:r>
              <a:rPr lang="en-ID" dirty="0"/>
              <a:t> </a:t>
            </a:r>
            <a:r>
              <a:rPr lang="en-ID" dirty="0" err="1"/>
              <a:t>pantulan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</a:t>
            </a:r>
            <a:r>
              <a:rPr lang="en-ID" dirty="0" err="1"/>
              <a:t>dikurangi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.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</a:t>
            </a:r>
            <a:r>
              <a:rPr lang="en-ID" dirty="0" err="1"/>
              <a:t>diinginkan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level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dengung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kebutuhan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yang </a:t>
            </a:r>
            <a:r>
              <a:rPr lang="en-ID" dirty="0" err="1"/>
              <a:t>diinginkan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energi</a:t>
            </a:r>
            <a:r>
              <a:rPr lang="en-ID" dirty="0"/>
              <a:t> </a:t>
            </a:r>
            <a:r>
              <a:rPr lang="en-ID" dirty="0" err="1"/>
              <a:t>pantulan</a:t>
            </a:r>
            <a:r>
              <a:rPr lang="en-ID" dirty="0"/>
              <a:t> yang </a:t>
            </a:r>
            <a:r>
              <a:rPr lang="en-ID" dirty="0" err="1"/>
              <a:t>besar</a:t>
            </a:r>
            <a:r>
              <a:rPr lang="en-ID" dirty="0"/>
              <a:t> (</a:t>
            </a:r>
            <a:r>
              <a:rPr lang="en-ID" dirty="0" err="1"/>
              <a:t>misalnya</a:t>
            </a:r>
            <a:r>
              <a:rPr lang="en-ID" dirty="0"/>
              <a:t> studio </a:t>
            </a:r>
            <a:r>
              <a:rPr lang="en-ID" dirty="0" err="1"/>
              <a:t>musik</a:t>
            </a:r>
            <a:r>
              <a:rPr lang="en-ID" dirty="0"/>
              <a:t>, </a:t>
            </a:r>
            <a:r>
              <a:rPr lang="en-ID" dirty="0" err="1"/>
              <a:t>ruang</a:t>
            </a:r>
            <a:r>
              <a:rPr lang="en-ID" dirty="0"/>
              <a:t> home </a:t>
            </a:r>
            <a:r>
              <a:rPr lang="en-ID" dirty="0" err="1"/>
              <a:t>theater</a:t>
            </a:r>
            <a:r>
              <a:rPr lang="en-ID" dirty="0"/>
              <a:t>, </a:t>
            </a:r>
            <a:r>
              <a:rPr lang="en-ID" dirty="0" err="1"/>
              <a:t>ruang</a:t>
            </a:r>
            <a:r>
              <a:rPr lang="en-ID" dirty="0"/>
              <a:t> </a:t>
            </a:r>
            <a:r>
              <a:rPr lang="en-ID" dirty="0" err="1"/>
              <a:t>bioskop</a:t>
            </a:r>
            <a:r>
              <a:rPr lang="en-ID" dirty="0"/>
              <a:t>, </a:t>
            </a:r>
            <a:r>
              <a:rPr lang="en-ID" dirty="0" err="1"/>
              <a:t>ruang</a:t>
            </a:r>
            <a:r>
              <a:rPr lang="en-ID" dirty="0"/>
              <a:t> </a:t>
            </a:r>
            <a:r>
              <a:rPr lang="en-ID" dirty="0" err="1"/>
              <a:t>kelas</a:t>
            </a:r>
            <a:r>
              <a:rPr lang="en-ID" dirty="0"/>
              <a:t>, </a:t>
            </a:r>
            <a:r>
              <a:rPr lang="en-ID" dirty="0" err="1"/>
              <a:t>ruang</a:t>
            </a:r>
            <a:r>
              <a:rPr lang="en-ID" dirty="0"/>
              <a:t> seminar, </a:t>
            </a:r>
            <a:r>
              <a:rPr lang="en-ID" dirty="0" err="1"/>
              <a:t>ruang</a:t>
            </a:r>
            <a:r>
              <a:rPr lang="en-ID" dirty="0"/>
              <a:t> </a:t>
            </a:r>
            <a:r>
              <a:rPr lang="en-ID" dirty="0" err="1"/>
              <a:t>rawat</a:t>
            </a:r>
            <a:r>
              <a:rPr lang="en-ID" dirty="0"/>
              <a:t> </a:t>
            </a:r>
            <a:r>
              <a:rPr lang="en-ID" dirty="0" err="1"/>
              <a:t>inap</a:t>
            </a:r>
            <a:r>
              <a:rPr lang="en-ID" dirty="0"/>
              <a:t>, </a:t>
            </a:r>
            <a:r>
              <a:rPr lang="en-ID" dirty="0" err="1"/>
              <a:t>kamar</a:t>
            </a:r>
            <a:r>
              <a:rPr lang="en-ID" dirty="0"/>
              <a:t> hotel, </a:t>
            </a:r>
            <a:r>
              <a:rPr lang="en-ID" dirty="0" err="1"/>
              <a:t>dsb</a:t>
            </a:r>
            <a:r>
              <a:rPr lang="en-ID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697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54288-4FDD-ED4F-A014-F99509894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D" dirty="0" err="1"/>
              <a:t>Jadi</a:t>
            </a:r>
            <a:r>
              <a:rPr lang="en-ID" dirty="0"/>
              <a:t>,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akustik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tataran</a:t>
            </a:r>
            <a:r>
              <a:rPr lang="en-ID" dirty="0"/>
              <a:t> </a:t>
            </a:r>
            <a:r>
              <a:rPr lang="en-ID" dirty="0" err="1"/>
              <a:t>praktisnya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bersama-sama</a:t>
            </a:r>
            <a:r>
              <a:rPr lang="en-ID" dirty="0"/>
              <a:t>,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fungsinya</a:t>
            </a:r>
            <a:r>
              <a:rPr lang="en-ID" dirty="0"/>
              <a:t> </a:t>
            </a:r>
            <a:r>
              <a:rPr lang="en-ID" dirty="0" err="1"/>
              <a:t>masing-masing</a:t>
            </a:r>
            <a:r>
              <a:rPr lang="en-ID" dirty="0"/>
              <a:t>,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membentuk</a:t>
            </a:r>
            <a:r>
              <a:rPr lang="en-ID" dirty="0"/>
              <a:t> </a:t>
            </a:r>
            <a:r>
              <a:rPr lang="en-ID" dirty="0" err="1"/>
              <a:t>ruang</a:t>
            </a:r>
            <a:r>
              <a:rPr lang="en-ID" dirty="0"/>
              <a:t> </a:t>
            </a:r>
            <a:r>
              <a:rPr lang="en-ID" dirty="0" err="1"/>
              <a:t>akustik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berbagai</a:t>
            </a:r>
            <a:r>
              <a:rPr lang="en-ID" dirty="0"/>
              <a:t> </a:t>
            </a:r>
            <a:r>
              <a:rPr lang="en-ID" dirty="0" err="1"/>
              <a:t>fungsinya</a:t>
            </a:r>
            <a:r>
              <a:rPr lang="en-ID" dirty="0"/>
              <a:t>. </a:t>
            </a:r>
            <a:r>
              <a:rPr lang="en-ID" dirty="0" err="1"/>
              <a:t>contoh</a:t>
            </a:r>
            <a:r>
              <a:rPr lang="en-ID" dirty="0"/>
              <a:t>: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ruang</a:t>
            </a:r>
            <a:r>
              <a:rPr lang="en-ID" dirty="0"/>
              <a:t> studio </a:t>
            </a:r>
            <a:r>
              <a:rPr lang="en-ID" dirty="0" err="1"/>
              <a:t>diperlukan</a:t>
            </a:r>
            <a:r>
              <a:rPr lang="en-ID" dirty="0"/>
              <a:t> </a:t>
            </a:r>
            <a:r>
              <a:rPr lang="en-ID" dirty="0" err="1"/>
              <a:t>sejumlah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permukaan</a:t>
            </a:r>
            <a:r>
              <a:rPr lang="en-ID" dirty="0"/>
              <a:t> </a:t>
            </a:r>
            <a:r>
              <a:rPr lang="en-ID" dirty="0" err="1"/>
              <a:t>penyerap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, </a:t>
            </a:r>
            <a:r>
              <a:rPr lang="en-ID" dirty="0" err="1"/>
              <a:t>sekaligus</a:t>
            </a:r>
            <a:r>
              <a:rPr lang="en-ID" dirty="0"/>
              <a:t> </a:t>
            </a:r>
            <a:r>
              <a:rPr lang="en-ID" dirty="0" err="1"/>
              <a:t>selubung</a:t>
            </a:r>
            <a:r>
              <a:rPr lang="en-ID" dirty="0"/>
              <a:t> </a:t>
            </a:r>
            <a:r>
              <a:rPr lang="en-ID" dirty="0" err="1"/>
              <a:t>kedap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, </a:t>
            </a:r>
            <a:r>
              <a:rPr lang="en-ID" dirty="0" err="1"/>
              <a:t>ruang</a:t>
            </a:r>
            <a:r>
              <a:rPr lang="en-ID" dirty="0"/>
              <a:t> </a:t>
            </a:r>
            <a:r>
              <a:rPr lang="en-ID" dirty="0" err="1"/>
              <a:t>konser</a:t>
            </a:r>
            <a:r>
              <a:rPr lang="en-ID" dirty="0"/>
              <a:t> </a:t>
            </a:r>
            <a:r>
              <a:rPr lang="en-ID" dirty="0" err="1"/>
              <a:t>memerlukan</a:t>
            </a:r>
            <a:r>
              <a:rPr lang="en-ID" dirty="0"/>
              <a:t> </a:t>
            </a:r>
            <a:r>
              <a:rPr lang="en-ID" dirty="0" err="1"/>
              <a:t>sedikit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penyerap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memerlukan</a:t>
            </a:r>
            <a:r>
              <a:rPr lang="en-ID" dirty="0"/>
              <a:t>  </a:t>
            </a:r>
            <a:r>
              <a:rPr lang="en-ID" dirty="0" err="1"/>
              <a:t>selubung</a:t>
            </a:r>
            <a:r>
              <a:rPr lang="en-ID" dirty="0"/>
              <a:t> </a:t>
            </a:r>
            <a:r>
              <a:rPr lang="en-ID" dirty="0" err="1"/>
              <a:t>kedap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yang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647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1277E-F343-334B-88DD-9E01BF915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D" b="1" dirty="0"/>
              <a:t>Micro Perforated Panel</a:t>
            </a:r>
            <a:br>
              <a:rPr lang="en-ID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80572-A9EB-0D40-9F0E-5CA8CB54F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D" dirty="0"/>
              <a:t>Micro Perforated Panel (MPP)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sebuah</a:t>
            </a:r>
            <a:r>
              <a:rPr lang="en-ID" dirty="0"/>
              <a:t> </a:t>
            </a:r>
            <a:r>
              <a:rPr lang="en-ID" dirty="0" err="1"/>
              <a:t>elemen</a:t>
            </a:r>
            <a:r>
              <a:rPr lang="en-ID" dirty="0"/>
              <a:t> </a:t>
            </a:r>
            <a:r>
              <a:rPr lang="en-ID" dirty="0" err="1"/>
              <a:t>penyerap</a:t>
            </a:r>
            <a:r>
              <a:rPr lang="en-ID" dirty="0"/>
              <a:t> </a:t>
            </a:r>
            <a:r>
              <a:rPr lang="en-ID" dirty="0" err="1"/>
              <a:t>energi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jenis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.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utamanya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menyerap</a:t>
            </a:r>
            <a:r>
              <a:rPr lang="en-ID" dirty="0"/>
              <a:t> </a:t>
            </a:r>
            <a:r>
              <a:rPr lang="en-ID" dirty="0" err="1"/>
              <a:t>energi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yang </a:t>
            </a:r>
            <a:r>
              <a:rPr lang="en-ID" dirty="0" err="1"/>
              <a:t>datang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permukaannya</a:t>
            </a:r>
            <a:r>
              <a:rPr lang="en-ID" dirty="0"/>
              <a:t>. </a:t>
            </a:r>
            <a:r>
              <a:rPr lang="en-ID" dirty="0" err="1"/>
              <a:t>Elemen</a:t>
            </a:r>
            <a:r>
              <a:rPr lang="en-ID" dirty="0"/>
              <a:t> </a:t>
            </a:r>
            <a:r>
              <a:rPr lang="en-ID" dirty="0" err="1"/>
              <a:t>akustik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alternatif</a:t>
            </a:r>
            <a:r>
              <a:rPr lang="en-ID" dirty="0"/>
              <a:t> </a:t>
            </a:r>
            <a:r>
              <a:rPr lang="en-ID" dirty="0" err="1"/>
              <a:t>elemen</a:t>
            </a:r>
            <a:r>
              <a:rPr lang="en-ID" dirty="0"/>
              <a:t> </a:t>
            </a:r>
            <a:r>
              <a:rPr lang="en-ID" dirty="0" err="1"/>
              <a:t>penyerap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yang </a:t>
            </a:r>
            <a:r>
              <a:rPr lang="en-ID" dirty="0" err="1"/>
              <a:t>terbuat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material </a:t>
            </a:r>
            <a:r>
              <a:rPr lang="en-ID" dirty="0" err="1"/>
              <a:t>berpori</a:t>
            </a:r>
            <a:r>
              <a:rPr lang="en-ID" dirty="0"/>
              <a:t>. MPP </a:t>
            </a:r>
            <a:r>
              <a:rPr lang="en-ID" dirty="0" err="1"/>
              <a:t>berbentuk</a:t>
            </a:r>
            <a:r>
              <a:rPr lang="en-ID" dirty="0"/>
              <a:t> </a:t>
            </a:r>
            <a:r>
              <a:rPr lang="en-ID" dirty="0" err="1"/>
              <a:t>lembaran</a:t>
            </a:r>
            <a:r>
              <a:rPr lang="en-ID" dirty="0"/>
              <a:t> tipis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lubang-lubang</a:t>
            </a:r>
            <a:r>
              <a:rPr lang="en-ID" dirty="0"/>
              <a:t> </a:t>
            </a:r>
            <a:r>
              <a:rPr lang="en-ID" dirty="0" err="1"/>
              <a:t>kecil</a:t>
            </a:r>
            <a:r>
              <a:rPr lang="en-ID" dirty="0"/>
              <a:t> di </a:t>
            </a:r>
            <a:r>
              <a:rPr lang="en-ID" dirty="0" err="1"/>
              <a:t>permukaannya</a:t>
            </a:r>
            <a:r>
              <a:rPr lang="en-ID" dirty="0"/>
              <a:t>. </a:t>
            </a:r>
            <a:r>
              <a:rPr lang="en-ID" dirty="0" err="1"/>
              <a:t>Ketebalan</a:t>
            </a:r>
            <a:r>
              <a:rPr lang="en-ID" dirty="0"/>
              <a:t> plat tipis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range 0.5 – 2 mm,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luasan</a:t>
            </a:r>
            <a:r>
              <a:rPr lang="en-ID" dirty="0"/>
              <a:t> total </a:t>
            </a:r>
            <a:r>
              <a:rPr lang="en-ID" dirty="0" err="1"/>
              <a:t>lubang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umumnya</a:t>
            </a:r>
            <a:r>
              <a:rPr lang="en-ID" dirty="0"/>
              <a:t> </a:t>
            </a:r>
            <a:r>
              <a:rPr lang="en-ID" dirty="0" err="1"/>
              <a:t>berkisar</a:t>
            </a:r>
            <a:r>
              <a:rPr lang="en-ID" dirty="0"/>
              <a:t> 0.5 – 2 %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luas</a:t>
            </a:r>
            <a:r>
              <a:rPr lang="en-ID" dirty="0"/>
              <a:t> total plat, </a:t>
            </a:r>
            <a:r>
              <a:rPr lang="en-ID" dirty="0" err="1"/>
              <a:t>tergantung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aplikasinya</a:t>
            </a:r>
            <a:r>
              <a:rPr lang="en-ID" dirty="0"/>
              <a:t>.</a:t>
            </a:r>
            <a:br>
              <a:rPr lang="en-ID" dirty="0"/>
            </a:br>
            <a:r>
              <a:rPr lang="en-ID" dirty="0" err="1"/>
              <a:t>Dimensi</a:t>
            </a:r>
            <a:r>
              <a:rPr lang="en-ID" dirty="0"/>
              <a:t> </a:t>
            </a:r>
            <a:r>
              <a:rPr lang="en-ID" dirty="0" err="1"/>
              <a:t>lubang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MPP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1 mm,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ukuran</a:t>
            </a:r>
            <a:r>
              <a:rPr lang="en-ID" dirty="0"/>
              <a:t> </a:t>
            </a:r>
            <a:r>
              <a:rPr lang="en-ID" dirty="0" err="1"/>
              <a:t>umum</a:t>
            </a:r>
            <a:r>
              <a:rPr lang="en-ID" dirty="0"/>
              <a:t> di range 0.05 – 0.5 mm, yang </a:t>
            </a:r>
            <a:r>
              <a:rPr lang="en-ID" dirty="0" err="1"/>
              <a:t>dibuat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proses </a:t>
            </a:r>
            <a:r>
              <a:rPr lang="en-ID" dirty="0" err="1"/>
              <a:t>microperforasi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68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3A9A7-23EB-B149-B8C4-1A2B6C121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D" sz="3600" b="1" dirty="0" err="1"/>
              <a:t>Prinsip</a:t>
            </a:r>
            <a:r>
              <a:rPr lang="en-ID" sz="3600" b="1" dirty="0"/>
              <a:t> Dasar </a:t>
            </a:r>
            <a:r>
              <a:rPr lang="en-ID" sz="3600" b="1" dirty="0" err="1"/>
              <a:t>Peredam</a:t>
            </a:r>
            <a:r>
              <a:rPr lang="en-ID" sz="3600" b="1" dirty="0"/>
              <a:t> </a:t>
            </a:r>
            <a:r>
              <a:rPr lang="en-ID" sz="3600" b="1" dirty="0" err="1"/>
              <a:t>Suara</a:t>
            </a:r>
            <a:r>
              <a:rPr lang="en-ID" sz="3600" b="1" dirty="0"/>
              <a:t>/</a:t>
            </a:r>
            <a:r>
              <a:rPr lang="en-ID" sz="3600" b="1" dirty="0" err="1"/>
              <a:t>Peredam</a:t>
            </a:r>
            <a:r>
              <a:rPr lang="en-ID" sz="3600" b="1" dirty="0"/>
              <a:t> </a:t>
            </a:r>
            <a:r>
              <a:rPr lang="en-ID" sz="3600" b="1" dirty="0" err="1"/>
              <a:t>Ruangan</a:t>
            </a:r>
            <a:r>
              <a:rPr lang="en-ID" sz="3600" b="1" dirty="0"/>
              <a:t> (Soundproofing)</a:t>
            </a:r>
            <a:br>
              <a:rPr lang="en-ID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783BE-5755-504A-ADD2-74E6A2116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lakukan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ingin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yang </a:t>
            </a:r>
            <a:r>
              <a:rPr lang="en-ID" dirty="0" err="1"/>
              <a:t>terisolasi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akustik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lingkungannya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</a:t>
            </a:r>
            <a:r>
              <a:rPr lang="en-ID" dirty="0" err="1"/>
              <a:t>sehari-hari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yang </a:t>
            </a:r>
            <a:r>
              <a:rPr lang="en-ID" dirty="0" err="1"/>
              <a:t>kedap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. Ada lima </a:t>
            </a:r>
            <a:r>
              <a:rPr lang="en-ID" dirty="0" err="1"/>
              <a:t>prinsip</a:t>
            </a:r>
            <a:r>
              <a:rPr lang="en-ID" dirty="0"/>
              <a:t> yang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diperhatikan.agar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system tata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(yang </a:t>
            </a:r>
            <a:r>
              <a:rPr lang="en-ID" dirty="0" err="1"/>
              <a:t>terkadang</a:t>
            </a:r>
            <a:r>
              <a:rPr lang="en-ID" dirty="0"/>
              <a:t> </a:t>
            </a:r>
            <a:r>
              <a:rPr lang="en-ID" dirty="0" err="1"/>
              <a:t>dibeli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dana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sedikit</a:t>
            </a:r>
            <a:r>
              <a:rPr lang="en-ID" dirty="0"/>
              <a:t>)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dibunyikan</a:t>
            </a:r>
            <a:r>
              <a:rPr lang="en-ID" dirty="0"/>
              <a:t>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keinginan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mendapatkan</a:t>
            </a:r>
            <a:r>
              <a:rPr lang="en-ID" dirty="0"/>
              <a:t> response (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tetangga</a:t>
            </a:r>
            <a:r>
              <a:rPr lang="en-ID" dirty="0"/>
              <a:t> </a:t>
            </a:r>
            <a:r>
              <a:rPr lang="en-ID" dirty="0" err="1"/>
              <a:t>ataupun</a:t>
            </a:r>
            <a:r>
              <a:rPr lang="en-ID" dirty="0"/>
              <a:t> </a:t>
            </a:r>
            <a:r>
              <a:rPr lang="en-ID" dirty="0" err="1"/>
              <a:t>keluarga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) “ </a:t>
            </a:r>
            <a:r>
              <a:rPr lang="en-ID" dirty="0" err="1"/>
              <a:t>berisik</a:t>
            </a:r>
            <a:r>
              <a:rPr lang="en-ID" dirty="0"/>
              <a:t>, </a:t>
            </a:r>
            <a:r>
              <a:rPr lang="en-ID" dirty="0" err="1"/>
              <a:t>tolong</a:t>
            </a:r>
            <a:r>
              <a:rPr lang="en-ID" dirty="0"/>
              <a:t> </a:t>
            </a:r>
            <a:r>
              <a:rPr lang="en-ID" dirty="0" err="1"/>
              <a:t>kecilkan</a:t>
            </a:r>
            <a:r>
              <a:rPr lang="en-ID" dirty="0"/>
              <a:t> donk”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bahkan</a:t>
            </a:r>
            <a:r>
              <a:rPr lang="en-ID" dirty="0"/>
              <a:t> </a:t>
            </a:r>
            <a:r>
              <a:rPr lang="en-ID" dirty="0" err="1"/>
              <a:t>dilempari</a:t>
            </a:r>
            <a:r>
              <a:rPr lang="en-ID" dirty="0"/>
              <a:t> </a:t>
            </a:r>
            <a:r>
              <a:rPr lang="en-ID" dirty="0" err="1"/>
              <a:t>batu</a:t>
            </a:r>
            <a:r>
              <a:rPr lang="en-ID" dirty="0"/>
              <a:t>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2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A1174-7FA9-4146-8A01-8DADA24F1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Lima </a:t>
            </a:r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:</a:t>
            </a:r>
          </a:p>
          <a:p>
            <a:r>
              <a:rPr lang="en-ID" dirty="0"/>
              <a:t>Massa</a:t>
            </a:r>
          </a:p>
          <a:p>
            <a:r>
              <a:rPr lang="en-ID" dirty="0" err="1"/>
              <a:t>Dekopling</a:t>
            </a:r>
            <a:r>
              <a:rPr lang="en-ID" dirty="0"/>
              <a:t> </a:t>
            </a:r>
            <a:r>
              <a:rPr lang="en-ID" dirty="0" err="1"/>
              <a:t>Mekanik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isolasi</a:t>
            </a:r>
            <a:r>
              <a:rPr lang="en-ID" dirty="0"/>
              <a:t> </a:t>
            </a:r>
            <a:r>
              <a:rPr lang="en-ID" dirty="0" err="1"/>
              <a:t>mekanik</a:t>
            </a:r>
            <a:endParaRPr lang="en-ID" dirty="0"/>
          </a:p>
          <a:p>
            <a:r>
              <a:rPr lang="en-ID" dirty="0" err="1"/>
              <a:t>Absorpsi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penyerapan</a:t>
            </a:r>
            <a:r>
              <a:rPr lang="en-ID" dirty="0"/>
              <a:t> </a:t>
            </a:r>
            <a:r>
              <a:rPr lang="en-ID" dirty="0" err="1"/>
              <a:t>suara</a:t>
            </a:r>
            <a:endParaRPr lang="en-ID" dirty="0"/>
          </a:p>
          <a:p>
            <a:r>
              <a:rPr lang="en-ID" dirty="0" err="1"/>
              <a:t>Resonansi</a:t>
            </a:r>
            <a:endParaRPr lang="en-ID" dirty="0"/>
          </a:p>
          <a:p>
            <a:r>
              <a:rPr lang="en-ID" dirty="0" err="1"/>
              <a:t>Konduksi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51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658E9-F707-324B-8552-817C28679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96019-14C8-744E-88CC-6D24EDEF0F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massa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berkaitan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perilaku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gelombang</a:t>
            </a:r>
            <a:r>
              <a:rPr lang="en-ID" dirty="0"/>
              <a:t>.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gelombang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menumbuk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permukaan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dia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menggetarkan</a:t>
            </a:r>
            <a:r>
              <a:rPr lang="en-ID" dirty="0"/>
              <a:t> </a:t>
            </a:r>
            <a:r>
              <a:rPr lang="en-ID" dirty="0" err="1"/>
              <a:t>permukaan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.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ringan</a:t>
            </a:r>
            <a:r>
              <a:rPr lang="en-ID" dirty="0"/>
              <a:t> </a:t>
            </a:r>
            <a:r>
              <a:rPr lang="en-ID" dirty="0" err="1"/>
              <a:t>permukaan</a:t>
            </a:r>
            <a:r>
              <a:rPr lang="en-ID" dirty="0"/>
              <a:t>, </a:t>
            </a:r>
            <a:r>
              <a:rPr lang="en-ID" dirty="0" err="1"/>
              <a:t>tentu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mudah</a:t>
            </a:r>
            <a:r>
              <a:rPr lang="en-ID" dirty="0"/>
              <a:t> </a:t>
            </a:r>
            <a:r>
              <a:rPr lang="en-ID" dirty="0" err="1"/>
              <a:t>digetarkan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gelombang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sebaliknya</a:t>
            </a:r>
            <a:r>
              <a:rPr lang="en-ID" dirty="0"/>
              <a:t>,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halnya</a:t>
            </a:r>
            <a:r>
              <a:rPr lang="en-ID" dirty="0"/>
              <a:t> </a:t>
            </a:r>
            <a:r>
              <a:rPr lang="en-ID" dirty="0" err="1"/>
              <a:t>kalo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 </a:t>
            </a:r>
            <a:r>
              <a:rPr lang="en-ID" dirty="0" err="1"/>
              <a:t>mendorong</a:t>
            </a:r>
            <a:r>
              <a:rPr lang="en-ID" dirty="0"/>
              <a:t> </a:t>
            </a:r>
            <a:r>
              <a:rPr lang="en-ID" dirty="0" err="1"/>
              <a:t>troley</a:t>
            </a:r>
            <a:r>
              <a:rPr lang="en-ID" dirty="0"/>
              <a:t> </a:t>
            </a:r>
            <a:r>
              <a:rPr lang="en-ID" dirty="0" err="1"/>
              <a:t>kosong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ringan</a:t>
            </a:r>
            <a:r>
              <a:rPr lang="en-ID" dirty="0"/>
              <a:t> </a:t>
            </a:r>
            <a:r>
              <a:rPr lang="en-ID" dirty="0" err="1"/>
              <a:t>dibandingkan</a:t>
            </a:r>
            <a:r>
              <a:rPr lang="en-ID" dirty="0"/>
              <a:t> </a:t>
            </a:r>
            <a:r>
              <a:rPr lang="en-ID" dirty="0" err="1"/>
              <a:t>mendorong</a:t>
            </a:r>
            <a:r>
              <a:rPr lang="en-ID" dirty="0"/>
              <a:t> </a:t>
            </a:r>
            <a:r>
              <a:rPr lang="en-ID" dirty="0" err="1"/>
              <a:t>troley</a:t>
            </a:r>
            <a:r>
              <a:rPr lang="en-ID" dirty="0"/>
              <a:t> yang </a:t>
            </a:r>
            <a:r>
              <a:rPr lang="en-ID" dirty="0" err="1"/>
              <a:t>terisi</a:t>
            </a:r>
            <a:r>
              <a:rPr lang="en-ID" dirty="0"/>
              <a:t> </a:t>
            </a:r>
            <a:r>
              <a:rPr lang="en-ID" dirty="0" err="1"/>
              <a:t>penuh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batu</a:t>
            </a:r>
            <a:r>
              <a:rPr lang="en-ID" dirty="0"/>
              <a:t> </a:t>
            </a:r>
            <a:r>
              <a:rPr lang="en-ID" dirty="0" err="1"/>
              <a:t>bata</a:t>
            </a:r>
            <a:r>
              <a:rPr lang="en-ID" dirty="0"/>
              <a:t>. </a:t>
            </a:r>
            <a:r>
              <a:rPr lang="en-ID" dirty="0" err="1"/>
              <a:t>Tentu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kinerja</a:t>
            </a:r>
            <a:r>
              <a:rPr lang="en-ID" dirty="0"/>
              <a:t> </a:t>
            </a:r>
            <a:r>
              <a:rPr lang="en-ID" dirty="0" err="1"/>
              <a:t>insulasi</a:t>
            </a:r>
            <a:r>
              <a:rPr lang="en-ID" dirty="0"/>
              <a:t>,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massa</a:t>
            </a:r>
            <a:r>
              <a:rPr lang="en-ID" dirty="0"/>
              <a:t> yang </a:t>
            </a:r>
            <a:r>
              <a:rPr lang="en-ID" dirty="0" err="1"/>
              <a:t>besar</a:t>
            </a:r>
            <a:r>
              <a:rPr lang="en-ID" dirty="0"/>
              <a:t> pula.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teoritis</a:t>
            </a:r>
            <a:r>
              <a:rPr lang="en-ID" dirty="0"/>
              <a:t>,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menggandakan</a:t>
            </a:r>
            <a:r>
              <a:rPr lang="en-ID" dirty="0"/>
              <a:t> </a:t>
            </a:r>
            <a:r>
              <a:rPr lang="en-ID" dirty="0" err="1"/>
              <a:t>massa</a:t>
            </a:r>
            <a:r>
              <a:rPr lang="en-ID" dirty="0"/>
              <a:t> </a:t>
            </a:r>
            <a:r>
              <a:rPr lang="en-ID" dirty="0" err="1"/>
              <a:t>dinding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(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rongga</a:t>
            </a:r>
            <a:r>
              <a:rPr lang="en-ID" dirty="0"/>
              <a:t> </a:t>
            </a:r>
            <a:r>
              <a:rPr lang="en-ID" dirty="0" err="1"/>
              <a:t>udara</a:t>
            </a:r>
            <a:r>
              <a:rPr lang="en-ID" dirty="0"/>
              <a:t>),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kinerja</a:t>
            </a:r>
            <a:r>
              <a:rPr lang="en-ID" dirty="0"/>
              <a:t> </a:t>
            </a:r>
            <a:r>
              <a:rPr lang="en-ID" dirty="0" err="1"/>
              <a:t>insulasi</a:t>
            </a:r>
            <a:r>
              <a:rPr lang="en-ID" dirty="0"/>
              <a:t> </a:t>
            </a:r>
            <a:r>
              <a:rPr lang="en-ID" dirty="0" err="1"/>
              <a:t>sebesar</a:t>
            </a:r>
            <a:r>
              <a:rPr lang="en-ID" dirty="0"/>
              <a:t> 6 </a:t>
            </a:r>
            <a:r>
              <a:rPr lang="en-ID" dirty="0" err="1"/>
              <a:t>dB.</a:t>
            </a:r>
            <a:r>
              <a:rPr lang="en-ID" dirty="0"/>
              <a:t>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 </a:t>
            </a:r>
            <a:r>
              <a:rPr lang="en-ID" dirty="0" err="1"/>
              <a:t>punya</a:t>
            </a:r>
            <a:r>
              <a:rPr lang="en-ID" dirty="0"/>
              <a:t> </a:t>
            </a:r>
            <a:r>
              <a:rPr lang="en-ID" dirty="0" err="1"/>
              <a:t>dinding</a:t>
            </a:r>
            <a:r>
              <a:rPr lang="en-ID" dirty="0"/>
              <a:t> drywall gypsum </a:t>
            </a:r>
            <a:r>
              <a:rPr lang="en-ID" dirty="0" err="1"/>
              <a:t>dengan</a:t>
            </a:r>
            <a:r>
              <a:rPr lang="en-ID" dirty="0"/>
              <a:t> single stud,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setiap</a:t>
            </a:r>
            <a:r>
              <a:rPr lang="en-ID" dirty="0"/>
              <a:t> </a:t>
            </a:r>
            <a:r>
              <a:rPr lang="en-ID" dirty="0" err="1"/>
              <a:t>penambahan</a:t>
            </a:r>
            <a:r>
              <a:rPr lang="en-ID" dirty="0"/>
              <a:t> layer gypsum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memberikan</a:t>
            </a:r>
            <a:r>
              <a:rPr lang="en-ID" dirty="0"/>
              <a:t> </a:t>
            </a:r>
            <a:r>
              <a:rPr lang="en-ID" dirty="0" err="1"/>
              <a:t>tambahan</a:t>
            </a:r>
            <a:r>
              <a:rPr lang="en-ID" dirty="0"/>
              <a:t> </a:t>
            </a:r>
            <a:r>
              <a:rPr lang="en-ID" dirty="0" err="1"/>
              <a:t>insulasi</a:t>
            </a:r>
            <a:r>
              <a:rPr lang="en-ID" dirty="0"/>
              <a:t> 4-5 </a:t>
            </a:r>
            <a:r>
              <a:rPr lang="en-ID" dirty="0" err="1"/>
              <a:t>dB.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33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FEFD8-0D04-5B4C-BE03-F32B92ECB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i="1" dirty="0" err="1"/>
              <a:t>Dekopling</a:t>
            </a:r>
            <a:r>
              <a:rPr lang="en-ID" b="1" i="1" dirty="0"/>
              <a:t> </a:t>
            </a:r>
            <a:r>
              <a:rPr lang="en-ID" b="1" i="1" dirty="0" err="1"/>
              <a:t>Mekanik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E9B90-9A3E-1C43-A82F-EEEEED0C5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dekopling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yang paling </a:t>
            </a:r>
            <a:r>
              <a:rPr lang="en-ID" dirty="0" err="1"/>
              <a:t>umum</a:t>
            </a:r>
            <a:r>
              <a:rPr lang="en-ID" dirty="0"/>
              <a:t> </a:t>
            </a:r>
            <a:r>
              <a:rPr lang="en-ID" dirty="0" err="1"/>
              <a:t>dikenal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konsep</a:t>
            </a:r>
            <a:r>
              <a:rPr lang="en-ID" dirty="0"/>
              <a:t> </a:t>
            </a:r>
            <a:r>
              <a:rPr lang="en-ID" dirty="0" err="1"/>
              <a:t>insulasi</a:t>
            </a:r>
            <a:r>
              <a:rPr lang="en-ID" dirty="0"/>
              <a:t>. Sound clips, resilient channel, staggered stud, </a:t>
            </a:r>
            <a:r>
              <a:rPr lang="en-ID" dirty="0" err="1"/>
              <a:t>dan</a:t>
            </a:r>
            <a:r>
              <a:rPr lang="en-ID" dirty="0"/>
              <a:t> double stud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beberap</a:t>
            </a:r>
            <a:r>
              <a:rPr lang="en-ID" dirty="0"/>
              <a:t> </a:t>
            </a:r>
            <a:r>
              <a:rPr lang="en-ID" dirty="0" err="1"/>
              <a:t>contoh</a:t>
            </a:r>
            <a:r>
              <a:rPr lang="en-ID" dirty="0"/>
              <a:t> </a:t>
            </a:r>
            <a:r>
              <a:rPr lang="en-ID" dirty="0" err="1"/>
              <a:t>aplikasinya</a:t>
            </a:r>
            <a:r>
              <a:rPr lang="en-ID" dirty="0"/>
              <a:t>.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prinsipnya</a:t>
            </a:r>
            <a:r>
              <a:rPr lang="en-ID" dirty="0"/>
              <a:t> </a:t>
            </a:r>
            <a:r>
              <a:rPr lang="en-ID" dirty="0" err="1"/>
              <a:t>dekopling</a:t>
            </a:r>
            <a:r>
              <a:rPr lang="en-ID" dirty="0"/>
              <a:t> </a:t>
            </a:r>
            <a:r>
              <a:rPr lang="en-ID" dirty="0" err="1"/>
              <a:t>mekanik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menghalangi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merambat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dinding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menghalangi</a:t>
            </a:r>
            <a:r>
              <a:rPr lang="en-ID" dirty="0"/>
              <a:t> </a:t>
            </a:r>
            <a:r>
              <a:rPr lang="en-ID" dirty="0" err="1"/>
              <a:t>getaran</a:t>
            </a:r>
            <a:r>
              <a:rPr lang="en-ID" dirty="0"/>
              <a:t> </a:t>
            </a:r>
            <a:r>
              <a:rPr lang="en-ID" dirty="0" err="1"/>
              <a:t>merambat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permukaan</a:t>
            </a:r>
            <a:r>
              <a:rPr lang="en-ID" dirty="0"/>
              <a:t> </a:t>
            </a:r>
            <a:r>
              <a:rPr lang="en-ID" dirty="0" err="1"/>
              <a:t>dinding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permukaan</a:t>
            </a:r>
            <a:r>
              <a:rPr lang="en-ID" dirty="0"/>
              <a:t> yang lain. </a:t>
            </a:r>
            <a:r>
              <a:rPr lang="en-ID" dirty="0" err="1"/>
              <a:t>Energi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/</a:t>
            </a:r>
            <a:r>
              <a:rPr lang="en-ID" dirty="0" err="1"/>
              <a:t>getaran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“</a:t>
            </a:r>
            <a:r>
              <a:rPr lang="en-ID" dirty="0" err="1"/>
              <a:t>hilang</a:t>
            </a:r>
            <a:r>
              <a:rPr lang="en-ID" dirty="0"/>
              <a:t>” </a:t>
            </a:r>
            <a:r>
              <a:rPr lang="en-ID" dirty="0" err="1"/>
              <a:t>oleh</a:t>
            </a:r>
            <a:r>
              <a:rPr lang="en-ID" dirty="0"/>
              <a:t> material lain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udara</a:t>
            </a:r>
            <a:r>
              <a:rPr lang="en-ID" dirty="0"/>
              <a:t> yang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diantara</a:t>
            </a:r>
            <a:r>
              <a:rPr lang="en-ID" dirty="0"/>
              <a:t> 2 </a:t>
            </a:r>
            <a:r>
              <a:rPr lang="en-ID" dirty="0" err="1"/>
              <a:t>permukaan</a:t>
            </a:r>
            <a:r>
              <a:rPr lang="en-ID" dirty="0"/>
              <a:t>. Yang </a:t>
            </a:r>
            <a:r>
              <a:rPr lang="en-ID" dirty="0" err="1"/>
              <a:t>seringkali</a:t>
            </a:r>
            <a:r>
              <a:rPr lang="en-ID" dirty="0"/>
              <a:t> </a:t>
            </a:r>
            <a:r>
              <a:rPr lang="en-ID" dirty="0" err="1"/>
              <a:t>dilupakan</a:t>
            </a:r>
            <a:r>
              <a:rPr lang="en-ID" dirty="0"/>
              <a:t>, </a:t>
            </a:r>
            <a:r>
              <a:rPr lang="en-ID" dirty="0" err="1"/>
              <a:t>dekopling</a:t>
            </a:r>
            <a:r>
              <a:rPr lang="en-ID" dirty="0"/>
              <a:t> </a:t>
            </a:r>
            <a:r>
              <a:rPr lang="en-ID" dirty="0" err="1"/>
              <a:t>mekanik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frekuensi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,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membuat</a:t>
            </a:r>
            <a:r>
              <a:rPr lang="en-ID" dirty="0"/>
              <a:t> </a:t>
            </a:r>
            <a:r>
              <a:rPr lang="en-ID" dirty="0" err="1"/>
              <a:t>dekopling</a:t>
            </a:r>
            <a:r>
              <a:rPr lang="en-ID" dirty="0"/>
              <a:t>,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menciptakan</a:t>
            </a:r>
            <a:r>
              <a:rPr lang="en-ID" dirty="0"/>
              <a:t> system </a:t>
            </a:r>
            <a:r>
              <a:rPr lang="en-ID" dirty="0" err="1"/>
              <a:t>resonansi</a:t>
            </a:r>
            <a:r>
              <a:rPr lang="en-ID" dirty="0"/>
              <a:t>., </a:t>
            </a:r>
            <a:r>
              <a:rPr lang="en-ID" dirty="0" err="1"/>
              <a:t>sehingga</a:t>
            </a:r>
            <a:r>
              <a:rPr lang="en-ID" dirty="0"/>
              <a:t> system </a:t>
            </a:r>
            <a:r>
              <a:rPr lang="en-ID" dirty="0" err="1"/>
              <a:t>dinding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 </a:t>
            </a:r>
            <a:r>
              <a:rPr lang="en-ID" dirty="0" err="1"/>
              <a:t>jauh</a:t>
            </a:r>
            <a:r>
              <a:rPr lang="en-ID" dirty="0"/>
              <a:t> </a:t>
            </a:r>
            <a:r>
              <a:rPr lang="en-ID" dirty="0" err="1"/>
              <a:t>diatas</a:t>
            </a:r>
            <a:r>
              <a:rPr lang="en-ID" dirty="0"/>
              <a:t> </a:t>
            </a:r>
            <a:r>
              <a:rPr lang="en-ID" dirty="0" err="1"/>
              <a:t>frekuensi</a:t>
            </a:r>
            <a:r>
              <a:rPr lang="en-ID" dirty="0"/>
              <a:t> </a:t>
            </a:r>
            <a:r>
              <a:rPr lang="en-ID" dirty="0" err="1"/>
              <a:t>resonansi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. </a:t>
            </a:r>
            <a:r>
              <a:rPr lang="en-ID" dirty="0" err="1"/>
              <a:t>Insulasi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buruk</a:t>
            </a:r>
            <a:r>
              <a:rPr lang="en-ID" dirty="0"/>
              <a:t> </a:t>
            </a:r>
            <a:r>
              <a:rPr lang="en-ID" dirty="0" err="1"/>
              <a:t>kinerjanya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frekuensi</a:t>
            </a:r>
            <a:r>
              <a:rPr lang="en-ID" dirty="0"/>
              <a:t> </a:t>
            </a:r>
            <a:r>
              <a:rPr lang="en-ID" dirty="0" err="1"/>
              <a:t>dibawah</a:t>
            </a:r>
            <a:r>
              <a:rPr lang="en-ID" dirty="0"/>
              <a:t> ½ </a:t>
            </a:r>
            <a:r>
              <a:rPr lang="en-ID" dirty="0" err="1"/>
              <a:t>oktaf</a:t>
            </a:r>
            <a:r>
              <a:rPr lang="en-ID" dirty="0"/>
              <a:t> </a:t>
            </a:r>
            <a:r>
              <a:rPr lang="en-ID" dirty="0" err="1"/>
              <a:t>frekuensi</a:t>
            </a:r>
            <a:r>
              <a:rPr lang="en-ID" dirty="0"/>
              <a:t> </a:t>
            </a:r>
            <a:r>
              <a:rPr lang="en-ID" dirty="0" err="1"/>
              <a:t>resonansi</a:t>
            </a:r>
            <a:r>
              <a:rPr lang="en-ID" dirty="0"/>
              <a:t>.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mengendalikan</a:t>
            </a:r>
            <a:r>
              <a:rPr lang="en-ID" dirty="0"/>
              <a:t> </a:t>
            </a:r>
            <a:r>
              <a:rPr lang="en-ID" dirty="0" err="1"/>
              <a:t>resonansi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benar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insulasi</a:t>
            </a:r>
            <a:r>
              <a:rPr lang="en-ID" dirty="0"/>
              <a:t> </a:t>
            </a:r>
            <a:r>
              <a:rPr lang="en-ID" dirty="0" err="1"/>
              <a:t>frekuensi</a:t>
            </a:r>
            <a:r>
              <a:rPr lang="en-ID" dirty="0"/>
              <a:t> </a:t>
            </a:r>
            <a:r>
              <a:rPr lang="en-ID" dirty="0" err="1"/>
              <a:t>rendah</a:t>
            </a:r>
            <a:r>
              <a:rPr lang="en-ID" dirty="0"/>
              <a:t> (yang </a:t>
            </a:r>
            <a:r>
              <a:rPr lang="en-ID" dirty="0" err="1"/>
              <a:t>merupakan</a:t>
            </a:r>
            <a:r>
              <a:rPr lang="en-ID" dirty="0"/>
              <a:t> problem </a:t>
            </a:r>
            <a:r>
              <a:rPr lang="en-ID" dirty="0" err="1"/>
              <a:t>utama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proses </a:t>
            </a:r>
            <a:r>
              <a:rPr lang="en-ID" dirty="0" err="1"/>
              <a:t>insulasi</a:t>
            </a:r>
            <a:r>
              <a:rPr lang="en-ID" dirty="0"/>
              <a:t>)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dicapai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59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956CB-C86F-4547-AA1F-1AD4F8F2B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D" b="1" i="1" dirty="0" err="1"/>
              <a:t>Absorpsi</a:t>
            </a:r>
            <a:r>
              <a:rPr lang="en-ID" b="1" i="1" dirty="0"/>
              <a:t> </a:t>
            </a:r>
            <a:r>
              <a:rPr lang="en-ID" b="1" i="1" dirty="0" err="1"/>
              <a:t>atau</a:t>
            </a:r>
            <a:r>
              <a:rPr lang="en-ID" b="1" i="1" dirty="0"/>
              <a:t> </a:t>
            </a:r>
            <a:r>
              <a:rPr lang="en-ID" b="1" i="1" dirty="0" err="1"/>
              <a:t>penyerapan</a:t>
            </a:r>
            <a:r>
              <a:rPr lang="en-ID" b="1" i="1" dirty="0"/>
              <a:t> </a:t>
            </a:r>
            <a:r>
              <a:rPr lang="en-ID" b="1" i="1" dirty="0" err="1"/>
              <a:t>energi</a:t>
            </a:r>
            <a:r>
              <a:rPr lang="en-ID" b="1" i="1" dirty="0"/>
              <a:t> </a:t>
            </a:r>
            <a:r>
              <a:rPr lang="en-ID" b="1" i="1" dirty="0" err="1"/>
              <a:t>suara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C5DA76-3F25-814E-97A7-D8C32B01D4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penyerap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disisipkan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system </a:t>
            </a:r>
            <a:r>
              <a:rPr lang="en-ID" dirty="0" err="1"/>
              <a:t>dinding</a:t>
            </a:r>
            <a:r>
              <a:rPr lang="en-ID" dirty="0"/>
              <a:t> </a:t>
            </a:r>
            <a:r>
              <a:rPr lang="en-ID" dirty="0" err="1"/>
              <a:t>insulasi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meningkatkan</a:t>
            </a:r>
            <a:r>
              <a:rPr lang="en-ID" dirty="0"/>
              <a:t> </a:t>
            </a:r>
            <a:r>
              <a:rPr lang="en-ID" dirty="0" err="1"/>
              <a:t>kinerja</a:t>
            </a:r>
            <a:r>
              <a:rPr lang="en-ID" dirty="0"/>
              <a:t> </a:t>
            </a:r>
            <a:r>
              <a:rPr lang="en-ID" dirty="0" err="1"/>
              <a:t>insulasi</a:t>
            </a:r>
            <a:r>
              <a:rPr lang="en-ID" dirty="0"/>
              <a:t>,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energi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yang </a:t>
            </a:r>
            <a:r>
              <a:rPr lang="en-ID" dirty="0" err="1"/>
              <a:t>merambat</a:t>
            </a:r>
            <a:r>
              <a:rPr lang="en-ID" dirty="0"/>
              <a:t> </a:t>
            </a:r>
            <a:r>
              <a:rPr lang="en-ID" dirty="0" err="1"/>
              <a:t>melewati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penyerap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diubah</a:t>
            </a:r>
            <a:r>
              <a:rPr lang="en-ID" dirty="0"/>
              <a:t>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energi</a:t>
            </a:r>
            <a:r>
              <a:rPr lang="en-ID" dirty="0"/>
              <a:t> </a:t>
            </a:r>
            <a:r>
              <a:rPr lang="en-ID" dirty="0" err="1"/>
              <a:t>panas</a:t>
            </a:r>
            <a:r>
              <a:rPr lang="en-ID" dirty="0"/>
              <a:t> (</a:t>
            </a:r>
            <a:r>
              <a:rPr lang="en-ID" dirty="0" err="1"/>
              <a:t>utk</a:t>
            </a:r>
            <a:r>
              <a:rPr lang="en-ID" dirty="0"/>
              <a:t> </a:t>
            </a:r>
            <a:r>
              <a:rPr lang="en-ID" dirty="0" err="1"/>
              <a:t>menggetarkan</a:t>
            </a:r>
            <a:r>
              <a:rPr lang="en-ID" dirty="0"/>
              <a:t> </a:t>
            </a:r>
            <a:r>
              <a:rPr lang="en-ID" dirty="0" err="1"/>
              <a:t>partikel</a:t>
            </a:r>
            <a:r>
              <a:rPr lang="en-ID" dirty="0"/>
              <a:t> </a:t>
            </a:r>
            <a:r>
              <a:rPr lang="en-ID" dirty="0" err="1"/>
              <a:t>udara</a:t>
            </a:r>
            <a:r>
              <a:rPr lang="en-ID" dirty="0"/>
              <a:t> yang </a:t>
            </a:r>
            <a:r>
              <a:rPr lang="en-ID" dirty="0" err="1"/>
              <a:t>terperangkap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pori2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penyerap</a:t>
            </a:r>
            <a:r>
              <a:rPr lang="en-ID" dirty="0"/>
              <a:t>.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penyerap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juga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menurunkan</a:t>
            </a:r>
            <a:r>
              <a:rPr lang="en-ID" dirty="0"/>
              <a:t> </a:t>
            </a:r>
            <a:r>
              <a:rPr lang="en-ID" dirty="0" err="1"/>
              <a:t>frekuensi</a:t>
            </a:r>
            <a:r>
              <a:rPr lang="en-ID" dirty="0"/>
              <a:t> </a:t>
            </a:r>
            <a:r>
              <a:rPr lang="en-ID" dirty="0" err="1"/>
              <a:t>resonansi</a:t>
            </a:r>
            <a:r>
              <a:rPr lang="en-ID" dirty="0"/>
              <a:t> system </a:t>
            </a:r>
            <a:r>
              <a:rPr lang="en-ID" dirty="0" err="1"/>
              <a:t>partisi</a:t>
            </a:r>
            <a:r>
              <a:rPr lang="en-ID" dirty="0"/>
              <a:t>/</a:t>
            </a:r>
            <a:r>
              <a:rPr lang="en-ID" dirty="0" err="1"/>
              <a:t>dinding</a:t>
            </a:r>
            <a:r>
              <a:rPr lang="en-ID" dirty="0"/>
              <a:t> yang di </a:t>
            </a:r>
            <a:r>
              <a:rPr lang="en-ID" dirty="0" err="1"/>
              <a:t>dekopling</a:t>
            </a:r>
            <a:r>
              <a:rPr lang="en-ID" dirty="0"/>
              <a:t>. (</a:t>
            </a:r>
            <a:r>
              <a:rPr lang="en-ID" dirty="0" err="1"/>
              <a:t>Pernahkah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 </a:t>
            </a:r>
            <a:r>
              <a:rPr lang="en-ID" dirty="0" err="1"/>
              <a:t>mencoba</a:t>
            </a:r>
            <a:r>
              <a:rPr lang="en-ID" dirty="0"/>
              <a:t> </a:t>
            </a:r>
            <a:r>
              <a:rPr lang="en-ID" dirty="0" err="1"/>
              <a:t>meletakkan</a:t>
            </a:r>
            <a:r>
              <a:rPr lang="en-ID" dirty="0"/>
              <a:t> mineral wool/</a:t>
            </a:r>
            <a:r>
              <a:rPr lang="en-ID" dirty="0" err="1"/>
              <a:t>glasswool</a:t>
            </a:r>
            <a:r>
              <a:rPr lang="en-ID" dirty="0"/>
              <a:t> </a:t>
            </a:r>
            <a:r>
              <a:rPr lang="en-ID" dirty="0" err="1"/>
              <a:t>didepan</a:t>
            </a:r>
            <a:r>
              <a:rPr lang="en-ID" dirty="0"/>
              <a:t> </a:t>
            </a:r>
            <a:r>
              <a:rPr lang="en-ID" dirty="0" err="1"/>
              <a:t>center</a:t>
            </a:r>
            <a:r>
              <a:rPr lang="en-ID" dirty="0"/>
              <a:t> loudspeaker system Home </a:t>
            </a:r>
            <a:r>
              <a:rPr lang="en-ID" dirty="0" err="1"/>
              <a:t>Theater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? </a:t>
            </a:r>
            <a:r>
              <a:rPr lang="en-ID" dirty="0" err="1"/>
              <a:t>Coba</a:t>
            </a:r>
            <a:r>
              <a:rPr lang="en-ID" dirty="0"/>
              <a:t> </a:t>
            </a:r>
            <a:r>
              <a:rPr lang="en-ID" dirty="0" err="1"/>
              <a:t>bandingkan</a:t>
            </a:r>
            <a:r>
              <a:rPr lang="en-ID" dirty="0"/>
              <a:t>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 </a:t>
            </a:r>
            <a:r>
              <a:rPr lang="en-ID" dirty="0" err="1"/>
              <a:t>letakkan</a:t>
            </a:r>
            <a:r>
              <a:rPr lang="en-ID" dirty="0"/>
              <a:t> di </a:t>
            </a:r>
            <a:r>
              <a:rPr lang="en-ID" dirty="0" err="1"/>
              <a:t>depan</a:t>
            </a:r>
            <a:r>
              <a:rPr lang="en-ID" dirty="0"/>
              <a:t> subwoofer </a:t>
            </a:r>
            <a:r>
              <a:rPr lang="en-ID" dirty="0" err="1"/>
              <a:t>anda</a:t>
            </a:r>
            <a:r>
              <a:rPr lang="en-ID" dirty="0"/>
              <a:t>?)</a:t>
            </a:r>
          </a:p>
          <a:p>
            <a:r>
              <a:rPr lang="en-ID" dirty="0"/>
              <a:t>Setelah </a:t>
            </a:r>
            <a:r>
              <a:rPr lang="en-ID" dirty="0" err="1"/>
              <a:t>anda</a:t>
            </a:r>
            <a:r>
              <a:rPr lang="en-ID" dirty="0"/>
              <a:t> </a:t>
            </a:r>
            <a:r>
              <a:rPr lang="en-ID" dirty="0" err="1"/>
              <a:t>mencoba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memahami</a:t>
            </a:r>
            <a:r>
              <a:rPr lang="en-ID" dirty="0"/>
              <a:t>,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insulasi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soundproofing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ditentukan</a:t>
            </a:r>
            <a:r>
              <a:rPr lang="en-ID" dirty="0"/>
              <a:t> </a:t>
            </a:r>
            <a:r>
              <a:rPr lang="en-ID" dirty="0" err="1"/>
              <a:t>semata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penyerap</a:t>
            </a:r>
            <a:r>
              <a:rPr lang="en-ID" dirty="0"/>
              <a:t> </a:t>
            </a:r>
            <a:r>
              <a:rPr lang="en-ID" dirty="0" err="1"/>
              <a:t>apa</a:t>
            </a:r>
            <a:r>
              <a:rPr lang="en-ID" dirty="0"/>
              <a:t> yang </a:t>
            </a:r>
            <a:r>
              <a:rPr lang="en-ID" dirty="0" err="1"/>
              <a:t>diisikan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dinding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. </a:t>
            </a:r>
            <a:r>
              <a:rPr lang="en-ID" dirty="0" err="1"/>
              <a:t>Jika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dinding</a:t>
            </a:r>
            <a:r>
              <a:rPr lang="en-ID" dirty="0"/>
              <a:t> sandwich </a:t>
            </a:r>
            <a:r>
              <a:rPr lang="en-ID" dirty="0" err="1"/>
              <a:t>konvensional</a:t>
            </a:r>
            <a:r>
              <a:rPr lang="en-ID" dirty="0"/>
              <a:t> (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permukaan</a:t>
            </a:r>
            <a:r>
              <a:rPr lang="en-ID" dirty="0"/>
              <a:t> </a:t>
            </a:r>
            <a:r>
              <a:rPr lang="en-ID" dirty="0" err="1"/>
              <a:t>dihubungkan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stud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 </a:t>
            </a:r>
            <a:r>
              <a:rPr lang="en-ID" dirty="0" err="1"/>
              <a:t>isi</a:t>
            </a:r>
            <a:r>
              <a:rPr lang="en-ID" dirty="0"/>
              <a:t> </a:t>
            </a:r>
            <a:r>
              <a:rPr lang="en-ID" dirty="0" err="1"/>
              <a:t>celah</a:t>
            </a:r>
            <a:r>
              <a:rPr lang="en-ID" dirty="0"/>
              <a:t> </a:t>
            </a:r>
            <a:r>
              <a:rPr lang="en-ID" dirty="0" err="1"/>
              <a:t>diantaranya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penyerap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,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tetap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lewat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stud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melalui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penyerap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. </a:t>
            </a:r>
            <a:r>
              <a:rPr lang="en-ID" dirty="0" err="1"/>
              <a:t>Jadi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penyerap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efektif</a:t>
            </a:r>
            <a:r>
              <a:rPr lang="en-ID" dirty="0"/>
              <a:t>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dekopling</a:t>
            </a:r>
            <a:r>
              <a:rPr lang="en-ID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828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DC8E2-8875-7D46-A5D8-45A4884074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i="1" dirty="0" err="1"/>
              <a:t>Resonansi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899A5-FC44-314F-9BAF-EEC88C93C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D" dirty="0" err="1"/>
              <a:t>Prinsip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bekerja</a:t>
            </a:r>
            <a:r>
              <a:rPr lang="en-ID" dirty="0"/>
              <a:t> </a:t>
            </a:r>
            <a:r>
              <a:rPr lang="en-ID" dirty="0" err="1"/>
              <a:t>bertentangan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1, 2, </a:t>
            </a:r>
            <a:r>
              <a:rPr lang="en-ID" dirty="0" err="1"/>
              <a:t>dan</a:t>
            </a:r>
            <a:r>
              <a:rPr lang="en-ID" dirty="0"/>
              <a:t> 3,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resonansi</a:t>
            </a:r>
            <a:r>
              <a:rPr lang="en-ID" dirty="0"/>
              <a:t>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memudahkan</a:t>
            </a:r>
            <a:r>
              <a:rPr lang="en-ID" dirty="0"/>
              <a:t> </a:t>
            </a:r>
            <a:r>
              <a:rPr lang="en-ID" dirty="0" err="1"/>
              <a:t>terjadinya</a:t>
            </a:r>
            <a:r>
              <a:rPr lang="en-ID" dirty="0"/>
              <a:t> </a:t>
            </a:r>
            <a:r>
              <a:rPr lang="en-ID" dirty="0" err="1"/>
              <a:t>getaran</a:t>
            </a:r>
            <a:r>
              <a:rPr lang="en-ID" dirty="0"/>
              <a:t>.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getaran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frekuensi</a:t>
            </a:r>
            <a:r>
              <a:rPr lang="en-ID" dirty="0"/>
              <a:t> yang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frekuensi</a:t>
            </a:r>
            <a:r>
              <a:rPr lang="en-ID" dirty="0"/>
              <a:t> </a:t>
            </a:r>
            <a:r>
              <a:rPr lang="en-ID" dirty="0" err="1"/>
              <a:t>resonansi</a:t>
            </a:r>
            <a:r>
              <a:rPr lang="en-ID" dirty="0"/>
              <a:t> system </a:t>
            </a:r>
            <a:r>
              <a:rPr lang="en-ID" dirty="0" err="1"/>
              <a:t>dinding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energi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mudah</a:t>
            </a:r>
            <a:r>
              <a:rPr lang="en-ID" dirty="0"/>
              <a:t> </a:t>
            </a:r>
            <a:r>
              <a:rPr lang="en-ID" dirty="0" err="1"/>
              <a:t>menembus</a:t>
            </a:r>
            <a:r>
              <a:rPr lang="en-ID" dirty="0"/>
              <a:t> </a:t>
            </a:r>
            <a:r>
              <a:rPr lang="en-ID" dirty="0" err="1"/>
              <a:t>dinding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 (</a:t>
            </a:r>
            <a:r>
              <a:rPr lang="en-ID" dirty="0" err="1"/>
              <a:t>seberapa</a:t>
            </a:r>
            <a:r>
              <a:rPr lang="en-ID" dirty="0"/>
              <a:t> </a:t>
            </a:r>
            <a:r>
              <a:rPr lang="en-ID" dirty="0" err="1"/>
              <a:t>tebal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beratpun</a:t>
            </a:r>
            <a:r>
              <a:rPr lang="en-ID" dirty="0"/>
              <a:t> </a:t>
            </a:r>
            <a:r>
              <a:rPr lang="en-ID" dirty="0" err="1"/>
              <a:t>dinding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). Ada 2 </a:t>
            </a:r>
            <a:r>
              <a:rPr lang="en-ID" dirty="0" err="1"/>
              <a:t>cara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mengendalikan</a:t>
            </a:r>
            <a:r>
              <a:rPr lang="en-ID" dirty="0"/>
              <a:t> </a:t>
            </a:r>
            <a:r>
              <a:rPr lang="en-ID" dirty="0" err="1"/>
              <a:t>resonansi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:</a:t>
            </a:r>
          </a:p>
          <a:p>
            <a:r>
              <a:rPr lang="en-ID" dirty="0" err="1"/>
              <a:t>Redam</a:t>
            </a:r>
            <a:r>
              <a:rPr lang="en-ID" dirty="0"/>
              <a:t> </a:t>
            </a:r>
            <a:r>
              <a:rPr lang="en-ID" dirty="0" err="1"/>
              <a:t>resonansinya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amplituda</a:t>
            </a:r>
            <a:r>
              <a:rPr lang="en-ID" dirty="0"/>
              <a:t> </a:t>
            </a:r>
            <a:r>
              <a:rPr lang="en-ID" dirty="0" err="1"/>
              <a:t>energi</a:t>
            </a:r>
            <a:r>
              <a:rPr lang="en-ID" dirty="0"/>
              <a:t> yang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sisi</a:t>
            </a:r>
            <a:r>
              <a:rPr lang="en-ID" dirty="0"/>
              <a:t> lain </a:t>
            </a:r>
            <a:r>
              <a:rPr lang="en-ID" dirty="0" err="1"/>
              <a:t>dinding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sangat</a:t>
            </a:r>
            <a:r>
              <a:rPr lang="en-ID" dirty="0"/>
              <a:t> </a:t>
            </a:r>
            <a:r>
              <a:rPr lang="en-ID" dirty="0" err="1"/>
              <a:t>berkurang</a:t>
            </a:r>
            <a:r>
              <a:rPr lang="en-ID" dirty="0"/>
              <a:t>. </a:t>
            </a:r>
            <a:r>
              <a:rPr lang="en-ID" dirty="0" err="1"/>
              <a:t>Anda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menggunakan</a:t>
            </a:r>
            <a:r>
              <a:rPr lang="en-ID" dirty="0"/>
              <a:t> </a:t>
            </a:r>
            <a:r>
              <a:rPr lang="en-ID" dirty="0" err="1"/>
              <a:t>visco</a:t>
            </a:r>
            <a:r>
              <a:rPr lang="en-ID" dirty="0"/>
              <a:t>-elastic damping </a:t>
            </a:r>
            <a:r>
              <a:rPr lang="en-ID" dirty="0" err="1"/>
              <a:t>compund</a:t>
            </a:r>
            <a:r>
              <a:rPr lang="en-ID" dirty="0"/>
              <a:t>, </a:t>
            </a:r>
            <a:r>
              <a:rPr lang="en-ID" dirty="0" err="1"/>
              <a:t>tapi</a:t>
            </a:r>
            <a:r>
              <a:rPr lang="en-ID" dirty="0"/>
              <a:t> </a:t>
            </a:r>
            <a:r>
              <a:rPr lang="en-ID" dirty="0" err="1"/>
              <a:t>jangan</a:t>
            </a:r>
            <a:r>
              <a:rPr lang="en-ID" dirty="0"/>
              <a:t> </a:t>
            </a:r>
            <a:r>
              <a:rPr lang="en-ID" dirty="0" err="1"/>
              <a:t>gunakan</a:t>
            </a:r>
            <a:r>
              <a:rPr lang="en-ID" dirty="0"/>
              <a:t> Mass Loaded Vinyl.</a:t>
            </a:r>
          </a:p>
          <a:p>
            <a:r>
              <a:rPr lang="en-ID" dirty="0" err="1"/>
              <a:t>Tekan</a:t>
            </a:r>
            <a:r>
              <a:rPr lang="en-ID" dirty="0"/>
              <a:t> </a:t>
            </a:r>
            <a:r>
              <a:rPr lang="en-ID" dirty="0" err="1"/>
              <a:t>frekuensi</a:t>
            </a:r>
            <a:r>
              <a:rPr lang="en-ID" dirty="0"/>
              <a:t> </a:t>
            </a:r>
            <a:r>
              <a:rPr lang="en-ID" dirty="0" err="1"/>
              <a:t>resonansi</a:t>
            </a:r>
            <a:r>
              <a:rPr lang="en-ID" dirty="0"/>
              <a:t> </a:t>
            </a:r>
            <a:r>
              <a:rPr lang="en-ID" dirty="0" err="1"/>
              <a:t>serendah</a:t>
            </a:r>
            <a:r>
              <a:rPr lang="en-ID" dirty="0"/>
              <a:t>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prinsip</a:t>
            </a:r>
            <a:r>
              <a:rPr lang="en-ID" dirty="0"/>
              <a:t> 1, 2 </a:t>
            </a:r>
            <a:r>
              <a:rPr lang="en-ID" dirty="0" err="1"/>
              <a:t>dan</a:t>
            </a:r>
            <a:r>
              <a:rPr lang="en-ID" dirty="0"/>
              <a:t> 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159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4EEDBE-16CC-2F41-9A2F-C1DF4D119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b="1" i="1" dirty="0" err="1"/>
              <a:t>Konduksi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F281-5895-FD40-BC32-43CC188BF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D" dirty="0" err="1"/>
              <a:t>Ingat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gelombang</a:t>
            </a:r>
            <a:r>
              <a:rPr lang="en-ID" dirty="0"/>
              <a:t> </a:t>
            </a:r>
            <a:r>
              <a:rPr lang="en-ID" dirty="0" err="1"/>
              <a:t>mekanik</a:t>
            </a:r>
            <a:r>
              <a:rPr lang="en-ID" dirty="0"/>
              <a:t>,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dinding</a:t>
            </a:r>
            <a:r>
              <a:rPr lang="en-ID" dirty="0"/>
              <a:t> </a:t>
            </a:r>
            <a:r>
              <a:rPr lang="en-ID" dirty="0" err="1"/>
              <a:t>anda</a:t>
            </a:r>
            <a:r>
              <a:rPr lang="en-ID" dirty="0"/>
              <a:t> </a:t>
            </a:r>
            <a:r>
              <a:rPr lang="en-ID" dirty="0" err="1"/>
              <a:t>terhubung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mekanik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sisinya</a:t>
            </a:r>
            <a:r>
              <a:rPr lang="en-ID" dirty="0"/>
              <a:t>,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mudah</a:t>
            </a:r>
            <a:r>
              <a:rPr lang="en-ID" dirty="0"/>
              <a:t> </a:t>
            </a:r>
            <a:r>
              <a:rPr lang="en-ID" dirty="0" err="1"/>
              <a:t>merambat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sisi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sisi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.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mengendalikannya</a:t>
            </a:r>
            <a:r>
              <a:rPr lang="en-ID" dirty="0"/>
              <a:t> </a:t>
            </a:r>
            <a:r>
              <a:rPr lang="en-ID" dirty="0" err="1"/>
              <a:t>tentu</a:t>
            </a:r>
            <a:r>
              <a:rPr lang="en-ID" dirty="0"/>
              <a:t> </a:t>
            </a:r>
            <a:r>
              <a:rPr lang="en-ID" dirty="0" err="1"/>
              <a:t>saja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memotong</a:t>
            </a:r>
            <a:r>
              <a:rPr lang="en-ID" dirty="0"/>
              <a:t> </a:t>
            </a:r>
            <a:r>
              <a:rPr lang="en-ID" dirty="0" err="1"/>
              <a:t>hubungan</a:t>
            </a:r>
            <a:r>
              <a:rPr lang="en-ID" dirty="0"/>
              <a:t> </a:t>
            </a:r>
            <a:r>
              <a:rPr lang="en-ID" dirty="0" err="1"/>
              <a:t>mekanis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sisi</a:t>
            </a:r>
            <a:r>
              <a:rPr lang="en-ID" dirty="0"/>
              <a:t>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sisi</a:t>
            </a:r>
            <a:r>
              <a:rPr lang="en-ID" dirty="0"/>
              <a:t> yang lain, </a:t>
            </a:r>
            <a:r>
              <a:rPr lang="en-ID" dirty="0" err="1"/>
              <a:t>misalnya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dilatasi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sisi</a:t>
            </a:r>
            <a:r>
              <a:rPr lang="en-ID" dirty="0"/>
              <a:t>, </a:t>
            </a:r>
            <a:r>
              <a:rPr lang="en-ID" dirty="0" err="1"/>
              <a:t>menyisipkan</a:t>
            </a:r>
            <a:r>
              <a:rPr lang="en-ID" dirty="0"/>
              <a:t> </a:t>
            </a:r>
            <a:r>
              <a:rPr lang="en-ID" dirty="0" err="1"/>
              <a:t>bahan</a:t>
            </a:r>
            <a:r>
              <a:rPr lang="en-ID" dirty="0"/>
              <a:t> lain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karakter</a:t>
            </a:r>
            <a:r>
              <a:rPr lang="en-ID" dirty="0"/>
              <a:t> </a:t>
            </a:r>
            <a:r>
              <a:rPr lang="en-ID" dirty="0" err="1"/>
              <a:t>isolasi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tinggi</a:t>
            </a:r>
            <a:r>
              <a:rPr lang="en-ID" dirty="0"/>
              <a:t> (</a:t>
            </a:r>
            <a:r>
              <a:rPr lang="en-ID" dirty="0" err="1"/>
              <a:t>beda</a:t>
            </a:r>
            <a:r>
              <a:rPr lang="en-ID" dirty="0"/>
              <a:t> </a:t>
            </a:r>
            <a:r>
              <a:rPr lang="en-ID" dirty="0" err="1"/>
              <a:t>Impedansi</a:t>
            </a:r>
            <a:r>
              <a:rPr lang="en-ID" dirty="0"/>
              <a:t> </a:t>
            </a:r>
            <a:r>
              <a:rPr lang="en-ID" dirty="0" err="1"/>
              <a:t>Akustik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tahanan</a:t>
            </a:r>
            <a:r>
              <a:rPr lang="en-ID" dirty="0"/>
              <a:t> </a:t>
            </a:r>
            <a:r>
              <a:rPr lang="en-ID" dirty="0" err="1"/>
              <a:t>akustik</a:t>
            </a:r>
            <a:r>
              <a:rPr lang="en-ID" dirty="0"/>
              <a:t>), </a:t>
            </a:r>
            <a:r>
              <a:rPr lang="en-ID" dirty="0" err="1"/>
              <a:t>menggunakan</a:t>
            </a:r>
            <a:r>
              <a:rPr lang="en-ID" dirty="0"/>
              <a:t> studs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zigzag, </a:t>
            </a:r>
            <a:r>
              <a:rPr lang="en-ID" dirty="0" err="1"/>
              <a:t>dsb</a:t>
            </a:r>
            <a:r>
              <a:rPr lang="en-ID" dirty="0"/>
              <a:t>. </a:t>
            </a:r>
            <a:r>
              <a:rPr lang="en-ID" dirty="0" err="1"/>
              <a:t>Konduksi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juga yang </a:t>
            </a:r>
            <a:r>
              <a:rPr lang="en-ID" dirty="0" err="1"/>
              <a:t>seringkali</a:t>
            </a:r>
            <a:r>
              <a:rPr lang="en-ID" dirty="0"/>
              <a:t> </a:t>
            </a:r>
            <a:r>
              <a:rPr lang="en-ID" dirty="0" err="1"/>
              <a:t>menyumbangkan</a:t>
            </a:r>
            <a:r>
              <a:rPr lang="en-ID" dirty="0"/>
              <a:t> problem </a:t>
            </a:r>
            <a:r>
              <a:rPr lang="en-ID" dirty="0" err="1"/>
              <a:t>flangking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antar</a:t>
            </a:r>
            <a:r>
              <a:rPr lang="en-ID" dirty="0"/>
              <a:t> </a:t>
            </a:r>
            <a:r>
              <a:rPr lang="en-ID" dirty="0" err="1"/>
              <a:t>ruang</a:t>
            </a:r>
            <a:r>
              <a:rPr lang="en-ID" dirty="0"/>
              <a:t>. (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sebabnya</a:t>
            </a:r>
            <a:r>
              <a:rPr lang="en-ID" dirty="0"/>
              <a:t> </a:t>
            </a:r>
            <a:r>
              <a:rPr lang="en-ID" dirty="0" err="1"/>
              <a:t>pemberian</a:t>
            </a:r>
            <a:r>
              <a:rPr lang="en-ID" dirty="0"/>
              <a:t> </a:t>
            </a:r>
            <a:r>
              <a:rPr lang="en-ID" dirty="0" err="1"/>
              <a:t>dekopling</a:t>
            </a:r>
            <a:r>
              <a:rPr lang="en-ID" dirty="0"/>
              <a:t>/</a:t>
            </a:r>
            <a:r>
              <a:rPr lang="en-ID" dirty="0" err="1"/>
              <a:t>dilatasi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lantai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langit-langit</a:t>
            </a:r>
            <a:r>
              <a:rPr lang="en-ID" dirty="0"/>
              <a:t> juga </a:t>
            </a:r>
            <a:r>
              <a:rPr lang="en-ID" dirty="0" err="1"/>
              <a:t>penting</a:t>
            </a:r>
            <a:r>
              <a:rPr lang="en-ID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05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DB123-A874-2E4E-A18D-87D528166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D" b="1" dirty="0" err="1"/>
              <a:t>Bahan</a:t>
            </a:r>
            <a:r>
              <a:rPr lang="en-ID" b="1" dirty="0"/>
              <a:t> </a:t>
            </a:r>
            <a:r>
              <a:rPr lang="en-ID" b="1" dirty="0" err="1"/>
              <a:t>Kedap</a:t>
            </a:r>
            <a:r>
              <a:rPr lang="en-ID" b="1" dirty="0"/>
              <a:t> </a:t>
            </a:r>
            <a:r>
              <a:rPr lang="en-ID" b="1" dirty="0" err="1"/>
              <a:t>Suara</a:t>
            </a:r>
            <a:r>
              <a:rPr lang="en-ID" b="1" dirty="0"/>
              <a:t> vs </a:t>
            </a:r>
            <a:r>
              <a:rPr lang="en-ID" b="1" dirty="0" err="1"/>
              <a:t>Bahan</a:t>
            </a:r>
            <a:r>
              <a:rPr lang="en-ID" b="1" dirty="0"/>
              <a:t> </a:t>
            </a:r>
            <a:r>
              <a:rPr lang="en-ID" b="1" dirty="0" err="1"/>
              <a:t>Penyerap</a:t>
            </a:r>
            <a:r>
              <a:rPr lang="en-ID" b="1" dirty="0"/>
              <a:t> </a:t>
            </a:r>
            <a:r>
              <a:rPr lang="en-ID" b="1" dirty="0" err="1"/>
              <a:t>Suara</a:t>
            </a:r>
            <a:br>
              <a:rPr lang="en-ID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E458B-B679-DF46-A1CE-2D2A65800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D" b="1" dirty="0" err="1"/>
              <a:t>Bahan</a:t>
            </a:r>
            <a:r>
              <a:rPr lang="en-ID" b="1" dirty="0"/>
              <a:t> </a:t>
            </a:r>
            <a:r>
              <a:rPr lang="en-ID" b="1" dirty="0" err="1"/>
              <a:t>kedap</a:t>
            </a:r>
            <a:r>
              <a:rPr lang="en-ID" b="1" dirty="0"/>
              <a:t> </a:t>
            </a:r>
            <a:r>
              <a:rPr lang="en-ID" b="1" dirty="0" err="1"/>
              <a:t>suara</a:t>
            </a:r>
            <a:r>
              <a:rPr lang="en-ID" b="1" dirty="0"/>
              <a:t> </a:t>
            </a:r>
            <a:r>
              <a:rPr lang="en-ID" b="1" dirty="0" err="1"/>
              <a:t>atau</a:t>
            </a:r>
            <a:r>
              <a:rPr lang="en-ID" b="1" dirty="0"/>
              <a:t> Sound Proofing Material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fungsional</a:t>
            </a:r>
            <a:r>
              <a:rPr lang="en-ID" dirty="0"/>
              <a:t> </a:t>
            </a:r>
            <a:r>
              <a:rPr lang="en-ID" dirty="0" err="1"/>
              <a:t>digunakan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menghalangi</a:t>
            </a:r>
            <a:r>
              <a:rPr lang="en-ID" dirty="0"/>
              <a:t> </a:t>
            </a:r>
            <a:r>
              <a:rPr lang="en-ID" dirty="0" err="1"/>
              <a:t>energi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keluar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masuk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. </a:t>
            </a:r>
            <a:r>
              <a:rPr lang="en-ID" dirty="0" err="1"/>
              <a:t>Bahan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diperlukan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ruangan-ruangan</a:t>
            </a:r>
            <a:r>
              <a:rPr lang="en-ID" dirty="0"/>
              <a:t> yang </a:t>
            </a:r>
            <a:r>
              <a:rPr lang="en-ID" dirty="0" err="1"/>
              <a:t>fungsinya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boleh</a:t>
            </a:r>
            <a:r>
              <a:rPr lang="en-ID" dirty="0"/>
              <a:t> </a:t>
            </a:r>
            <a:r>
              <a:rPr lang="en-ID" dirty="0" err="1"/>
              <a:t>diganggu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</a:t>
            </a:r>
            <a:r>
              <a:rPr lang="en-ID" dirty="0" err="1"/>
              <a:t>bising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(</a:t>
            </a:r>
            <a:r>
              <a:rPr lang="en-ID" dirty="0" err="1"/>
              <a:t>misalnya</a:t>
            </a:r>
            <a:r>
              <a:rPr lang="en-ID" dirty="0"/>
              <a:t> studio </a:t>
            </a:r>
            <a:r>
              <a:rPr lang="en-ID" dirty="0" err="1"/>
              <a:t>rekaman</a:t>
            </a:r>
            <a:r>
              <a:rPr lang="en-ID" dirty="0"/>
              <a:t>, studio TV, </a:t>
            </a:r>
            <a:r>
              <a:rPr lang="en-ID" dirty="0" err="1"/>
              <a:t>ruang</a:t>
            </a:r>
            <a:r>
              <a:rPr lang="en-ID" dirty="0"/>
              <a:t> </a:t>
            </a:r>
            <a:r>
              <a:rPr lang="en-ID" dirty="0" err="1"/>
              <a:t>konser</a:t>
            </a:r>
            <a:r>
              <a:rPr lang="en-ID" dirty="0"/>
              <a:t>, </a:t>
            </a:r>
            <a:r>
              <a:rPr lang="en-ID" dirty="0" err="1"/>
              <a:t>dsb</a:t>
            </a:r>
            <a:r>
              <a:rPr lang="en-ID" dirty="0"/>
              <a:t>) </a:t>
            </a:r>
            <a:r>
              <a:rPr lang="en-ID" dirty="0" err="1"/>
              <a:t>atau</a:t>
            </a:r>
            <a:r>
              <a:rPr lang="en-ID" dirty="0"/>
              <a:t> yang </a:t>
            </a:r>
            <a:r>
              <a:rPr lang="en-ID" dirty="0" err="1"/>
              <a:t>fungsinya</a:t>
            </a:r>
            <a:r>
              <a:rPr lang="en-ID" dirty="0"/>
              <a:t> </a:t>
            </a:r>
            <a:r>
              <a:rPr lang="en-ID" dirty="0" err="1"/>
              <a:t>menghasilkan</a:t>
            </a:r>
            <a:r>
              <a:rPr lang="en-ID" dirty="0"/>
              <a:t> </a:t>
            </a:r>
            <a:r>
              <a:rPr lang="en-ID" dirty="0" err="1"/>
              <a:t>suara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energi</a:t>
            </a:r>
            <a:r>
              <a:rPr lang="en-ID" dirty="0"/>
              <a:t> yang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diinginkan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mengganggu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yang </a:t>
            </a:r>
            <a:r>
              <a:rPr lang="en-ID" dirty="0" err="1"/>
              <a:t>berada</a:t>
            </a:r>
            <a:r>
              <a:rPr lang="en-ID" dirty="0"/>
              <a:t> di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ruangan</a:t>
            </a:r>
            <a:r>
              <a:rPr lang="en-ID" dirty="0"/>
              <a:t> (</a:t>
            </a:r>
            <a:r>
              <a:rPr lang="en-ID" dirty="0" err="1"/>
              <a:t>ruang</a:t>
            </a:r>
            <a:r>
              <a:rPr lang="en-ID" dirty="0"/>
              <a:t> Home </a:t>
            </a:r>
            <a:r>
              <a:rPr lang="en-ID" dirty="0" err="1"/>
              <a:t>Theater</a:t>
            </a:r>
            <a:r>
              <a:rPr lang="en-ID" dirty="0"/>
              <a:t>, </a:t>
            </a:r>
            <a:r>
              <a:rPr lang="en-ID" dirty="0" err="1"/>
              <a:t>ruang</a:t>
            </a:r>
            <a:r>
              <a:rPr lang="en-ID" dirty="0"/>
              <a:t> Drum, </a:t>
            </a:r>
            <a:r>
              <a:rPr lang="en-ID" dirty="0" err="1"/>
              <a:t>dsb</a:t>
            </a:r>
            <a:r>
              <a:rPr lang="en-ID" dirty="0"/>
              <a:t>).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257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1079</Words>
  <Application>Microsoft Macintosh PowerPoint</Application>
  <PresentationFormat>On-screen Show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FISIKA BANGUNAN Pertemuan Ke 14</vt:lpstr>
      <vt:lpstr>Prinsip Dasar Peredam Suara/Peredam Ruangan (Soundproofing) </vt:lpstr>
      <vt:lpstr>PowerPoint Presentation</vt:lpstr>
      <vt:lpstr>Massa</vt:lpstr>
      <vt:lpstr>Dekopling Mekanik</vt:lpstr>
      <vt:lpstr>Absorpsi atau penyerapan energi suara</vt:lpstr>
      <vt:lpstr>Resonansi</vt:lpstr>
      <vt:lpstr>Konduksi</vt:lpstr>
      <vt:lpstr>Bahan Kedap Suara vs Bahan Penyerap Suara </vt:lpstr>
      <vt:lpstr>PowerPoint Presentation</vt:lpstr>
      <vt:lpstr>PowerPoint Presentation</vt:lpstr>
      <vt:lpstr>Micro Perforated Panel </vt:lpstr>
    </vt:vector>
  </TitlesOfParts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FISIKA BANGUNAN Pertemuan Ke 7</dc:title>
  <dc:creator>azie</dc:creator>
  <cp:lastModifiedBy>Microsoft Office User</cp:lastModifiedBy>
  <cp:revision>11</cp:revision>
  <dcterms:created xsi:type="dcterms:W3CDTF">2018-04-24T04:34:31Z</dcterms:created>
  <dcterms:modified xsi:type="dcterms:W3CDTF">2018-06-30T17:15:37Z</dcterms:modified>
</cp:coreProperties>
</file>