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604A01-4EEC-4E29-ABD9-1EFD108B2D60}"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8CC5E-9707-456F-AF5D-EB65DBBB9C8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04A01-4EEC-4E29-ABD9-1EFD108B2D60}"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8CC5E-9707-456F-AF5D-EB65DBBB9C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04A01-4EEC-4E29-ABD9-1EFD108B2D60}"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8CC5E-9707-456F-AF5D-EB65DBBB9C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604A01-4EEC-4E29-ABD9-1EFD108B2D60}"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8CC5E-9707-456F-AF5D-EB65DBBB9C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604A01-4EEC-4E29-ABD9-1EFD108B2D60}"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8CC5E-9707-456F-AF5D-EB65DBBB9C8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604A01-4EEC-4E29-ABD9-1EFD108B2D60}"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8CC5E-9707-456F-AF5D-EB65DBBB9C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604A01-4EEC-4E29-ABD9-1EFD108B2D60}" type="datetimeFigureOut">
              <a:rPr lang="en-US" smtClean="0"/>
              <a:t>4/24/2018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F8CC5E-9707-456F-AF5D-EB65DBBB9C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604A01-4EEC-4E29-ABD9-1EFD108B2D60}" type="datetimeFigureOut">
              <a:rPr lang="en-US" smtClean="0"/>
              <a:t>4/24/2018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F8CC5E-9707-456F-AF5D-EB65DBBB9C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04A01-4EEC-4E29-ABD9-1EFD108B2D60}" type="datetimeFigureOut">
              <a:rPr lang="en-US" smtClean="0"/>
              <a:t>4/24/2018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F8CC5E-9707-456F-AF5D-EB65DBBB9C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604A01-4EEC-4E29-ABD9-1EFD108B2D60}"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8CC5E-9707-456F-AF5D-EB65DBBB9C8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604A01-4EEC-4E29-ABD9-1EFD108B2D60}"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8CC5E-9707-456F-AF5D-EB65DBBB9C8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04A01-4EEC-4E29-ABD9-1EFD108B2D60}" type="datetimeFigureOut">
              <a:rPr lang="en-US" smtClean="0"/>
              <a:t>4/24/2018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8CC5E-9707-456F-AF5D-EB65DBBB9C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7772400" cy="1470025"/>
          </a:xfrm>
        </p:spPr>
        <p:txBody>
          <a:bodyPr/>
          <a:lstStyle/>
          <a:p>
            <a:r>
              <a:rPr lang="en-US" b="1" dirty="0" smtClean="0"/>
              <a:t>FISIKA BANGUNAN</a:t>
            </a:r>
            <a:br>
              <a:rPr lang="en-US" b="1" dirty="0" smtClean="0"/>
            </a:br>
            <a:r>
              <a:rPr lang="en-US" sz="3200" b="1" dirty="0" err="1" smtClean="0"/>
              <a:t>Pertemuan</a:t>
            </a:r>
            <a:r>
              <a:rPr lang="en-US" sz="3200" b="1" dirty="0" smtClean="0"/>
              <a:t> </a:t>
            </a:r>
            <a:r>
              <a:rPr lang="en-US" sz="3200" b="1" dirty="0" err="1" smtClean="0"/>
              <a:t>Ke</a:t>
            </a:r>
            <a:r>
              <a:rPr lang="en-US" sz="3200" b="1" dirty="0" smtClean="0"/>
              <a:t> </a:t>
            </a:r>
            <a:r>
              <a:rPr lang="en-US" sz="3200" b="1" dirty="0" smtClean="0"/>
              <a:t>3</a:t>
            </a:r>
            <a:endParaRPr lang="en-US" sz="3200" dirty="0"/>
          </a:p>
        </p:txBody>
      </p:sp>
      <p:sp>
        <p:nvSpPr>
          <p:cNvPr id="3" name="Subtitle 2"/>
          <p:cNvSpPr>
            <a:spLocks noGrp="1"/>
          </p:cNvSpPr>
          <p:nvPr>
            <p:ph type="subTitle" idx="1"/>
          </p:nvPr>
        </p:nvSpPr>
        <p:spPr>
          <a:xfrm>
            <a:off x="1219200" y="5105400"/>
            <a:ext cx="6553200" cy="990600"/>
          </a:xfrm>
        </p:spPr>
        <p:txBody>
          <a:bodyPr>
            <a:normAutofit fontScale="62500" lnSpcReduction="20000"/>
          </a:bodyPr>
          <a:lstStyle/>
          <a:p>
            <a:r>
              <a:rPr lang="en-US" b="1" dirty="0" smtClean="0">
                <a:solidFill>
                  <a:schemeClr val="tx1"/>
                </a:solidFill>
              </a:rPr>
              <a:t>Program </a:t>
            </a:r>
            <a:r>
              <a:rPr lang="en-US" b="1" dirty="0" err="1" smtClean="0">
                <a:solidFill>
                  <a:schemeClr val="tx1"/>
                </a:solidFill>
              </a:rPr>
              <a:t>Studi</a:t>
            </a:r>
            <a:r>
              <a:rPr lang="en-US" b="1" dirty="0" smtClean="0">
                <a:solidFill>
                  <a:schemeClr val="tx1"/>
                </a:solidFill>
              </a:rPr>
              <a:t> </a:t>
            </a:r>
            <a:r>
              <a:rPr lang="en-US" b="1" dirty="0" err="1" smtClean="0">
                <a:solidFill>
                  <a:schemeClr val="tx1"/>
                </a:solidFill>
              </a:rPr>
              <a:t>Desain</a:t>
            </a:r>
            <a:r>
              <a:rPr lang="en-US" b="1" dirty="0" smtClean="0">
                <a:solidFill>
                  <a:schemeClr val="tx1"/>
                </a:solidFill>
              </a:rPr>
              <a:t> Interior</a:t>
            </a:r>
          </a:p>
          <a:p>
            <a:r>
              <a:rPr lang="en-US" b="1" dirty="0" err="1" smtClean="0">
                <a:solidFill>
                  <a:schemeClr val="tx1"/>
                </a:solidFill>
              </a:rPr>
              <a:t>Fakultas</a:t>
            </a:r>
            <a:r>
              <a:rPr lang="en-US" b="1" dirty="0" smtClean="0">
                <a:solidFill>
                  <a:schemeClr val="tx1"/>
                </a:solidFill>
              </a:rPr>
              <a:t> </a:t>
            </a:r>
            <a:r>
              <a:rPr lang="en-US" b="1" dirty="0" err="1" smtClean="0">
                <a:solidFill>
                  <a:schemeClr val="tx1"/>
                </a:solidFill>
              </a:rPr>
              <a:t>Desain</a:t>
            </a:r>
            <a:r>
              <a:rPr lang="en-US" b="1" dirty="0" smtClean="0">
                <a:solidFill>
                  <a:schemeClr val="tx1"/>
                </a:solidFill>
              </a:rPr>
              <a:t> </a:t>
            </a:r>
            <a:r>
              <a:rPr lang="en-US" b="1" dirty="0" err="1" smtClean="0">
                <a:solidFill>
                  <a:schemeClr val="tx1"/>
                </a:solidFill>
              </a:rPr>
              <a:t>dan</a:t>
            </a:r>
            <a:r>
              <a:rPr lang="en-US" b="1" dirty="0" smtClean="0">
                <a:solidFill>
                  <a:schemeClr val="tx1"/>
                </a:solidFill>
              </a:rPr>
              <a:t> </a:t>
            </a:r>
            <a:r>
              <a:rPr lang="en-US" b="1" dirty="0" err="1" smtClean="0">
                <a:solidFill>
                  <a:schemeClr val="tx1"/>
                </a:solidFill>
              </a:rPr>
              <a:t>Industri</a:t>
            </a:r>
            <a:r>
              <a:rPr lang="en-US" b="1" dirty="0" smtClean="0">
                <a:solidFill>
                  <a:schemeClr val="tx1"/>
                </a:solidFill>
              </a:rPr>
              <a:t> </a:t>
            </a:r>
            <a:r>
              <a:rPr lang="en-US" b="1" dirty="0" err="1" smtClean="0">
                <a:solidFill>
                  <a:schemeClr val="tx1"/>
                </a:solidFill>
              </a:rPr>
              <a:t>Kreatif</a:t>
            </a:r>
            <a:endParaRPr lang="en-US" b="1" dirty="0" smtClean="0">
              <a:solidFill>
                <a:schemeClr val="tx1"/>
              </a:solidFill>
            </a:endParaRPr>
          </a:p>
          <a:p>
            <a:r>
              <a:rPr lang="en-US" b="1" dirty="0" err="1" smtClean="0">
                <a:solidFill>
                  <a:schemeClr val="tx1"/>
                </a:solidFill>
              </a:rPr>
              <a:t>Universitas</a:t>
            </a:r>
            <a:r>
              <a:rPr lang="en-US" b="1" dirty="0" smtClean="0">
                <a:solidFill>
                  <a:schemeClr val="tx1"/>
                </a:solidFill>
              </a:rPr>
              <a:t> </a:t>
            </a:r>
            <a:r>
              <a:rPr lang="en-US" b="1" dirty="0" err="1" smtClean="0">
                <a:solidFill>
                  <a:schemeClr val="tx1"/>
                </a:solidFill>
              </a:rPr>
              <a:t>Esa</a:t>
            </a:r>
            <a:r>
              <a:rPr lang="en-US" b="1" dirty="0" smtClean="0">
                <a:solidFill>
                  <a:schemeClr val="tx1"/>
                </a:solidFill>
              </a:rPr>
              <a:t> </a:t>
            </a:r>
            <a:r>
              <a:rPr lang="en-US" b="1" dirty="0" err="1" smtClean="0">
                <a:solidFill>
                  <a:schemeClr val="tx1"/>
                </a:solidFill>
              </a:rPr>
              <a:t>Unggul</a:t>
            </a:r>
            <a:endParaRPr lang="en-US" b="1" dirty="0" smtClean="0">
              <a:solidFill>
                <a:schemeClr val="tx1"/>
              </a:solidFill>
            </a:endParaRPr>
          </a:p>
        </p:txBody>
      </p:sp>
      <p:sp>
        <p:nvSpPr>
          <p:cNvPr id="4" name="TextBox 3"/>
          <p:cNvSpPr txBox="1"/>
          <p:nvPr/>
        </p:nvSpPr>
        <p:spPr>
          <a:xfrm>
            <a:off x="2362200" y="2971800"/>
            <a:ext cx="3886200" cy="369332"/>
          </a:xfrm>
          <a:prstGeom prst="rect">
            <a:avLst/>
          </a:prstGeom>
          <a:noFill/>
        </p:spPr>
        <p:txBody>
          <a:bodyPr wrap="square" rtlCol="0">
            <a:spAutoFit/>
          </a:bodyPr>
          <a:lstStyle/>
          <a:p>
            <a:pPr algn="ctr"/>
            <a:r>
              <a:rPr lang="en-US" b="1" dirty="0" smtClean="0"/>
              <a:t>Muhammad </a:t>
            </a:r>
            <a:r>
              <a:rPr lang="en-US" b="1" dirty="0" err="1" smtClean="0"/>
              <a:t>Fauzi</a:t>
            </a:r>
            <a:r>
              <a:rPr lang="en-US" b="1" dirty="0" smtClean="0"/>
              <a:t>. </a:t>
            </a:r>
            <a:r>
              <a:rPr lang="en-US" b="1" dirty="0" err="1" smtClean="0"/>
              <a:t>S.Des</a:t>
            </a:r>
            <a:r>
              <a:rPr lang="en-US" b="1" dirty="0" smtClean="0"/>
              <a:t>., </a:t>
            </a:r>
            <a:r>
              <a:rPr lang="en-US" b="1" dirty="0" err="1" smtClean="0"/>
              <a:t>M.Des</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301625" y="228600"/>
            <a:ext cx="8540750" cy="868363"/>
          </a:xfrm>
        </p:spPr>
        <p:txBody>
          <a:bodyPr/>
          <a:lstStyle/>
          <a:p>
            <a:r>
              <a:rPr lang="en-US"/>
              <a:t>Pengukuran Tekanan Udara</a:t>
            </a:r>
          </a:p>
        </p:txBody>
      </p:sp>
      <p:sp>
        <p:nvSpPr>
          <p:cNvPr id="4099" name="Rectangle 3"/>
          <p:cNvSpPr>
            <a:spLocks noGrp="1" noRot="1" noChangeArrowheads="1"/>
          </p:cNvSpPr>
          <p:nvPr>
            <p:ph type="body" idx="1"/>
          </p:nvPr>
        </p:nvSpPr>
        <p:spPr>
          <a:xfrm>
            <a:off x="457200" y="1219200"/>
            <a:ext cx="8229600" cy="4906963"/>
          </a:xfrm>
        </p:spPr>
        <p:txBody>
          <a:bodyPr/>
          <a:lstStyle/>
          <a:p>
            <a:pPr>
              <a:lnSpc>
                <a:spcPct val="90000"/>
              </a:lnSpc>
            </a:pPr>
            <a:r>
              <a:rPr lang="en-US" sz="2400"/>
              <a:t>Alat Pengukur Tekanan udara = </a:t>
            </a:r>
            <a:r>
              <a:rPr lang="en-US" sz="2400">
                <a:solidFill>
                  <a:srgbClr val="FF0000"/>
                </a:solidFill>
              </a:rPr>
              <a:t>Barometer</a:t>
            </a:r>
          </a:p>
          <a:p>
            <a:pPr>
              <a:lnSpc>
                <a:spcPct val="90000"/>
              </a:lnSpc>
            </a:pPr>
            <a:r>
              <a:rPr lang="en-US" sz="2400"/>
              <a:t>Tekanan udara berkurang dengan naiknya ketinggian tempat (elevasi atau altitude)</a:t>
            </a:r>
          </a:p>
          <a:p>
            <a:pPr>
              <a:lnSpc>
                <a:spcPct val="90000"/>
              </a:lnSpc>
            </a:pPr>
            <a:r>
              <a:rPr lang="en-US" sz="2400"/>
              <a:t>Persamaan laplace</a:t>
            </a:r>
          </a:p>
          <a:p>
            <a:pPr algn="ctr">
              <a:lnSpc>
                <a:spcPct val="90000"/>
              </a:lnSpc>
              <a:buFont typeface="Arial" charset="0"/>
              <a:buNone/>
            </a:pPr>
            <a:r>
              <a:rPr lang="en-US">
                <a:solidFill>
                  <a:srgbClr val="FF0000"/>
                </a:solidFill>
              </a:rPr>
              <a:t>	h = k (1 + </a:t>
            </a:r>
            <a:r>
              <a:rPr lang="el-GR">
                <a:solidFill>
                  <a:srgbClr val="FF0000"/>
                </a:solidFill>
                <a:cs typeface="Arial" charset="0"/>
              </a:rPr>
              <a:t>γ</a:t>
            </a:r>
            <a:r>
              <a:rPr lang="en-US">
                <a:solidFill>
                  <a:srgbClr val="FF0000"/>
                </a:solidFill>
                <a:cs typeface="Arial" charset="0"/>
              </a:rPr>
              <a:t> t)log [</a:t>
            </a:r>
            <a:r>
              <a:rPr lang="el-GR">
                <a:solidFill>
                  <a:srgbClr val="FF0000"/>
                </a:solidFill>
                <a:cs typeface="Arial" charset="0"/>
              </a:rPr>
              <a:t>β</a:t>
            </a:r>
            <a:r>
              <a:rPr lang="en-US" baseline="-25000">
                <a:solidFill>
                  <a:srgbClr val="FF0000"/>
                </a:solidFill>
                <a:cs typeface="Arial" charset="0"/>
              </a:rPr>
              <a:t>o</a:t>
            </a:r>
            <a:r>
              <a:rPr lang="en-US">
                <a:solidFill>
                  <a:srgbClr val="FF0000"/>
                </a:solidFill>
                <a:cs typeface="Arial" charset="0"/>
              </a:rPr>
              <a:t>/ </a:t>
            </a:r>
            <a:r>
              <a:rPr lang="el-GR">
                <a:solidFill>
                  <a:srgbClr val="FF0000"/>
                </a:solidFill>
                <a:cs typeface="Arial" charset="0"/>
              </a:rPr>
              <a:t>β</a:t>
            </a:r>
            <a:r>
              <a:rPr lang="en-US" baseline="-25000">
                <a:solidFill>
                  <a:srgbClr val="FF0000"/>
                </a:solidFill>
                <a:cs typeface="Arial" charset="0"/>
              </a:rPr>
              <a:t>h</a:t>
            </a:r>
            <a:r>
              <a:rPr lang="en-US">
                <a:solidFill>
                  <a:srgbClr val="FF0000"/>
                </a:solidFill>
                <a:cs typeface="Arial" charset="0"/>
              </a:rPr>
              <a:t>)</a:t>
            </a:r>
          </a:p>
          <a:p>
            <a:pPr>
              <a:lnSpc>
                <a:spcPct val="90000"/>
              </a:lnSpc>
              <a:buFont typeface="Arial" charset="0"/>
              <a:buNone/>
            </a:pPr>
            <a:r>
              <a:rPr lang="en-US" sz="2400">
                <a:cs typeface="Arial" charset="0"/>
              </a:rPr>
              <a:t>h = ketinggian tempat</a:t>
            </a:r>
          </a:p>
          <a:p>
            <a:pPr>
              <a:lnSpc>
                <a:spcPct val="90000"/>
              </a:lnSpc>
              <a:buFont typeface="Arial" charset="0"/>
              <a:buNone/>
            </a:pPr>
            <a:r>
              <a:rPr lang="en-US" sz="2400">
                <a:cs typeface="Arial" charset="0"/>
              </a:rPr>
              <a:t>K	= konstanta (18.400)</a:t>
            </a:r>
          </a:p>
          <a:p>
            <a:pPr>
              <a:lnSpc>
                <a:spcPct val="90000"/>
              </a:lnSpc>
              <a:buFont typeface="Arial" charset="0"/>
              <a:buNone/>
            </a:pPr>
            <a:r>
              <a:rPr lang="el-GR" sz="2400">
                <a:cs typeface="Arial" charset="0"/>
              </a:rPr>
              <a:t>γ</a:t>
            </a:r>
            <a:r>
              <a:rPr lang="en-US" sz="2400">
                <a:cs typeface="Arial" charset="0"/>
              </a:rPr>
              <a:t>	= koefisien pemuaian udara (0.000367)</a:t>
            </a:r>
          </a:p>
          <a:p>
            <a:pPr>
              <a:lnSpc>
                <a:spcPct val="90000"/>
              </a:lnSpc>
              <a:buFont typeface="Arial" charset="0"/>
              <a:buNone/>
            </a:pPr>
            <a:r>
              <a:rPr lang="en-US" sz="2400">
                <a:cs typeface="Arial" charset="0"/>
              </a:rPr>
              <a:t>t  = suhu rata-rata antara permukaan laut sampai pada ketinggian h</a:t>
            </a:r>
          </a:p>
          <a:p>
            <a:pPr>
              <a:lnSpc>
                <a:spcPct val="90000"/>
              </a:lnSpc>
              <a:buFont typeface="Arial" charset="0"/>
              <a:buNone/>
            </a:pPr>
            <a:r>
              <a:rPr lang="el-GR" sz="2400">
                <a:cs typeface="Arial" charset="0"/>
              </a:rPr>
              <a:t>Β</a:t>
            </a:r>
            <a:r>
              <a:rPr lang="en-US" sz="2400" baseline="-25000">
                <a:cs typeface="Arial" charset="0"/>
              </a:rPr>
              <a:t>o = </a:t>
            </a:r>
            <a:r>
              <a:rPr lang="en-US" sz="2400">
                <a:cs typeface="Arial" charset="0"/>
              </a:rPr>
              <a:t>Tekanan udara pada permukaan laut</a:t>
            </a:r>
          </a:p>
          <a:p>
            <a:pPr>
              <a:lnSpc>
                <a:spcPct val="90000"/>
              </a:lnSpc>
              <a:buFont typeface="Arial" charset="0"/>
              <a:buNone/>
            </a:pPr>
            <a:r>
              <a:rPr lang="el-GR" sz="2400">
                <a:cs typeface="Arial" charset="0"/>
              </a:rPr>
              <a:t>Β</a:t>
            </a:r>
            <a:r>
              <a:rPr lang="en-US" sz="2400" baseline="-25000">
                <a:cs typeface="Arial" charset="0"/>
              </a:rPr>
              <a:t>h = </a:t>
            </a:r>
            <a:r>
              <a:rPr lang="en-US" sz="2400">
                <a:cs typeface="Arial" charset="0"/>
              </a:rPr>
              <a:t>Tekanan udara pada permukaan ketinggian h</a:t>
            </a:r>
            <a:endParaRPr lang="el-GR" sz="240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normAutofit fontScale="90000"/>
          </a:bodyPr>
          <a:lstStyle/>
          <a:p>
            <a:r>
              <a:rPr lang="en-US" sz="4000"/>
              <a:t>Hubungan Ketinggian dengan Tekanan Udara</a:t>
            </a:r>
          </a:p>
        </p:txBody>
      </p:sp>
      <p:sp>
        <p:nvSpPr>
          <p:cNvPr id="5123" name="Rectangle 3"/>
          <p:cNvSpPr>
            <a:spLocks noGrp="1" noRot="1" noChangeArrowheads="1"/>
          </p:cNvSpPr>
          <p:nvPr>
            <p:ph type="body" idx="1"/>
          </p:nvPr>
        </p:nvSpPr>
        <p:spPr/>
        <p:txBody>
          <a:bodyPr/>
          <a:lstStyle/>
          <a:p>
            <a:r>
              <a:rPr lang="en-US"/>
              <a:t>Hubungan antara tekanan udara dengan ketinggian tempat dipakai untuk merancang alat untuk pengukuran tinggi tempat = </a:t>
            </a:r>
            <a:r>
              <a:rPr lang="en-US">
                <a:solidFill>
                  <a:srgbClr val="FF0000"/>
                </a:solidFill>
              </a:rPr>
              <a:t>ALTIMETER</a:t>
            </a:r>
          </a:p>
          <a:p>
            <a:r>
              <a:rPr lang="en-US"/>
              <a:t>Tekanan udara umumnya menurun untuk setiap bertambah ketinggian 100 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sz="4000"/>
              <a:t>Tekanan Udara di Daerah TROPIS</a:t>
            </a:r>
          </a:p>
        </p:txBody>
      </p:sp>
      <p:sp>
        <p:nvSpPr>
          <p:cNvPr id="6147" name="Rectangle 3"/>
          <p:cNvSpPr>
            <a:spLocks noGrp="1" noRot="1" noChangeArrowheads="1"/>
          </p:cNvSpPr>
          <p:nvPr>
            <p:ph type="body" idx="1"/>
          </p:nvPr>
        </p:nvSpPr>
        <p:spPr/>
        <p:txBody>
          <a:bodyPr/>
          <a:lstStyle/>
          <a:p>
            <a:pPr>
              <a:lnSpc>
                <a:spcPct val="80000"/>
              </a:lnSpc>
            </a:pPr>
            <a:r>
              <a:rPr lang="en-US" sz="2800"/>
              <a:t>Tekanan udara dipengaruhi oleh suhu.</a:t>
            </a:r>
          </a:p>
          <a:p>
            <a:pPr>
              <a:lnSpc>
                <a:spcPct val="80000"/>
              </a:lnSpc>
            </a:pPr>
            <a:r>
              <a:rPr lang="en-US" sz="2800"/>
              <a:t>Daerah tropis, dengan fluktuasi suhu musiman yang kecil, membuat tekanan udara relatif konstan.</a:t>
            </a:r>
          </a:p>
          <a:p>
            <a:pPr>
              <a:lnSpc>
                <a:spcPct val="80000"/>
              </a:lnSpc>
            </a:pPr>
            <a:r>
              <a:rPr lang="en-US" sz="2800"/>
              <a:t>Tekanan udara yang tidak berfluktuasi secara nyata membuat kecepatan angin di kawasan dekat equator umumnya rendah.</a:t>
            </a:r>
          </a:p>
          <a:p>
            <a:pPr>
              <a:lnSpc>
                <a:spcPct val="80000"/>
              </a:lnSpc>
            </a:pPr>
            <a:r>
              <a:rPr lang="en-US" sz="2800"/>
              <a:t>Daerah dengan tekanan udara yang sama dihubungkan dengan </a:t>
            </a:r>
            <a:r>
              <a:rPr lang="en-US" sz="2800">
                <a:solidFill>
                  <a:srgbClr val="FF6600"/>
                </a:solidFill>
              </a:rPr>
              <a:t>garis isobar</a:t>
            </a:r>
            <a:r>
              <a:rPr lang="en-US" sz="2800"/>
              <a:t>.</a:t>
            </a:r>
          </a:p>
          <a:p>
            <a:pPr>
              <a:lnSpc>
                <a:spcPct val="80000"/>
              </a:lnSpc>
            </a:pPr>
            <a:r>
              <a:rPr lang="en-US" sz="2800"/>
              <a:t>Garis isobar secara umum paralel dengan garis </a:t>
            </a:r>
            <a:r>
              <a:rPr lang="en-US" sz="2800">
                <a:solidFill>
                  <a:srgbClr val="FF6600"/>
                </a:solidFill>
              </a:rPr>
              <a:t>kontur</a:t>
            </a:r>
            <a:r>
              <a:rPr lang="en-US" sz="2800"/>
              <a:t> rupa bumi (Indonesia)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301625" y="228600"/>
            <a:ext cx="8540750" cy="715963"/>
          </a:xfrm>
        </p:spPr>
        <p:txBody>
          <a:bodyPr/>
          <a:lstStyle/>
          <a:p>
            <a:r>
              <a:rPr lang="en-US" sz="4000"/>
              <a:t>Pola Tekanan Udara</a:t>
            </a:r>
          </a:p>
        </p:txBody>
      </p:sp>
      <p:sp>
        <p:nvSpPr>
          <p:cNvPr id="7171" name="Rectangle 3"/>
          <p:cNvSpPr>
            <a:spLocks noGrp="1" noRot="1" noChangeArrowheads="1"/>
          </p:cNvSpPr>
          <p:nvPr>
            <p:ph type="body" idx="1"/>
          </p:nvPr>
        </p:nvSpPr>
        <p:spPr>
          <a:xfrm>
            <a:off x="457200" y="1219200"/>
            <a:ext cx="8229600" cy="4906963"/>
          </a:xfrm>
        </p:spPr>
        <p:txBody>
          <a:bodyPr/>
          <a:lstStyle/>
          <a:p>
            <a:pPr marL="609600" indent="-609600">
              <a:lnSpc>
                <a:spcPct val="90000"/>
              </a:lnSpc>
            </a:pPr>
            <a:r>
              <a:rPr lang="en-US" sz="2400"/>
              <a:t>Perbedaan tekanan udara disebabkan oleh</a:t>
            </a:r>
          </a:p>
          <a:p>
            <a:pPr marL="609600" indent="-609600">
              <a:lnSpc>
                <a:spcPct val="90000"/>
              </a:lnSpc>
              <a:buFontTx/>
              <a:buAutoNum type="arabicPeriod"/>
            </a:pPr>
            <a:r>
              <a:rPr lang="en-US" sz="2400">
                <a:solidFill>
                  <a:srgbClr val="FF0000"/>
                </a:solidFill>
              </a:rPr>
              <a:t>Garis edar matahari</a:t>
            </a:r>
            <a:r>
              <a:rPr lang="en-US" sz="2400"/>
              <a:t>, menyebabkan fluktuasi suhu musiman. Suhu mempengaruhi pemuaian dan penyusutan volume udara. Jika udara memuai maka volume udara renggang sehingga tekanannya menurun, sebaliknya,  jika volume udara menyusut maka maka kerapatan udara menjadi tinggi akibatnya tekanannya meningkat.</a:t>
            </a:r>
          </a:p>
          <a:p>
            <a:pPr marL="609600" indent="-609600">
              <a:lnSpc>
                <a:spcPct val="90000"/>
              </a:lnSpc>
              <a:buFontTx/>
              <a:buAutoNum type="arabicPeriod"/>
            </a:pPr>
            <a:r>
              <a:rPr lang="en-US" sz="2400">
                <a:solidFill>
                  <a:srgbClr val="FF0000"/>
                </a:solidFill>
              </a:rPr>
              <a:t>Bentangan Laut</a:t>
            </a:r>
            <a:r>
              <a:rPr lang="en-US" sz="2400"/>
              <a:t>, sebagai pemasok uap air ke udara (evaporasi). Penambahan uap air ke udara menyebabkan tekanan udara meningkat. Terjadi fenomena </a:t>
            </a:r>
            <a:r>
              <a:rPr lang="en-US" sz="2400">
                <a:solidFill>
                  <a:srgbClr val="FF6600"/>
                </a:solidFill>
              </a:rPr>
              <a:t>angin laut</a:t>
            </a:r>
            <a:r>
              <a:rPr lang="en-US" sz="2400"/>
              <a:t> (siang) dan </a:t>
            </a:r>
            <a:r>
              <a:rPr lang="en-US" sz="2400">
                <a:solidFill>
                  <a:srgbClr val="FF6600"/>
                </a:solidFill>
              </a:rPr>
              <a:t>angin darat</a:t>
            </a:r>
            <a:r>
              <a:rPr lang="en-US" sz="2400"/>
              <a:t> (malam)</a:t>
            </a:r>
          </a:p>
          <a:p>
            <a:pPr marL="609600" indent="-609600">
              <a:lnSpc>
                <a:spcPct val="90000"/>
              </a:lnSpc>
              <a:buFontTx/>
              <a:buAutoNum type="arabicPeriod"/>
            </a:pPr>
            <a:r>
              <a:rPr lang="en-US" sz="2400">
                <a:solidFill>
                  <a:srgbClr val="FF0000"/>
                </a:solidFill>
              </a:rPr>
              <a:t>Ketinggian tempat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US"/>
              <a:t>Pusat Tekanan Udara</a:t>
            </a:r>
          </a:p>
        </p:txBody>
      </p:sp>
      <p:sp>
        <p:nvSpPr>
          <p:cNvPr id="8195" name="Rectangle 3"/>
          <p:cNvSpPr>
            <a:spLocks noGrp="1" noRot="1" noChangeArrowheads="1"/>
          </p:cNvSpPr>
          <p:nvPr>
            <p:ph type="body" idx="1"/>
          </p:nvPr>
        </p:nvSpPr>
        <p:spPr/>
        <p:txBody>
          <a:bodyPr/>
          <a:lstStyle/>
          <a:p>
            <a:pPr>
              <a:lnSpc>
                <a:spcPct val="90000"/>
              </a:lnSpc>
            </a:pPr>
            <a:r>
              <a:rPr lang="en-US" sz="2400"/>
              <a:t>Pusat tekanan udara dipengaruhi oleh unsur-unsur yang mempengaruhi perbedaan tekanan udara (garis edar matahari, bentangan laut dan ketinggian).</a:t>
            </a:r>
          </a:p>
          <a:p>
            <a:pPr>
              <a:lnSpc>
                <a:spcPct val="90000"/>
              </a:lnSpc>
            </a:pPr>
            <a:r>
              <a:rPr lang="en-US" sz="2400"/>
              <a:t>Pusat-pusat tekanan udara bersifat temporer.</a:t>
            </a:r>
          </a:p>
          <a:p>
            <a:pPr>
              <a:lnSpc>
                <a:spcPct val="90000"/>
              </a:lnSpc>
            </a:pPr>
            <a:r>
              <a:rPr lang="en-US" sz="2400"/>
              <a:t>Pusat tekanan rendah disebut </a:t>
            </a:r>
            <a:r>
              <a:rPr lang="en-US" sz="2400" u="sng">
                <a:solidFill>
                  <a:srgbClr val="FF0000"/>
                </a:solidFill>
              </a:rPr>
              <a:t>siklon</a:t>
            </a:r>
            <a:r>
              <a:rPr lang="en-US" sz="2400"/>
              <a:t>, depresi atau </a:t>
            </a:r>
            <a:r>
              <a:rPr lang="en-US" sz="2400" i="1">
                <a:solidFill>
                  <a:srgbClr val="FF6600"/>
                </a:solidFill>
              </a:rPr>
              <a:t>low</a:t>
            </a:r>
            <a:r>
              <a:rPr lang="en-US" sz="2400"/>
              <a:t>.</a:t>
            </a:r>
          </a:p>
          <a:p>
            <a:pPr>
              <a:lnSpc>
                <a:spcPct val="90000"/>
              </a:lnSpc>
            </a:pPr>
            <a:r>
              <a:rPr lang="en-US" sz="2400"/>
              <a:t>Pusat tekanan tinggi disebut </a:t>
            </a:r>
            <a:r>
              <a:rPr lang="en-US" sz="2400" u="sng">
                <a:solidFill>
                  <a:srgbClr val="FF0000"/>
                </a:solidFill>
              </a:rPr>
              <a:t>antisiklon</a:t>
            </a:r>
            <a:r>
              <a:rPr lang="en-US" sz="2400"/>
              <a:t> atau </a:t>
            </a:r>
            <a:r>
              <a:rPr lang="en-US" sz="2400" i="1">
                <a:solidFill>
                  <a:srgbClr val="FF0000"/>
                </a:solidFill>
              </a:rPr>
              <a:t>high</a:t>
            </a:r>
            <a:r>
              <a:rPr lang="en-US" sz="2400"/>
              <a:t>.</a:t>
            </a:r>
          </a:p>
          <a:p>
            <a:pPr>
              <a:lnSpc>
                <a:spcPct val="90000"/>
              </a:lnSpc>
            </a:pPr>
            <a:r>
              <a:rPr lang="en-US" sz="2400"/>
              <a:t>Pusat tekanan rendah yang memanjang disebut palung atau </a:t>
            </a:r>
            <a:r>
              <a:rPr lang="en-US" sz="2400" i="1">
                <a:solidFill>
                  <a:srgbClr val="FF0000"/>
                </a:solidFill>
              </a:rPr>
              <a:t>rough</a:t>
            </a:r>
            <a:r>
              <a:rPr lang="en-US" sz="2400"/>
              <a:t>.</a:t>
            </a:r>
          </a:p>
          <a:p>
            <a:pPr>
              <a:lnSpc>
                <a:spcPct val="90000"/>
              </a:lnSpc>
            </a:pPr>
            <a:r>
              <a:rPr lang="en-US" sz="2400"/>
              <a:t>Pusat tekanan tinggi yang memanjang disebut </a:t>
            </a:r>
            <a:r>
              <a:rPr lang="en-US" sz="2400" i="1">
                <a:solidFill>
                  <a:srgbClr val="FF0000"/>
                </a:solidFill>
              </a:rPr>
              <a:t>ridge (</a:t>
            </a:r>
            <a:r>
              <a:rPr lang="en-US" sz="2400"/>
              <a:t>punggung bukit/mountain</a:t>
            </a:r>
            <a:r>
              <a:rPr lang="en-US" sz="2400" i="1">
                <a:solidFill>
                  <a:srgbClr val="FF0000"/>
                </a:solidFill>
              </a:rPr>
              <a:t>)</a:t>
            </a:r>
            <a:r>
              <a:rPr lang="en-US" sz="2400"/>
              <a:t>.</a:t>
            </a:r>
          </a:p>
          <a:p>
            <a:pPr>
              <a:lnSpc>
                <a:spcPct val="90000"/>
              </a:lnSpc>
            </a:pPr>
            <a:endParaRPr lang="en-US"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301625" y="228600"/>
            <a:ext cx="8540750" cy="715963"/>
          </a:xfrm>
        </p:spPr>
        <p:txBody>
          <a:bodyPr/>
          <a:lstStyle/>
          <a:p>
            <a:r>
              <a:rPr lang="en-US" sz="4000"/>
              <a:t>ANGIN</a:t>
            </a:r>
          </a:p>
        </p:txBody>
      </p:sp>
      <p:sp>
        <p:nvSpPr>
          <p:cNvPr id="9219" name="Rectangle 3"/>
          <p:cNvSpPr>
            <a:spLocks noGrp="1" noRot="1" noChangeArrowheads="1"/>
          </p:cNvSpPr>
          <p:nvPr>
            <p:ph type="body" idx="1"/>
          </p:nvPr>
        </p:nvSpPr>
        <p:spPr>
          <a:xfrm>
            <a:off x="457200" y="1143000"/>
            <a:ext cx="8229600" cy="4983163"/>
          </a:xfrm>
        </p:spPr>
        <p:txBody>
          <a:bodyPr/>
          <a:lstStyle/>
          <a:p>
            <a:pPr>
              <a:lnSpc>
                <a:spcPct val="80000"/>
              </a:lnSpc>
            </a:pPr>
            <a:r>
              <a:rPr lang="en-US" sz="2400"/>
              <a:t>Angin = massa udara yang bergerak</a:t>
            </a:r>
          </a:p>
          <a:p>
            <a:pPr>
              <a:lnSpc>
                <a:spcPct val="80000"/>
              </a:lnSpc>
            </a:pPr>
            <a:r>
              <a:rPr lang="en-US" sz="2400"/>
              <a:t>Angin bergerak secara vertikal dan horisontal dengan kecepatan yang dinamis dan fluktuatif.</a:t>
            </a:r>
          </a:p>
          <a:p>
            <a:pPr>
              <a:lnSpc>
                <a:spcPct val="80000"/>
              </a:lnSpc>
            </a:pPr>
            <a:r>
              <a:rPr lang="en-US" sz="2400"/>
              <a:t>Pendorong bergeraknya massa udara adalah perbedaan tekanan udara antara satu tempat dengan tempat yang lain.</a:t>
            </a:r>
          </a:p>
          <a:p>
            <a:pPr>
              <a:lnSpc>
                <a:spcPct val="80000"/>
              </a:lnSpc>
            </a:pPr>
            <a:r>
              <a:rPr lang="en-US" sz="2400">
                <a:solidFill>
                  <a:srgbClr val="FF6600"/>
                </a:solidFill>
              </a:rPr>
              <a:t>Angin selalu bertiup dari tempat dengan tekanan udara tinggi ke tempat dengan tekanan udara yang lebih rendah.</a:t>
            </a:r>
          </a:p>
          <a:p>
            <a:pPr>
              <a:lnSpc>
                <a:spcPct val="80000"/>
              </a:lnSpc>
            </a:pPr>
            <a:r>
              <a:rPr lang="en-US" sz="2400"/>
              <a:t>Pengaruh  perputaran bumi terhadap angin disebut dengan pengaruh Cariolis (</a:t>
            </a:r>
            <a:r>
              <a:rPr lang="en-US" sz="2400" i="1">
                <a:solidFill>
                  <a:srgbClr val="FF0000"/>
                </a:solidFill>
              </a:rPr>
              <a:t>Cariolis Effect</a:t>
            </a:r>
            <a:r>
              <a:rPr lang="en-US" sz="2400"/>
              <a:t>)</a:t>
            </a:r>
          </a:p>
          <a:p>
            <a:pPr>
              <a:lnSpc>
                <a:spcPct val="80000"/>
              </a:lnSpc>
            </a:pPr>
            <a:r>
              <a:rPr lang="en-US" sz="2400" i="1"/>
              <a:t>Cariolis Effect</a:t>
            </a:r>
            <a:r>
              <a:rPr lang="en-US" sz="2400"/>
              <a:t>, angin bergerak searah jarum jam mengitari daerah bertekanan rendah di belahan bumi selatan, sebaliknya bergerak berlawanan jarum jam mengitari daerah bertekanan rendah di bumi utara.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301625" y="228600"/>
            <a:ext cx="8540750" cy="715963"/>
          </a:xfrm>
        </p:spPr>
        <p:txBody>
          <a:bodyPr/>
          <a:lstStyle/>
          <a:p>
            <a:r>
              <a:rPr lang="en-US" sz="4000"/>
              <a:t>RAGAM ANGIN</a:t>
            </a:r>
          </a:p>
        </p:txBody>
      </p:sp>
      <p:sp>
        <p:nvSpPr>
          <p:cNvPr id="10243" name="Rectangle 3"/>
          <p:cNvSpPr>
            <a:spLocks noGrp="1" noRot="1" noChangeArrowheads="1"/>
          </p:cNvSpPr>
          <p:nvPr>
            <p:ph type="body" idx="1"/>
          </p:nvPr>
        </p:nvSpPr>
        <p:spPr>
          <a:xfrm>
            <a:off x="301625" y="2130425"/>
            <a:ext cx="8540750" cy="2801938"/>
          </a:xfrm>
        </p:spPr>
        <p:txBody>
          <a:bodyPr/>
          <a:lstStyle/>
          <a:p>
            <a:r>
              <a:rPr lang="en-US"/>
              <a:t>Angin yang mengikuti pola umum sirkulasi udara  = </a:t>
            </a:r>
            <a:r>
              <a:rPr lang="en-US" i="1">
                <a:solidFill>
                  <a:srgbClr val="FF0000"/>
                </a:solidFill>
              </a:rPr>
              <a:t>prevailing wind</a:t>
            </a:r>
          </a:p>
          <a:p>
            <a:r>
              <a:rPr lang="en-US" i="1"/>
              <a:t>Prevailing wind</a:t>
            </a:r>
            <a:r>
              <a:rPr lang="en-US"/>
              <a:t> pada daerah tropis disebut </a:t>
            </a:r>
            <a:r>
              <a:rPr lang="en-US" i="1">
                <a:solidFill>
                  <a:srgbClr val="FF0000"/>
                </a:solidFill>
              </a:rPr>
              <a:t>trade wind</a:t>
            </a:r>
            <a:r>
              <a:rPr lang="en-US"/>
              <a:t>, beriklim sedang, </a:t>
            </a:r>
            <a:r>
              <a:rPr lang="en-US" i="1">
                <a:solidFill>
                  <a:srgbClr val="FF0000"/>
                </a:solidFill>
              </a:rPr>
              <a:t>westerlies wind</a:t>
            </a:r>
            <a:r>
              <a:rPr lang="en-US"/>
              <a:t>, daerah kutub, </a:t>
            </a:r>
            <a:r>
              <a:rPr lang="en-US" i="1">
                <a:solidFill>
                  <a:srgbClr val="FF0000"/>
                </a:solidFill>
              </a:rPr>
              <a:t>polar wind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01625" y="228600"/>
            <a:ext cx="8540750" cy="792163"/>
          </a:xfrm>
        </p:spPr>
        <p:txBody>
          <a:bodyPr/>
          <a:lstStyle/>
          <a:p>
            <a:r>
              <a:rPr lang="en-US"/>
              <a:t>RAGAM ANGIN</a:t>
            </a:r>
          </a:p>
        </p:txBody>
      </p:sp>
      <p:sp>
        <p:nvSpPr>
          <p:cNvPr id="11267" name="Rectangle 3"/>
          <p:cNvSpPr>
            <a:spLocks noGrp="1" noRot="1" noChangeArrowheads="1"/>
          </p:cNvSpPr>
          <p:nvPr>
            <p:ph type="body" idx="1"/>
          </p:nvPr>
        </p:nvSpPr>
        <p:spPr/>
        <p:txBody>
          <a:bodyPr/>
          <a:lstStyle/>
          <a:p>
            <a:r>
              <a:rPr lang="en-US"/>
              <a:t>Angin musiman (</a:t>
            </a:r>
            <a:r>
              <a:rPr lang="en-US">
                <a:solidFill>
                  <a:srgbClr val="FF0000"/>
                </a:solidFill>
              </a:rPr>
              <a:t>seasonal wind</a:t>
            </a:r>
            <a:r>
              <a:rPr lang="en-US"/>
              <a:t>)</a:t>
            </a:r>
          </a:p>
          <a:p>
            <a:r>
              <a:rPr lang="en-US"/>
              <a:t>Angin </a:t>
            </a:r>
            <a:r>
              <a:rPr lang="en-US">
                <a:solidFill>
                  <a:srgbClr val="FF0000"/>
                </a:solidFill>
              </a:rPr>
              <a:t>moonsoon</a:t>
            </a:r>
            <a:r>
              <a:rPr lang="en-US"/>
              <a:t>, angin berubah sesuai musim.</a:t>
            </a:r>
          </a:p>
          <a:p>
            <a:r>
              <a:rPr lang="en-US"/>
              <a:t>Angin bertiup dari arah timur laut selama periode 6 bulan dan dari arah barat daya selama 6 bulan berikutnya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r>
              <a:rPr lang="en-US"/>
              <a:t>RAGAM ANGIN</a:t>
            </a:r>
          </a:p>
        </p:txBody>
      </p:sp>
      <p:sp>
        <p:nvSpPr>
          <p:cNvPr id="12291" name="Rectangle 3"/>
          <p:cNvSpPr>
            <a:spLocks noGrp="1" noRot="1" noChangeArrowheads="1"/>
          </p:cNvSpPr>
          <p:nvPr>
            <p:ph type="body" idx="1"/>
          </p:nvPr>
        </p:nvSpPr>
        <p:spPr/>
        <p:txBody>
          <a:bodyPr/>
          <a:lstStyle/>
          <a:p>
            <a:pPr>
              <a:lnSpc>
                <a:spcPct val="80000"/>
              </a:lnSpc>
            </a:pPr>
            <a:r>
              <a:rPr lang="en-US" sz="2800"/>
              <a:t>Angin di dekat permukaan bumi, kecepatannya lebih rendah dibandingkan denganlapisan udara yang kebih tinggi.</a:t>
            </a:r>
          </a:p>
          <a:p>
            <a:pPr>
              <a:lnSpc>
                <a:spcPct val="80000"/>
              </a:lnSpc>
            </a:pPr>
            <a:r>
              <a:rPr lang="en-US" sz="2800"/>
              <a:t>Terjadi karena hambatan akibat geseran dengan permukaan bumi.</a:t>
            </a:r>
          </a:p>
          <a:p>
            <a:pPr>
              <a:lnSpc>
                <a:spcPct val="80000"/>
              </a:lnSpc>
            </a:pPr>
            <a:r>
              <a:rPr lang="en-US" sz="2800"/>
              <a:t>Arah Angin pada ketinggian lapisan udara yang tinggi juga lebih bervariasi.</a:t>
            </a:r>
          </a:p>
          <a:p>
            <a:pPr>
              <a:lnSpc>
                <a:spcPct val="80000"/>
              </a:lnSpc>
            </a:pPr>
            <a:r>
              <a:rPr lang="en-US" sz="2800"/>
              <a:t>Pada ketinggian 6 – 12 km, dapat dijumpai angin dengan kecepatan samapi 300 km/jam yang umumnya berhembus dari barat, disebut </a:t>
            </a:r>
            <a:r>
              <a:rPr lang="en-US" sz="2800" i="1">
                <a:solidFill>
                  <a:srgbClr val="FF0000"/>
                </a:solidFill>
              </a:rPr>
              <a:t>jet stream</a:t>
            </a:r>
            <a:r>
              <a:rPr lang="en-US" sz="2800"/>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US"/>
              <a:t>Angin Darat dan Angin Laut</a:t>
            </a:r>
          </a:p>
        </p:txBody>
      </p:sp>
      <p:sp>
        <p:nvSpPr>
          <p:cNvPr id="13315" name="Rectangle 3"/>
          <p:cNvSpPr>
            <a:spLocks noGrp="1" noRot="1" noChangeArrowheads="1"/>
          </p:cNvSpPr>
          <p:nvPr>
            <p:ph type="body" idx="1"/>
          </p:nvPr>
        </p:nvSpPr>
        <p:spPr/>
        <p:txBody>
          <a:bodyPr/>
          <a:lstStyle/>
          <a:p>
            <a:pPr>
              <a:lnSpc>
                <a:spcPct val="90000"/>
              </a:lnSpc>
            </a:pPr>
            <a:r>
              <a:rPr lang="en-US" sz="2800"/>
              <a:t>Terjadi akibat perbedaan suhu udara dia tas laut (atau danau) dengan udara di atas wilayah daratan.</a:t>
            </a:r>
          </a:p>
          <a:p>
            <a:pPr>
              <a:lnSpc>
                <a:spcPct val="90000"/>
              </a:lnSpc>
            </a:pPr>
            <a:r>
              <a:rPr lang="en-US" sz="2800"/>
              <a:t>Siang hari, diatas daratan lebih panas dibanding lautan sehingga angin berhembus dari arah laut ke daratan, ANGIN LAUT.</a:t>
            </a:r>
          </a:p>
          <a:p>
            <a:pPr>
              <a:lnSpc>
                <a:spcPct val="90000"/>
              </a:lnSpc>
            </a:pPr>
            <a:r>
              <a:rPr lang="en-US" sz="2800"/>
              <a:t>Malam hari, daratan lebih dingin sehingga tekanan udaranya lebih tinggi, menyebabkan angin berhembus dari daratan ke arah lautan, ANGIN DARAT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err="1" smtClean="0"/>
              <a:t>Temperatur</a:t>
            </a:r>
            <a:r>
              <a:rPr lang="en-US" b="1" dirty="0" smtClean="0"/>
              <a:t> </a:t>
            </a:r>
            <a:r>
              <a:rPr lang="en-US" b="1" dirty="0" err="1" smtClean="0"/>
              <a:t>dan</a:t>
            </a:r>
            <a:r>
              <a:rPr lang="en-US" b="1" dirty="0" smtClean="0"/>
              <a:t> </a:t>
            </a:r>
            <a:r>
              <a:rPr lang="en-US" b="1" dirty="0" err="1" smtClean="0"/>
              <a:t>Kelembaban</a:t>
            </a:r>
            <a:r>
              <a:rPr lang="en-US" dirty="0" smtClean="0"/>
              <a:t/>
            </a:r>
            <a:br>
              <a:rPr lang="en-US" dirty="0" smtClean="0"/>
            </a:br>
            <a:endParaRPr lang="en-US" dirty="0"/>
          </a:p>
        </p:txBody>
      </p:sp>
      <p:sp>
        <p:nvSpPr>
          <p:cNvPr id="3" name="Content Placeholder 2"/>
          <p:cNvSpPr>
            <a:spLocks noGrp="1"/>
          </p:cNvSpPr>
          <p:nvPr>
            <p:ph idx="1"/>
          </p:nvPr>
        </p:nvSpPr>
        <p:spPr>
          <a:xfrm>
            <a:off x="5410200" y="1295400"/>
            <a:ext cx="3523488" cy="5334000"/>
          </a:xfrm>
        </p:spPr>
        <p:txBody>
          <a:bodyPr>
            <a:normAutofit fontScale="70000" lnSpcReduction="20000"/>
          </a:bodyPr>
          <a:lstStyle/>
          <a:p>
            <a:r>
              <a:rPr lang="en-US" dirty="0" err="1" smtClean="0"/>
              <a:t>Bangunan</a:t>
            </a:r>
            <a:r>
              <a:rPr lang="en-US" dirty="0" smtClean="0"/>
              <a:t> </a:t>
            </a:r>
            <a:r>
              <a:rPr lang="en-US" dirty="0" err="1" smtClean="0"/>
              <a:t>atau</a:t>
            </a:r>
            <a:r>
              <a:rPr lang="en-US" dirty="0" smtClean="0"/>
              <a:t> </a:t>
            </a:r>
            <a:r>
              <a:rPr lang="en-US" dirty="0" err="1" smtClean="0"/>
              <a:t>rumah</a:t>
            </a:r>
            <a:r>
              <a:rPr lang="en-US" dirty="0" smtClean="0"/>
              <a:t> yang </a:t>
            </a:r>
            <a:r>
              <a:rPr lang="en-US" dirty="0" err="1" smtClean="0"/>
              <a:t>sehat</a:t>
            </a:r>
            <a:r>
              <a:rPr lang="en-US" dirty="0" smtClean="0"/>
              <a:t> </a:t>
            </a:r>
            <a:r>
              <a:rPr lang="en-US" dirty="0" err="1" smtClean="0"/>
              <a:t>adalah</a:t>
            </a:r>
            <a:r>
              <a:rPr lang="en-US" dirty="0" smtClean="0"/>
              <a:t> </a:t>
            </a:r>
            <a:r>
              <a:rPr lang="en-US" dirty="0" err="1" smtClean="0"/>
              <a:t>dambaan</a:t>
            </a:r>
            <a:r>
              <a:rPr lang="en-US" dirty="0" smtClean="0"/>
              <a:t> </a:t>
            </a:r>
            <a:r>
              <a:rPr lang="en-US" dirty="0" err="1" smtClean="0"/>
              <a:t>tiap</a:t>
            </a:r>
            <a:r>
              <a:rPr lang="en-US" dirty="0" smtClean="0"/>
              <a:t> </a:t>
            </a:r>
            <a:r>
              <a:rPr lang="en-US" dirty="0" err="1" smtClean="0"/>
              <a:t>penghuninya</a:t>
            </a:r>
            <a:r>
              <a:rPr lang="en-US" dirty="0" smtClean="0"/>
              <a:t>, </a:t>
            </a:r>
            <a:r>
              <a:rPr lang="en-US" dirty="0" err="1" smtClean="0"/>
              <a:t>tidak</a:t>
            </a:r>
            <a:r>
              <a:rPr lang="en-US" dirty="0" smtClean="0"/>
              <a:t> </a:t>
            </a:r>
            <a:r>
              <a:rPr lang="en-US" dirty="0" err="1" smtClean="0"/>
              <a:t>ada</a:t>
            </a:r>
            <a:r>
              <a:rPr lang="en-US" dirty="0" smtClean="0"/>
              <a:t> </a:t>
            </a:r>
            <a:r>
              <a:rPr lang="en-US" dirty="0" err="1" smtClean="0"/>
              <a:t>seorangpun</a:t>
            </a:r>
            <a:r>
              <a:rPr lang="en-US" dirty="0" smtClean="0"/>
              <a:t> yang </a:t>
            </a:r>
            <a:r>
              <a:rPr lang="en-US" dirty="0" err="1" smtClean="0"/>
              <a:t>ingin</a:t>
            </a:r>
            <a:r>
              <a:rPr lang="en-US" dirty="0" smtClean="0"/>
              <a:t> </a:t>
            </a:r>
            <a:r>
              <a:rPr lang="en-US" dirty="0" err="1" smtClean="0"/>
              <a:t>mendapatkan</a:t>
            </a:r>
            <a:r>
              <a:rPr lang="en-US" dirty="0" smtClean="0"/>
              <a:t> </a:t>
            </a:r>
            <a:r>
              <a:rPr lang="en-US" dirty="0" err="1" smtClean="0"/>
              <a:t>masalah</a:t>
            </a:r>
            <a:r>
              <a:rPr lang="en-US" dirty="0" smtClean="0"/>
              <a:t> </a:t>
            </a:r>
            <a:r>
              <a:rPr lang="en-US" dirty="0" err="1" smtClean="0"/>
              <a:t>kesehatan</a:t>
            </a:r>
            <a:r>
              <a:rPr lang="en-US" dirty="0" smtClean="0"/>
              <a:t> </a:t>
            </a:r>
            <a:r>
              <a:rPr lang="en-US" dirty="0" err="1" smtClean="0"/>
              <a:t>akibat</a:t>
            </a:r>
            <a:r>
              <a:rPr lang="en-US" dirty="0" smtClean="0"/>
              <a:t> </a:t>
            </a:r>
            <a:r>
              <a:rPr lang="en-US" dirty="0" err="1" smtClean="0"/>
              <a:t>bangunan</a:t>
            </a:r>
            <a:r>
              <a:rPr lang="en-US" dirty="0" smtClean="0"/>
              <a:t> yang </a:t>
            </a:r>
            <a:r>
              <a:rPr lang="en-US" dirty="0" err="1" smtClean="0"/>
              <a:t>kurang</a:t>
            </a:r>
            <a:r>
              <a:rPr lang="en-US" dirty="0" smtClean="0"/>
              <a:t> </a:t>
            </a:r>
            <a:r>
              <a:rPr lang="en-US" dirty="0" err="1" smtClean="0"/>
              <a:t>baik</a:t>
            </a:r>
            <a:r>
              <a:rPr lang="en-US" dirty="0" smtClean="0"/>
              <a:t>. </a:t>
            </a:r>
            <a:r>
              <a:rPr lang="en-US" dirty="0" err="1" smtClean="0"/>
              <a:t>Salah</a:t>
            </a:r>
            <a:r>
              <a:rPr lang="en-US" dirty="0" smtClean="0"/>
              <a:t> </a:t>
            </a:r>
            <a:r>
              <a:rPr lang="en-US" dirty="0" err="1" smtClean="0"/>
              <a:t>satu</a:t>
            </a:r>
            <a:r>
              <a:rPr lang="en-US" dirty="0" smtClean="0"/>
              <a:t> </a:t>
            </a:r>
            <a:r>
              <a:rPr lang="en-US" dirty="0" err="1" smtClean="0"/>
              <a:t>masalah</a:t>
            </a:r>
            <a:r>
              <a:rPr lang="en-US" dirty="0" smtClean="0"/>
              <a:t> </a:t>
            </a:r>
            <a:r>
              <a:rPr lang="en-US" dirty="0" err="1" smtClean="0"/>
              <a:t>bisa</a:t>
            </a:r>
            <a:r>
              <a:rPr lang="en-US" dirty="0" smtClean="0"/>
              <a:t> </a:t>
            </a:r>
            <a:r>
              <a:rPr lang="en-US" dirty="0" err="1" smtClean="0"/>
              <a:t>diakibatkan</a:t>
            </a:r>
            <a:r>
              <a:rPr lang="en-US" dirty="0" smtClean="0"/>
              <a:t> </a:t>
            </a:r>
            <a:r>
              <a:rPr lang="en-US" dirty="0" err="1" smtClean="0"/>
              <a:t>oleh</a:t>
            </a:r>
            <a:r>
              <a:rPr lang="en-US" dirty="0" smtClean="0"/>
              <a:t> </a:t>
            </a:r>
            <a:r>
              <a:rPr lang="en-US" dirty="0" err="1" smtClean="0"/>
              <a:t>bangunan</a:t>
            </a:r>
            <a:r>
              <a:rPr lang="en-US" dirty="0" smtClean="0"/>
              <a:t> yang </a:t>
            </a:r>
            <a:r>
              <a:rPr lang="en-US" dirty="0" err="1" smtClean="0"/>
              <a:t>lembab</a:t>
            </a:r>
            <a:r>
              <a:rPr lang="en-US" dirty="0" smtClean="0"/>
              <a:t>. </a:t>
            </a:r>
            <a:r>
              <a:rPr lang="en-US" dirty="0" err="1" smtClean="0"/>
              <a:t>Bangunan</a:t>
            </a:r>
            <a:r>
              <a:rPr lang="en-US" dirty="0" smtClean="0"/>
              <a:t> yang </a:t>
            </a:r>
            <a:r>
              <a:rPr lang="en-US" dirty="0" err="1" smtClean="0"/>
              <a:t>lembab</a:t>
            </a:r>
            <a:r>
              <a:rPr lang="en-US" dirty="0" smtClean="0"/>
              <a:t> </a:t>
            </a:r>
            <a:r>
              <a:rPr lang="en-US" dirty="0" err="1" smtClean="0"/>
              <a:t>menyebabkan</a:t>
            </a:r>
            <a:r>
              <a:rPr lang="en-US" dirty="0" smtClean="0"/>
              <a:t> </a:t>
            </a:r>
            <a:r>
              <a:rPr lang="en-US" dirty="0" err="1" smtClean="0"/>
              <a:t>berbagai</a:t>
            </a:r>
            <a:r>
              <a:rPr lang="en-US" dirty="0" smtClean="0"/>
              <a:t> </a:t>
            </a:r>
            <a:r>
              <a:rPr lang="en-US" dirty="0" err="1" smtClean="0"/>
              <a:t>masalah</a:t>
            </a:r>
            <a:r>
              <a:rPr lang="en-US" dirty="0" smtClean="0"/>
              <a:t> </a:t>
            </a:r>
            <a:r>
              <a:rPr lang="en-US" dirty="0" err="1" smtClean="0"/>
              <a:t>seperti</a:t>
            </a:r>
            <a:r>
              <a:rPr lang="en-US" dirty="0" smtClean="0"/>
              <a:t> </a:t>
            </a:r>
            <a:r>
              <a:rPr lang="en-US" dirty="0" err="1" smtClean="0"/>
              <a:t>tumbuhnya</a:t>
            </a:r>
            <a:r>
              <a:rPr lang="en-US" dirty="0" smtClean="0"/>
              <a:t> </a:t>
            </a:r>
            <a:r>
              <a:rPr lang="en-US" dirty="0" err="1" smtClean="0"/>
              <a:t>jamur</a:t>
            </a:r>
            <a:r>
              <a:rPr lang="en-US" dirty="0" smtClean="0"/>
              <a:t> </a:t>
            </a:r>
            <a:r>
              <a:rPr lang="en-US" dirty="0" err="1" smtClean="0"/>
              <a:t>abu</a:t>
            </a:r>
            <a:r>
              <a:rPr lang="en-US" dirty="0" smtClean="0"/>
              <a:t> (</a:t>
            </a:r>
            <a:r>
              <a:rPr lang="en-US" dirty="0" err="1" smtClean="0"/>
              <a:t>Aspergillus</a:t>
            </a:r>
            <a:r>
              <a:rPr lang="en-US" dirty="0" smtClean="0"/>
              <a:t>) yang </a:t>
            </a:r>
            <a:r>
              <a:rPr lang="en-US" dirty="0" err="1" smtClean="0"/>
              <a:t>dapat</a:t>
            </a:r>
            <a:r>
              <a:rPr lang="en-US" dirty="0" smtClean="0"/>
              <a:t> </a:t>
            </a:r>
            <a:r>
              <a:rPr lang="en-US" dirty="0" err="1" smtClean="0"/>
              <a:t>menyebabkan</a:t>
            </a:r>
            <a:r>
              <a:rPr lang="en-US" dirty="0" smtClean="0"/>
              <a:t> </a:t>
            </a:r>
            <a:r>
              <a:rPr lang="en-US" dirty="0" err="1" smtClean="0"/>
              <a:t>penyakit</a:t>
            </a:r>
            <a:r>
              <a:rPr lang="en-US" dirty="0" smtClean="0"/>
              <a:t> </a:t>
            </a:r>
            <a:r>
              <a:rPr lang="en-US" dirty="0" err="1" smtClean="0"/>
              <a:t>paru</a:t>
            </a:r>
            <a:r>
              <a:rPr lang="en-US" dirty="0" smtClean="0"/>
              <a:t> </a:t>
            </a:r>
            <a:r>
              <a:rPr lang="en-US" dirty="0" err="1" smtClean="0"/>
              <a:t>dan</a:t>
            </a:r>
            <a:r>
              <a:rPr lang="en-US" dirty="0" smtClean="0"/>
              <a:t> </a:t>
            </a:r>
            <a:r>
              <a:rPr lang="en-US" dirty="0" err="1" smtClean="0"/>
              <a:t>menimbulkan</a:t>
            </a:r>
            <a:r>
              <a:rPr lang="en-US" dirty="0" smtClean="0"/>
              <a:t> </a:t>
            </a:r>
            <a:r>
              <a:rPr lang="en-US" dirty="0" err="1" smtClean="0"/>
              <a:t>gejala</a:t>
            </a:r>
            <a:r>
              <a:rPr lang="en-US" dirty="0" smtClean="0"/>
              <a:t> </a:t>
            </a:r>
            <a:r>
              <a:rPr lang="en-US" dirty="0" err="1" smtClean="0"/>
              <a:t>asma</a:t>
            </a:r>
            <a:r>
              <a:rPr lang="en-US" dirty="0" smtClean="0"/>
              <a:t>.  </a:t>
            </a:r>
            <a:endParaRPr lang="en-US" dirty="0"/>
          </a:p>
        </p:txBody>
      </p:sp>
      <p:pic>
        <p:nvPicPr>
          <p:cNvPr id="1026" name="Picture 2" descr="C:\Users\azie\Desktop\df4f3-dsc03968.jpg"/>
          <p:cNvPicPr>
            <a:picLocks noChangeAspect="1" noChangeArrowheads="1"/>
          </p:cNvPicPr>
          <p:nvPr/>
        </p:nvPicPr>
        <p:blipFill>
          <a:blip r:embed="rId2"/>
          <a:srcRect/>
          <a:stretch>
            <a:fillRect/>
          </a:stretch>
        </p:blipFill>
        <p:spPr bwMode="auto">
          <a:xfrm>
            <a:off x="1371600" y="1143000"/>
            <a:ext cx="4038600" cy="53848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normAutofit/>
          </a:bodyPr>
          <a:lstStyle/>
          <a:p>
            <a:r>
              <a:rPr lang="en-US" sz="4000"/>
              <a:t>Angin GUNUNG dan Angin LEMBAH</a:t>
            </a:r>
          </a:p>
        </p:txBody>
      </p:sp>
      <p:sp>
        <p:nvSpPr>
          <p:cNvPr id="14339" name="Rectangle 3"/>
          <p:cNvSpPr>
            <a:spLocks noGrp="1" noRot="1" noChangeArrowheads="1"/>
          </p:cNvSpPr>
          <p:nvPr>
            <p:ph type="body" idx="1"/>
          </p:nvPr>
        </p:nvSpPr>
        <p:spPr/>
        <p:txBody>
          <a:bodyPr/>
          <a:lstStyle/>
          <a:p>
            <a:r>
              <a:rPr lang="en-US" sz="2800"/>
              <a:t>Siang hari, bagian pun cak gunung menerima radiasi matahari lebih banyak sehingga suhunya lebih tinggi, angin berhembus dari lembah ke puncak gunung, </a:t>
            </a:r>
            <a:r>
              <a:rPr lang="en-US" sz="2800">
                <a:solidFill>
                  <a:srgbClr val="FF0000"/>
                </a:solidFill>
              </a:rPr>
              <a:t>ANGIN LEMBAH</a:t>
            </a:r>
            <a:r>
              <a:rPr lang="en-US" sz="2800"/>
              <a:t>.</a:t>
            </a:r>
          </a:p>
          <a:p>
            <a:r>
              <a:rPr lang="en-US" sz="2800"/>
              <a:t>Malam hari, angin akan bergerak dari puncak ke arah lembah karena udara di puncak lebih dingin dibanding lembah akibat kehilangan panas melalui radiasi gelombang panjang ke atmosfer. Angin dari arah puncak pada malam hari disebut </a:t>
            </a:r>
            <a:r>
              <a:rPr lang="en-US" sz="2800">
                <a:solidFill>
                  <a:srgbClr val="FF0000"/>
                </a:solidFill>
              </a:rPr>
              <a:t>ANGIN GUNUNG</a:t>
            </a:r>
            <a:r>
              <a:rPr lang="en-US" sz="280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a:t>ANGIN LOKAL</a:t>
            </a:r>
          </a:p>
        </p:txBody>
      </p:sp>
      <p:sp>
        <p:nvSpPr>
          <p:cNvPr id="15363" name="Rectangle 3"/>
          <p:cNvSpPr>
            <a:spLocks noGrp="1" noRot="1" noChangeArrowheads="1"/>
          </p:cNvSpPr>
          <p:nvPr>
            <p:ph type="body" idx="1"/>
          </p:nvPr>
        </p:nvSpPr>
        <p:spPr/>
        <p:txBody>
          <a:bodyPr/>
          <a:lstStyle/>
          <a:p>
            <a:pPr>
              <a:lnSpc>
                <a:spcPct val="90000"/>
              </a:lnSpc>
            </a:pPr>
            <a:r>
              <a:rPr lang="en-US"/>
              <a:t>Angin </a:t>
            </a:r>
            <a:r>
              <a:rPr lang="en-US" i="1"/>
              <a:t>foehn</a:t>
            </a:r>
            <a:r>
              <a:rPr lang="en-US"/>
              <a:t>, angin yang melintasi pegunungan, mengalami tekanan karena turun dari elevasi tinggi ke ke levasi rendah. Angin bersifat kering dan panas.</a:t>
            </a:r>
          </a:p>
          <a:p>
            <a:pPr>
              <a:lnSpc>
                <a:spcPct val="90000"/>
              </a:lnSpc>
            </a:pPr>
            <a:r>
              <a:rPr lang="en-US"/>
              <a:t>Angin </a:t>
            </a:r>
            <a:r>
              <a:rPr lang="en-US" i="1"/>
              <a:t>chinook</a:t>
            </a:r>
            <a:r>
              <a:rPr lang="en-US"/>
              <a:t> yang berhembus di lereng timur pegunungan Rocky (USA) dan </a:t>
            </a:r>
            <a:r>
              <a:rPr lang="en-US" i="1"/>
              <a:t>Santa Ana</a:t>
            </a:r>
            <a:r>
              <a:rPr lang="en-US"/>
              <a:t> di California Selatan, dapat merusak tanaman pertanian.</a:t>
            </a:r>
          </a:p>
          <a:p>
            <a:pPr>
              <a:lnSpc>
                <a:spcPct val="90000"/>
              </a:lnSpc>
            </a:pPr>
            <a:r>
              <a:rPr lang="en-US"/>
              <a:t>Angin Bohorok, Sumut.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US"/>
              <a:t>FUNGSI ANGIN</a:t>
            </a:r>
          </a:p>
        </p:txBody>
      </p:sp>
      <p:sp>
        <p:nvSpPr>
          <p:cNvPr id="16387" name="Rectangle 3"/>
          <p:cNvSpPr>
            <a:spLocks noGrp="1" noRot="1" noChangeArrowheads="1"/>
          </p:cNvSpPr>
          <p:nvPr>
            <p:ph type="body" idx="1"/>
          </p:nvPr>
        </p:nvSpPr>
        <p:spPr/>
        <p:txBody>
          <a:bodyPr/>
          <a:lstStyle/>
          <a:p>
            <a:pPr marL="609600" indent="-609600">
              <a:lnSpc>
                <a:spcPct val="90000"/>
              </a:lnSpc>
            </a:pPr>
            <a:r>
              <a:rPr lang="en-US"/>
              <a:t>Tiga sifat Angin:</a:t>
            </a:r>
          </a:p>
          <a:p>
            <a:pPr marL="609600" indent="-609600">
              <a:lnSpc>
                <a:spcPct val="90000"/>
              </a:lnSpc>
              <a:buFontTx/>
              <a:buAutoNum type="arabicPeriod"/>
            </a:pPr>
            <a:r>
              <a:rPr lang="en-US"/>
              <a:t>Angin menyebabkan tekanan terhadap permukaan yang menentang arah angin tersebut</a:t>
            </a:r>
          </a:p>
          <a:p>
            <a:pPr marL="609600" indent="-609600">
              <a:lnSpc>
                <a:spcPct val="90000"/>
              </a:lnSpc>
              <a:buFontTx/>
              <a:buAutoNum type="arabicPeriod"/>
            </a:pPr>
            <a:r>
              <a:rPr lang="en-US"/>
              <a:t>Angin mempercepat pendinginan dari benda yang panas</a:t>
            </a:r>
          </a:p>
          <a:p>
            <a:pPr marL="609600" indent="-609600">
              <a:lnSpc>
                <a:spcPct val="90000"/>
              </a:lnSpc>
              <a:buFontTx/>
              <a:buAutoNum type="arabicPeriod"/>
            </a:pPr>
            <a:r>
              <a:rPr lang="en-US"/>
              <a:t>Kecepatan angin sangat beragam dari tempat ke tempat lain dan dari waktu ke waktu.</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609600" y="304800"/>
            <a:ext cx="8001000" cy="1143000"/>
          </a:xfrm>
          <a:solidFill>
            <a:schemeClr val="accent1"/>
          </a:solidFill>
          <a:ln>
            <a:solidFill>
              <a:schemeClr val="bg2"/>
            </a:solidFill>
          </a:ln>
        </p:spPr>
        <p:txBody>
          <a:bodyPr>
            <a:normAutofit fontScale="90000"/>
          </a:bodyPr>
          <a:lstStyle/>
          <a:p>
            <a:r>
              <a:rPr lang="en-US"/>
              <a:t>Profil angin logaritmik di atas kanopi</a:t>
            </a:r>
            <a:endParaRPr lang="en-GB"/>
          </a:p>
        </p:txBody>
      </p:sp>
      <p:pic>
        <p:nvPicPr>
          <p:cNvPr id="23555" name="Picture 3"/>
          <p:cNvPicPr>
            <a:picLocks noChangeAspect="1" noChangeArrowheads="1"/>
          </p:cNvPicPr>
          <p:nvPr/>
        </p:nvPicPr>
        <p:blipFill>
          <a:blip r:embed="rId2"/>
          <a:srcRect/>
          <a:stretch>
            <a:fillRect/>
          </a:stretch>
        </p:blipFill>
        <p:spPr bwMode="auto">
          <a:xfrm>
            <a:off x="571500" y="1905000"/>
            <a:ext cx="8001000" cy="4349750"/>
          </a:xfrm>
          <a:prstGeom prst="rect">
            <a:avLst/>
          </a:prstGeom>
          <a:solidFill>
            <a:schemeClr val="accent1"/>
          </a:solidFill>
          <a:ln w="9525">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idx="4294967295"/>
          </p:nvPr>
        </p:nvSpPr>
        <p:spPr>
          <a:xfrm>
            <a:off x="0" y="274638"/>
            <a:ext cx="8229600" cy="1143000"/>
          </a:xfrm>
        </p:spPr>
        <p:txBody>
          <a:bodyPr/>
          <a:lstStyle/>
          <a:p>
            <a:r>
              <a:rPr lang="en-US"/>
              <a:t>FUNGSI ANGIN</a:t>
            </a:r>
          </a:p>
        </p:txBody>
      </p:sp>
      <p:sp>
        <p:nvSpPr>
          <p:cNvPr id="17411" name="Rectangle 3"/>
          <p:cNvSpPr>
            <a:spLocks noGrp="1" noRot="1" noChangeArrowheads="1"/>
          </p:cNvSpPr>
          <p:nvPr>
            <p:ph type="body" idx="4294967295"/>
          </p:nvPr>
        </p:nvSpPr>
        <p:spPr>
          <a:xfrm>
            <a:off x="685800" y="1600200"/>
            <a:ext cx="8229600" cy="4525963"/>
          </a:xfrm>
        </p:spPr>
        <p:txBody>
          <a:bodyPr/>
          <a:lstStyle/>
          <a:p>
            <a:pPr>
              <a:lnSpc>
                <a:spcPct val="90000"/>
              </a:lnSpc>
            </a:pPr>
            <a:r>
              <a:rPr lang="en-US"/>
              <a:t>Fungsi lain: pencampur lapisan udara, antara udara panas dan udara dingin, udara lembab dan udara kering, udara yang kaya dengan CO2 dengan udara dengan CO2 yang rendah.</a:t>
            </a:r>
          </a:p>
          <a:p>
            <a:pPr>
              <a:lnSpc>
                <a:spcPct val="90000"/>
              </a:lnSpc>
            </a:pPr>
            <a:r>
              <a:rPr lang="en-US"/>
              <a:t>Fungsi tersebut, maka siklus hidrologi dapat berlangsung, dan keracunan CO2 pada pusat kota dan kawasan industri dapat dihindari.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en-US"/>
              <a:t>TURBULENSI ATMOSFER</a:t>
            </a:r>
          </a:p>
        </p:txBody>
      </p:sp>
      <p:sp>
        <p:nvSpPr>
          <p:cNvPr id="18435" name="Rectangle 3"/>
          <p:cNvSpPr>
            <a:spLocks noGrp="1" noRot="1" noChangeArrowheads="1"/>
          </p:cNvSpPr>
          <p:nvPr>
            <p:ph type="body" idx="1"/>
          </p:nvPr>
        </p:nvSpPr>
        <p:spPr/>
        <p:txBody>
          <a:bodyPr/>
          <a:lstStyle/>
          <a:p>
            <a:pPr>
              <a:lnSpc>
                <a:spcPct val="80000"/>
              </a:lnSpc>
            </a:pPr>
            <a:r>
              <a:rPr lang="en-US" sz="2800"/>
              <a:t>Angin dalam pergerakannya tidak mengikuti garis lurus tetapi berkelok-kelok sesuai dengan medan yang dilewatinya.</a:t>
            </a:r>
          </a:p>
          <a:p>
            <a:pPr>
              <a:lnSpc>
                <a:spcPct val="80000"/>
              </a:lnSpc>
            </a:pPr>
            <a:r>
              <a:rPr lang="en-US" sz="2800"/>
              <a:t>Angin akan menghindar (berbelok ke arah lain) jika kekuatan dorongnya lebih rendah dari hambatan yang dimiliki oleh struktur fisik benda yang diterpanya.</a:t>
            </a:r>
          </a:p>
          <a:p>
            <a:pPr>
              <a:lnSpc>
                <a:spcPct val="80000"/>
              </a:lnSpc>
            </a:pPr>
            <a:r>
              <a:rPr lang="en-US" sz="2800"/>
              <a:t>Kecepatan angin juga tidak stabil, pergerakan angin akan lebih cepat jika hambatan/resistensi media yang dilaluinya rendah.</a:t>
            </a:r>
          </a:p>
          <a:p>
            <a:pPr>
              <a:lnSpc>
                <a:spcPct val="80000"/>
              </a:lnSpc>
            </a:pPr>
            <a:r>
              <a:rPr lang="en-US" sz="2800"/>
              <a:t>Fenomena arah dan kecepatan angin yang berubah-ubah disebut </a:t>
            </a:r>
            <a:r>
              <a:rPr lang="en-US" sz="2800">
                <a:solidFill>
                  <a:srgbClr val="FF0000"/>
                </a:solidFill>
              </a:rPr>
              <a:t>TURBULENSI</a:t>
            </a:r>
            <a:r>
              <a:rPr lang="en-US" sz="280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endParaRPr lang="en-US"/>
          </a:p>
        </p:txBody>
      </p:sp>
      <p:sp>
        <p:nvSpPr>
          <p:cNvPr id="19459" name="Rectangle 3"/>
          <p:cNvSpPr>
            <a:spLocks noGrp="1" noRot="1" noChangeArrowheads="1"/>
          </p:cNvSpPr>
          <p:nvPr>
            <p:ph type="body" idx="1"/>
          </p:nvPr>
        </p:nvSpPr>
        <p:spPr/>
        <p:txBody>
          <a:bodyPr/>
          <a:lstStyle/>
          <a:p>
            <a:pPr>
              <a:lnSpc>
                <a:spcPct val="80000"/>
              </a:lnSpc>
            </a:pPr>
            <a:r>
              <a:rPr lang="en-US" sz="2800"/>
              <a:t>Variasiarah dan kecepatan angin yang disebbkan oleh kekasaran permukaan, Turbulensi Mekanis.</a:t>
            </a:r>
          </a:p>
          <a:p>
            <a:pPr>
              <a:lnSpc>
                <a:spcPct val="80000"/>
              </a:lnSpc>
            </a:pPr>
            <a:r>
              <a:rPr lang="en-US" sz="2800"/>
              <a:t>Turbulensi yang terjadi disebabkan perbedaan suhu lapisan atmosfer, turbulensi termal/t. konvektif.</a:t>
            </a:r>
          </a:p>
          <a:p>
            <a:pPr>
              <a:lnSpc>
                <a:spcPct val="80000"/>
              </a:lnSpc>
            </a:pPr>
            <a:r>
              <a:rPr lang="en-US" sz="2800"/>
              <a:t>Turbulensi termal, terjadi pada saat udara panas pada permukaan bergerak ke atas secara vertikal karena resistensi dari lapisan udara di atasnya.</a:t>
            </a:r>
          </a:p>
          <a:p>
            <a:pPr>
              <a:lnSpc>
                <a:spcPct val="80000"/>
              </a:lnSpc>
            </a:pPr>
            <a:r>
              <a:rPr lang="en-US" sz="2800"/>
              <a:t>Kecepatan angin turbulensi mekanis fluktuasinya lebih kecil tetapi frekuensinya lebih tinggi dibandingkan fluktuasi akibat t. termal.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en-US"/>
              <a:t>KECEPATAN ANGIN</a:t>
            </a:r>
          </a:p>
        </p:txBody>
      </p:sp>
      <p:sp>
        <p:nvSpPr>
          <p:cNvPr id="20483" name="Rectangle 3"/>
          <p:cNvSpPr>
            <a:spLocks noGrp="1" noRot="1" noChangeArrowheads="1"/>
          </p:cNvSpPr>
          <p:nvPr>
            <p:ph type="body" idx="1"/>
          </p:nvPr>
        </p:nvSpPr>
        <p:spPr/>
        <p:txBody>
          <a:bodyPr/>
          <a:lstStyle/>
          <a:p>
            <a:pPr>
              <a:lnSpc>
                <a:spcPct val="80000"/>
              </a:lnSpc>
            </a:pPr>
            <a:r>
              <a:rPr lang="en-US" sz="2400"/>
              <a:t>Kecepatan angin: kecepatan angin horisontal pada ketinggian 2 m dari permukaan tanahnyang ditanami rumput.</a:t>
            </a:r>
          </a:p>
          <a:p>
            <a:pPr>
              <a:lnSpc>
                <a:spcPct val="80000"/>
              </a:lnSpc>
            </a:pPr>
            <a:r>
              <a:rPr lang="en-US" sz="2400"/>
              <a:t>Alat pengukur = ANEMOMETER</a:t>
            </a:r>
          </a:p>
          <a:p>
            <a:pPr>
              <a:lnSpc>
                <a:spcPct val="80000"/>
              </a:lnSpc>
            </a:pPr>
            <a:r>
              <a:rPr lang="en-US" sz="2400"/>
              <a:t>Kecepatan angin ditentukan oleh perbedaan tekanan udara antara tempat asal dan tujuan angin dan resistensi medan yang dilaluinya</a:t>
            </a:r>
            <a:r>
              <a:rPr lang="en-US" sz="1800"/>
              <a:t>.</a:t>
            </a:r>
          </a:p>
          <a:p>
            <a:pPr algn="ctr">
              <a:lnSpc>
                <a:spcPct val="80000"/>
              </a:lnSpc>
              <a:buFont typeface="Arial" charset="0"/>
              <a:buNone/>
            </a:pPr>
            <a:r>
              <a:rPr lang="en-US" sz="2400">
                <a:solidFill>
                  <a:srgbClr val="FF0000"/>
                </a:solidFill>
              </a:rPr>
              <a:t>u = [u*/k</a:t>
            </a:r>
            <a:r>
              <a:rPr lang="en-US" sz="2400" baseline="-25000">
                <a:solidFill>
                  <a:srgbClr val="FF0000"/>
                </a:solidFill>
              </a:rPr>
              <a:t>k</a:t>
            </a:r>
            <a:r>
              <a:rPr lang="en-US" sz="2400">
                <a:solidFill>
                  <a:srgbClr val="FF0000"/>
                </a:solidFill>
              </a:rPr>
              <a:t>].Ln[Z + Z</a:t>
            </a:r>
            <a:r>
              <a:rPr lang="en-US" sz="2400" baseline="-25000">
                <a:solidFill>
                  <a:srgbClr val="FF0000"/>
                </a:solidFill>
              </a:rPr>
              <a:t>M</a:t>
            </a:r>
            <a:r>
              <a:rPr lang="en-US" sz="2400">
                <a:solidFill>
                  <a:srgbClr val="FF0000"/>
                </a:solidFill>
              </a:rPr>
              <a:t> – d)/ Z</a:t>
            </a:r>
            <a:r>
              <a:rPr lang="en-US" sz="2400" baseline="-25000">
                <a:solidFill>
                  <a:srgbClr val="FF0000"/>
                </a:solidFill>
              </a:rPr>
              <a:t>M</a:t>
            </a:r>
            <a:r>
              <a:rPr lang="en-US" sz="2400">
                <a:solidFill>
                  <a:srgbClr val="FF0000"/>
                </a:solidFill>
              </a:rPr>
              <a:t> )]</a:t>
            </a:r>
          </a:p>
          <a:p>
            <a:pPr>
              <a:lnSpc>
                <a:spcPct val="80000"/>
              </a:lnSpc>
              <a:buFont typeface="Arial" charset="0"/>
              <a:buNone/>
            </a:pPr>
            <a:r>
              <a:rPr lang="en-US" sz="1200"/>
              <a:t>Dimana</a:t>
            </a:r>
          </a:p>
          <a:p>
            <a:pPr>
              <a:lnSpc>
                <a:spcPct val="80000"/>
              </a:lnSpc>
              <a:buFont typeface="Arial" charset="0"/>
              <a:buNone/>
            </a:pPr>
            <a:r>
              <a:rPr lang="en-US" sz="1200"/>
              <a:t>u  = kecepatan angin (m/det)</a:t>
            </a:r>
          </a:p>
          <a:p>
            <a:pPr>
              <a:spcBef>
                <a:spcPct val="0"/>
              </a:spcBef>
              <a:buFont typeface="Arial" charset="0"/>
              <a:buNone/>
            </a:pPr>
            <a:r>
              <a:rPr lang="en-US" sz="1200"/>
              <a:t>u* = velositas friksi (m/det)</a:t>
            </a:r>
          </a:p>
          <a:p>
            <a:pPr>
              <a:spcBef>
                <a:spcPct val="0"/>
              </a:spcBef>
              <a:buFont typeface="Arial" charset="0"/>
              <a:buNone/>
            </a:pPr>
            <a:r>
              <a:rPr lang="en-US" sz="1200"/>
              <a:t>K</a:t>
            </a:r>
            <a:r>
              <a:rPr lang="en-US" sz="1200" baseline="-25000"/>
              <a:t>k </a:t>
            </a:r>
            <a:r>
              <a:rPr lang="en-US" sz="1200"/>
              <a:t>= konstanta von Karman (0.4)</a:t>
            </a:r>
          </a:p>
          <a:p>
            <a:pPr>
              <a:spcBef>
                <a:spcPct val="0"/>
              </a:spcBef>
              <a:buFont typeface="Arial" charset="0"/>
              <a:buNone/>
            </a:pPr>
            <a:r>
              <a:rPr lang="en-US" sz="1200"/>
              <a:t>Z  = ketinggian dari permukaan tanah</a:t>
            </a:r>
          </a:p>
          <a:p>
            <a:pPr>
              <a:spcBef>
                <a:spcPct val="0"/>
              </a:spcBef>
              <a:buFont typeface="Arial" charset="0"/>
              <a:buNone/>
            </a:pPr>
            <a:r>
              <a:rPr lang="en-US" sz="1200"/>
              <a:t>Z</a:t>
            </a:r>
            <a:r>
              <a:rPr lang="en-US" sz="1200" baseline="-25000"/>
              <a:t>M </a:t>
            </a:r>
            <a:r>
              <a:rPr lang="en-US" sz="1200"/>
              <a:t>= parameter kekasaran momentum (momentum rougness parameter)</a:t>
            </a:r>
          </a:p>
          <a:p>
            <a:pPr>
              <a:spcBef>
                <a:spcPct val="0"/>
              </a:spcBef>
              <a:buFont typeface="Arial" charset="0"/>
              <a:buNone/>
            </a:pPr>
            <a:r>
              <a:rPr lang="en-US" sz="1200"/>
              <a:t>d = keringgian alihan permukaan (zero plane displacement)</a:t>
            </a:r>
          </a:p>
          <a:p>
            <a:pPr>
              <a:spcBef>
                <a:spcPct val="0"/>
              </a:spcBef>
              <a:buFont typeface="Arial" charset="0"/>
              <a:buNone/>
            </a:pPr>
            <a:r>
              <a:rPr lang="en-US" sz="1200"/>
              <a:t>Untuk tanaman/vegetasi yang seragam, d = 0.4 h , Zm = 0.13 h, dimana h = tinggi vegetasi rata-rata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9" name="Picture 5" descr="images"/>
          <p:cNvPicPr>
            <a:picLocks noChangeAspect="1" noChangeArrowheads="1"/>
          </p:cNvPicPr>
          <p:nvPr/>
        </p:nvPicPr>
        <p:blipFill>
          <a:blip r:embed="rId2"/>
          <a:srcRect/>
          <a:stretch>
            <a:fillRect/>
          </a:stretch>
        </p:blipFill>
        <p:spPr bwMode="auto">
          <a:xfrm>
            <a:off x="2514600" y="1447800"/>
            <a:ext cx="3810000" cy="38100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TUGAS </a:t>
            </a:r>
            <a:endParaRPr lang="en-US" dirty="0"/>
          </a:p>
        </p:txBody>
      </p:sp>
      <p:sp>
        <p:nvSpPr>
          <p:cNvPr id="3" name="Content Placeholder 2"/>
          <p:cNvSpPr>
            <a:spLocks noGrp="1"/>
          </p:cNvSpPr>
          <p:nvPr>
            <p:ph idx="1"/>
          </p:nvPr>
        </p:nvSpPr>
        <p:spPr/>
        <p:txBody>
          <a:bodyPr/>
          <a:lstStyle/>
          <a:p>
            <a:pPr marL="365760" lvl="1" indent="-283464">
              <a:spcBef>
                <a:spcPts val="600"/>
              </a:spcBef>
              <a:buSzPct val="80000"/>
              <a:buFont typeface="Wingdings 2"/>
              <a:buChar char=""/>
            </a:pPr>
            <a:r>
              <a:rPr lang="en-US" dirty="0" err="1" smtClean="0"/>
              <a:t>Perlindungan</a:t>
            </a:r>
            <a:r>
              <a:rPr lang="en-US" dirty="0" smtClean="0"/>
              <a:t> </a:t>
            </a:r>
            <a:r>
              <a:rPr lang="en-US" dirty="0" err="1" smtClean="0"/>
              <a:t>dari</a:t>
            </a:r>
            <a:r>
              <a:rPr lang="en-US" dirty="0" smtClean="0"/>
              <a:t> </a:t>
            </a:r>
            <a:r>
              <a:rPr lang="en-US" dirty="0" err="1" smtClean="0"/>
              <a:t>kelembaban</a:t>
            </a:r>
            <a:r>
              <a:rPr lang="en-US" dirty="0" smtClean="0"/>
              <a:t> </a:t>
            </a:r>
            <a:r>
              <a:rPr lang="en-US" dirty="0" err="1" smtClean="0"/>
              <a:t>terhadap</a:t>
            </a:r>
            <a:r>
              <a:rPr lang="en-US" dirty="0" smtClean="0"/>
              <a:t> material </a:t>
            </a:r>
            <a:r>
              <a:rPr lang="en-US" dirty="0" err="1" smtClean="0"/>
              <a:t>bangunan</a:t>
            </a:r>
            <a:r>
              <a:rPr lang="en-US" dirty="0" smtClean="0"/>
              <a:t>, </a:t>
            </a:r>
            <a:r>
              <a:rPr lang="en-US" dirty="0" err="1" smtClean="0"/>
              <a:t>paparkan</a:t>
            </a:r>
            <a:r>
              <a:rPr lang="en-US" dirty="0" smtClean="0"/>
              <a:t> </a:t>
            </a:r>
            <a:r>
              <a:rPr lang="en-US" dirty="0" err="1" smtClean="0"/>
              <a:t>secara</a:t>
            </a:r>
            <a:r>
              <a:rPr lang="en-US" dirty="0" smtClean="0"/>
              <a:t> </a:t>
            </a:r>
            <a:r>
              <a:rPr lang="en-US" dirty="0" err="1" smtClean="0"/>
              <a:t>bebas</a:t>
            </a:r>
            <a:r>
              <a:rPr lang="en-US" dirty="0" smtClean="0"/>
              <a:t> </a:t>
            </a:r>
            <a:r>
              <a:rPr lang="en-US" dirty="0" err="1" smtClean="0"/>
              <a:t>dalam</a:t>
            </a:r>
            <a:r>
              <a:rPr lang="en-US" dirty="0" smtClean="0"/>
              <a:t> </a:t>
            </a:r>
            <a:r>
              <a:rPr lang="en-US" dirty="0" err="1" smtClean="0"/>
              <a:t>gambar</a:t>
            </a:r>
            <a:r>
              <a:rPr lang="en-US" dirty="0" smtClean="0"/>
              <a:t> </a:t>
            </a:r>
            <a:r>
              <a:rPr lang="en-US" dirty="0" err="1" smtClean="0"/>
              <a:t>dan</a:t>
            </a:r>
            <a:r>
              <a:rPr lang="en-US" dirty="0" smtClean="0"/>
              <a:t> </a:t>
            </a:r>
            <a:r>
              <a:rPr lang="en-US" dirty="0" err="1" smtClean="0"/>
              <a:t>keterangan</a:t>
            </a:r>
            <a:r>
              <a:rPr lang="en-US" dirty="0" smtClean="0"/>
              <a:t>. </a:t>
            </a:r>
          </a:p>
          <a:p>
            <a:pPr marL="365760" lvl="1" indent="-283464">
              <a:spcBef>
                <a:spcPts val="600"/>
              </a:spcBef>
              <a:buSzPct val="80000"/>
              <a:buFont typeface="Wingdings 2"/>
              <a:buChar char=""/>
            </a:pPr>
            <a:endParaRPr lang="en-US" sz="3200" dirty="0" smtClean="0"/>
          </a:p>
          <a:p>
            <a:pPr marL="365760" lvl="1" indent="-283464">
              <a:spcBef>
                <a:spcPts val="600"/>
              </a:spcBef>
              <a:buSzPct val="80000"/>
              <a:buFont typeface="Wingdings 2"/>
              <a:buChar char=""/>
            </a:pPr>
            <a:r>
              <a:rPr lang="en-US" sz="3200" dirty="0" err="1" smtClean="0"/>
              <a:t>Dikumpulkan</a:t>
            </a:r>
            <a:r>
              <a:rPr lang="en-US" sz="3200" dirty="0" smtClean="0"/>
              <a:t> </a:t>
            </a:r>
            <a:r>
              <a:rPr lang="en-US" sz="3200" dirty="0" err="1" smtClean="0"/>
              <a:t>pada</a:t>
            </a:r>
            <a:r>
              <a:rPr lang="en-US" sz="3200" dirty="0" smtClean="0"/>
              <a:t> </a:t>
            </a:r>
            <a:r>
              <a:rPr lang="en-US" sz="3200" dirty="0" err="1" smtClean="0"/>
              <a:t>pertemuan</a:t>
            </a:r>
            <a:r>
              <a:rPr lang="en-US" sz="3200" dirty="0" smtClean="0"/>
              <a:t> </a:t>
            </a:r>
            <a:r>
              <a:rPr lang="en-US" sz="3200" dirty="0" err="1" smtClean="0"/>
              <a:t>ke</a:t>
            </a:r>
            <a:r>
              <a:rPr lang="en-US" sz="3200" dirty="0" smtClean="0"/>
              <a:t> 4</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dirty="0" smtClean="0"/>
              <a:t>Rembesan Air dari tanah dan hujan</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Masalah</a:t>
            </a:r>
            <a:r>
              <a:rPr lang="en-US" dirty="0" smtClean="0"/>
              <a:t> yang </a:t>
            </a:r>
            <a:r>
              <a:rPr lang="en-US" dirty="0" err="1" smtClean="0"/>
              <a:t>serius</a:t>
            </a:r>
            <a:r>
              <a:rPr lang="en-US" dirty="0" smtClean="0"/>
              <a:t> </a:t>
            </a:r>
            <a:r>
              <a:rPr lang="en-US" dirty="0" err="1" smtClean="0"/>
              <a:t>tentang</a:t>
            </a:r>
            <a:r>
              <a:rPr lang="en-US" dirty="0" smtClean="0"/>
              <a:t> </a:t>
            </a:r>
            <a:r>
              <a:rPr lang="en-US" dirty="0" err="1" smtClean="0"/>
              <a:t>kelembaban</a:t>
            </a:r>
            <a:r>
              <a:rPr lang="en-US" dirty="0" smtClean="0"/>
              <a:t> </a:t>
            </a:r>
            <a:r>
              <a:rPr lang="en-US" dirty="0" err="1" smtClean="0"/>
              <a:t>terjadi</a:t>
            </a:r>
            <a:r>
              <a:rPr lang="en-US" dirty="0" smtClean="0"/>
              <a:t> </a:t>
            </a:r>
            <a:r>
              <a:rPr lang="en-US" dirty="0" err="1" smtClean="0"/>
              <a:t>akibat</a:t>
            </a:r>
            <a:r>
              <a:rPr lang="en-US" dirty="0" smtClean="0"/>
              <a:t> </a:t>
            </a:r>
            <a:r>
              <a:rPr lang="en-US" dirty="0" err="1" smtClean="0"/>
              <a:t>rembesan</a:t>
            </a:r>
            <a:r>
              <a:rPr lang="en-US" dirty="0" smtClean="0"/>
              <a:t> air </a:t>
            </a:r>
            <a:r>
              <a:rPr lang="en-US" dirty="0" err="1" smtClean="0"/>
              <a:t>tanah</a:t>
            </a:r>
            <a:r>
              <a:rPr lang="en-US" dirty="0" smtClean="0"/>
              <a:t> </a:t>
            </a:r>
            <a:r>
              <a:rPr lang="en-US" dirty="0" err="1" smtClean="0"/>
              <a:t>ke</a:t>
            </a:r>
            <a:r>
              <a:rPr lang="en-US" dirty="0" smtClean="0"/>
              <a:t> </a:t>
            </a:r>
            <a:r>
              <a:rPr lang="en-US" dirty="0" err="1" smtClean="0"/>
              <a:t>tembok</a:t>
            </a:r>
            <a:r>
              <a:rPr lang="en-US" dirty="0" smtClean="0"/>
              <a:t> </a:t>
            </a:r>
            <a:r>
              <a:rPr lang="en-US" dirty="0" err="1" smtClean="0"/>
              <a:t>bangunan</a:t>
            </a:r>
            <a:r>
              <a:rPr lang="en-US" dirty="0" smtClean="0"/>
              <a:t>, yang </a:t>
            </a:r>
            <a:r>
              <a:rPr lang="en-US" dirty="0" err="1" smtClean="0"/>
              <a:t>dapat</a:t>
            </a:r>
            <a:r>
              <a:rPr lang="en-US" dirty="0" smtClean="0"/>
              <a:t> </a:t>
            </a:r>
            <a:r>
              <a:rPr lang="en-US" dirty="0" err="1" smtClean="0"/>
              <a:t>diakibatkan</a:t>
            </a:r>
            <a:r>
              <a:rPr lang="en-US" dirty="0" smtClean="0"/>
              <a:t> </a:t>
            </a:r>
            <a:r>
              <a:rPr lang="en-US" dirty="0" err="1" smtClean="0"/>
              <a:t>tekanan</a:t>
            </a:r>
            <a:r>
              <a:rPr lang="en-US" dirty="0" smtClean="0"/>
              <a:t> air </a:t>
            </a:r>
            <a:r>
              <a:rPr lang="en-US" dirty="0" err="1" smtClean="0"/>
              <a:t>tanah</a:t>
            </a:r>
            <a:r>
              <a:rPr lang="en-US" dirty="0" smtClean="0"/>
              <a:t> </a:t>
            </a:r>
            <a:r>
              <a:rPr lang="en-US" dirty="0" err="1" smtClean="0"/>
              <a:t>dari</a:t>
            </a:r>
            <a:r>
              <a:rPr lang="en-US" dirty="0" smtClean="0"/>
              <a:t> </a:t>
            </a:r>
            <a:r>
              <a:rPr lang="en-US" dirty="0" err="1" smtClean="0"/>
              <a:t>bawah</a:t>
            </a:r>
            <a:r>
              <a:rPr lang="en-US" dirty="0" smtClean="0"/>
              <a:t>, </a:t>
            </a:r>
            <a:r>
              <a:rPr lang="en-US" dirty="0" err="1" smtClean="0"/>
              <a:t>samping</a:t>
            </a:r>
            <a:r>
              <a:rPr lang="en-US" dirty="0" smtClean="0"/>
              <a:t> </a:t>
            </a:r>
            <a:r>
              <a:rPr lang="en-US" dirty="0" err="1" smtClean="0"/>
              <a:t>ataupun</a:t>
            </a:r>
            <a:r>
              <a:rPr lang="en-US" dirty="0" smtClean="0"/>
              <a:t> </a:t>
            </a:r>
            <a:r>
              <a:rPr lang="en-US" dirty="0" err="1" smtClean="0"/>
              <a:t>dari</a:t>
            </a:r>
            <a:r>
              <a:rPr lang="en-US" dirty="0" smtClean="0"/>
              <a:t> air </a:t>
            </a:r>
            <a:r>
              <a:rPr lang="en-US" dirty="0" err="1" smtClean="0"/>
              <a:t>hujan</a:t>
            </a:r>
            <a:r>
              <a:rPr lang="en-US" dirty="0" smtClean="0"/>
              <a:t>. </a:t>
            </a:r>
            <a:r>
              <a:rPr lang="en-US" dirty="0" err="1" smtClean="0"/>
              <a:t>Tekanan</a:t>
            </a:r>
            <a:r>
              <a:rPr lang="en-US" dirty="0" smtClean="0"/>
              <a:t> </a:t>
            </a:r>
            <a:r>
              <a:rPr lang="en-US" dirty="0" err="1" smtClean="0"/>
              <a:t>dari</a:t>
            </a:r>
            <a:r>
              <a:rPr lang="en-US" dirty="0" smtClean="0"/>
              <a:t> </a:t>
            </a:r>
            <a:r>
              <a:rPr lang="en-US" dirty="0" err="1" smtClean="0"/>
              <a:t>bawah</a:t>
            </a:r>
            <a:r>
              <a:rPr lang="en-US" dirty="0" smtClean="0"/>
              <a:t> </a:t>
            </a:r>
            <a:r>
              <a:rPr lang="en-US" dirty="0" err="1" smtClean="0"/>
              <a:t>merupakan</a:t>
            </a:r>
            <a:r>
              <a:rPr lang="en-US" dirty="0" smtClean="0"/>
              <a:t> </a:t>
            </a:r>
            <a:r>
              <a:rPr lang="en-US" dirty="0" err="1" smtClean="0"/>
              <a:t>tekanan</a:t>
            </a:r>
            <a:r>
              <a:rPr lang="en-US" dirty="0" smtClean="0"/>
              <a:t> air </a:t>
            </a:r>
            <a:r>
              <a:rPr lang="en-US" dirty="0" err="1" smtClean="0"/>
              <a:t>tanah</a:t>
            </a:r>
            <a:r>
              <a:rPr lang="en-US" dirty="0" smtClean="0"/>
              <a:t> yang normal </a:t>
            </a:r>
            <a:r>
              <a:rPr lang="en-US" dirty="0" err="1" smtClean="0"/>
              <a:t>terjadi</a:t>
            </a:r>
            <a:r>
              <a:rPr lang="en-US" dirty="0" smtClean="0"/>
              <a:t>, </a:t>
            </a:r>
            <a:r>
              <a:rPr lang="en-US" dirty="0" err="1" smtClean="0"/>
              <a:t>sebenarnya</a:t>
            </a:r>
            <a:r>
              <a:rPr lang="en-US" dirty="0" smtClean="0"/>
              <a:t> </a:t>
            </a:r>
            <a:r>
              <a:rPr lang="en-US" dirty="0" err="1" smtClean="0"/>
              <a:t>bisa</a:t>
            </a:r>
            <a:r>
              <a:rPr lang="en-US" dirty="0" smtClean="0"/>
              <a:t> </a:t>
            </a:r>
            <a:r>
              <a:rPr lang="en-US" dirty="0" err="1" smtClean="0"/>
              <a:t>diatasi</a:t>
            </a:r>
            <a:r>
              <a:rPr lang="en-US" dirty="0" smtClean="0"/>
              <a:t> </a:t>
            </a:r>
            <a:r>
              <a:rPr lang="en-US" dirty="0" err="1" smtClean="0"/>
              <a:t>dengan</a:t>
            </a:r>
            <a:r>
              <a:rPr lang="en-US" dirty="0" smtClean="0"/>
              <a:t> </a:t>
            </a:r>
            <a:r>
              <a:rPr lang="en-US" dirty="0" err="1" smtClean="0"/>
              <a:t>pondasi</a:t>
            </a:r>
            <a:r>
              <a:rPr lang="en-US" dirty="0" smtClean="0"/>
              <a:t>, </a:t>
            </a:r>
            <a:r>
              <a:rPr lang="en-US" dirty="0" err="1" smtClean="0"/>
              <a:t>sloof</a:t>
            </a:r>
            <a:r>
              <a:rPr lang="en-US" dirty="0" smtClean="0"/>
              <a:t> </a:t>
            </a:r>
            <a:r>
              <a:rPr lang="en-US" dirty="0" err="1" smtClean="0"/>
              <a:t>dan</a:t>
            </a:r>
            <a:r>
              <a:rPr lang="en-US" dirty="0" smtClean="0"/>
              <a:t> </a:t>
            </a:r>
            <a:r>
              <a:rPr lang="en-US" dirty="0" err="1" smtClean="0"/>
              <a:t>dinding</a:t>
            </a:r>
            <a:r>
              <a:rPr lang="en-US" dirty="0" smtClean="0"/>
              <a:t> </a:t>
            </a:r>
            <a:r>
              <a:rPr lang="en-US" dirty="0" err="1" smtClean="0"/>
              <a:t>bata</a:t>
            </a:r>
            <a:r>
              <a:rPr lang="en-US" dirty="0" smtClean="0"/>
              <a:t> yang </a:t>
            </a:r>
            <a:r>
              <a:rPr lang="en-US" dirty="0" err="1" smtClean="0"/>
              <a:t>baik</a:t>
            </a:r>
            <a:r>
              <a:rPr lang="en-US" dirty="0" smtClean="0"/>
              <a:t>. </a:t>
            </a:r>
            <a:r>
              <a:rPr lang="en-US" dirty="0" err="1" smtClean="0"/>
              <a:t>Bangunan</a:t>
            </a:r>
            <a:r>
              <a:rPr lang="en-US" dirty="0" smtClean="0"/>
              <a:t> lama yang </a:t>
            </a:r>
            <a:r>
              <a:rPr lang="en-US" dirty="0" err="1" smtClean="0"/>
              <a:t>dibuat</a:t>
            </a:r>
            <a:r>
              <a:rPr lang="en-US" dirty="0" smtClean="0"/>
              <a:t> </a:t>
            </a:r>
            <a:r>
              <a:rPr lang="en-US" dirty="0" err="1" smtClean="0"/>
              <a:t>orangtua</a:t>
            </a:r>
            <a:r>
              <a:rPr lang="en-US" dirty="0" smtClean="0"/>
              <a:t> </a:t>
            </a:r>
            <a:r>
              <a:rPr lang="en-US" dirty="0" err="1" smtClean="0"/>
              <a:t>kita</a:t>
            </a:r>
            <a:r>
              <a:rPr lang="en-US" dirty="0" smtClean="0"/>
              <a:t> </a:t>
            </a:r>
            <a:r>
              <a:rPr lang="en-US" dirty="0" err="1" smtClean="0"/>
              <a:t>kadang</a:t>
            </a:r>
            <a:r>
              <a:rPr lang="en-US" dirty="0" smtClean="0"/>
              <a:t> </a:t>
            </a:r>
            <a:r>
              <a:rPr lang="en-US" dirty="0" err="1" smtClean="0"/>
              <a:t>masih</a:t>
            </a:r>
            <a:r>
              <a:rPr lang="en-US" dirty="0" smtClean="0"/>
              <a:t> </a:t>
            </a:r>
            <a:r>
              <a:rPr lang="en-US" dirty="0" err="1" smtClean="0"/>
              <a:t>bisa</a:t>
            </a:r>
            <a:r>
              <a:rPr lang="en-US" dirty="0" smtClean="0"/>
              <a:t> </a:t>
            </a:r>
            <a:r>
              <a:rPr lang="en-US" dirty="0" err="1" smtClean="0"/>
              <a:t>ditemui</a:t>
            </a:r>
            <a:r>
              <a:rPr lang="en-US" dirty="0" smtClean="0"/>
              <a:t> </a:t>
            </a:r>
            <a:r>
              <a:rPr lang="en-US" dirty="0" err="1" smtClean="0"/>
              <a:t>memiliki</a:t>
            </a:r>
            <a:r>
              <a:rPr lang="en-US" dirty="0" smtClean="0"/>
              <a:t> </a:t>
            </a:r>
            <a:r>
              <a:rPr lang="en-US" dirty="0" err="1" smtClean="0"/>
              <a:t>dinding</a:t>
            </a:r>
            <a:r>
              <a:rPr lang="en-US" dirty="0" smtClean="0"/>
              <a:t> </a:t>
            </a:r>
            <a:r>
              <a:rPr lang="en-US" dirty="0" err="1" smtClean="0"/>
              <a:t>bata</a:t>
            </a:r>
            <a:r>
              <a:rPr lang="en-US" dirty="0" smtClean="0"/>
              <a:t> yang </a:t>
            </a:r>
            <a:r>
              <a:rPr lang="en-US" dirty="0" err="1" smtClean="0"/>
              <a:t>kurang</a:t>
            </a:r>
            <a:r>
              <a:rPr lang="en-US" dirty="0" smtClean="0"/>
              <a:t> </a:t>
            </a:r>
            <a:r>
              <a:rPr lang="en-US" dirty="0" err="1" smtClean="0"/>
              <a:t>baik</a:t>
            </a:r>
            <a:r>
              <a:rPr lang="en-US" dirty="0" smtClean="0"/>
              <a:t>, </a:t>
            </a:r>
            <a:r>
              <a:rPr lang="en-US" dirty="0" err="1" smtClean="0"/>
              <a:t>dalam</a:t>
            </a:r>
            <a:r>
              <a:rPr lang="en-US" dirty="0" smtClean="0"/>
              <a:t> </a:t>
            </a:r>
            <a:r>
              <a:rPr lang="en-US" dirty="0" err="1" smtClean="0"/>
              <a:t>arti</a:t>
            </a:r>
            <a:r>
              <a:rPr lang="en-US" dirty="0" smtClean="0"/>
              <a:t> </a:t>
            </a:r>
            <a:r>
              <a:rPr lang="en-US" dirty="0" err="1" smtClean="0"/>
              <a:t>tidak</a:t>
            </a:r>
            <a:r>
              <a:rPr lang="en-US" dirty="0" smtClean="0"/>
              <a:t> </a:t>
            </a:r>
            <a:r>
              <a:rPr lang="en-US" dirty="0" err="1" smtClean="0"/>
              <a:t>menggunakan</a:t>
            </a:r>
            <a:r>
              <a:rPr lang="en-US" dirty="0" smtClean="0"/>
              <a:t> </a:t>
            </a:r>
            <a:r>
              <a:rPr lang="en-US" dirty="0" err="1" smtClean="0"/>
              <a:t>sloof</a:t>
            </a:r>
            <a:r>
              <a:rPr lang="en-US" dirty="0" smtClean="0"/>
              <a:t> </a:t>
            </a:r>
            <a:r>
              <a:rPr lang="en-US" dirty="0" err="1" smtClean="0"/>
              <a:t>diatas</a:t>
            </a:r>
            <a:r>
              <a:rPr lang="en-US" dirty="0" smtClean="0"/>
              <a:t> </a:t>
            </a:r>
            <a:r>
              <a:rPr lang="en-US" dirty="0" err="1" smtClean="0"/>
              <a:t>pondasi</a:t>
            </a:r>
            <a:r>
              <a:rPr lang="en-US" dirty="0" smtClean="0"/>
              <a:t>, </a:t>
            </a:r>
            <a:r>
              <a:rPr lang="en-US" dirty="0" err="1" smtClean="0"/>
              <a:t>atau</a:t>
            </a:r>
            <a:r>
              <a:rPr lang="en-US" dirty="0" smtClean="0"/>
              <a:t> </a:t>
            </a:r>
            <a:r>
              <a:rPr lang="en-US" dirty="0" err="1" smtClean="0"/>
              <a:t>tidak</a:t>
            </a:r>
            <a:r>
              <a:rPr lang="en-US" dirty="0" smtClean="0"/>
              <a:t> </a:t>
            </a:r>
            <a:r>
              <a:rPr lang="en-US" dirty="0" err="1" smtClean="0"/>
              <a:t>menggunakan</a:t>
            </a:r>
            <a:r>
              <a:rPr lang="en-US" dirty="0" smtClean="0"/>
              <a:t> </a:t>
            </a:r>
            <a:r>
              <a:rPr lang="en-US" dirty="0" err="1" smtClean="0"/>
              <a:t>dinding</a:t>
            </a:r>
            <a:r>
              <a:rPr lang="en-US" dirty="0" smtClean="0"/>
              <a:t> </a:t>
            </a:r>
            <a:r>
              <a:rPr lang="en-US" dirty="0" err="1" smtClean="0"/>
              <a:t>trasraam</a:t>
            </a:r>
            <a:r>
              <a:rPr lang="en-US" dirty="0" smtClean="0"/>
              <a:t> yang </a:t>
            </a:r>
            <a:r>
              <a:rPr lang="en-US" dirty="0" err="1" smtClean="0"/>
              <a:t>baik</a:t>
            </a:r>
            <a:r>
              <a:rPr lang="en-US" dirty="0" smtClean="0"/>
              <a:t>. </a:t>
            </a:r>
            <a:r>
              <a:rPr lang="en-US" dirty="0" err="1" smtClean="0"/>
              <a:t>Akibatnya</a:t>
            </a:r>
            <a:r>
              <a:rPr lang="en-US" dirty="0" smtClean="0"/>
              <a:t> </a:t>
            </a:r>
            <a:r>
              <a:rPr lang="en-US" dirty="0" err="1" smtClean="0"/>
              <a:t>pada</a:t>
            </a:r>
            <a:r>
              <a:rPr lang="en-US" dirty="0" smtClean="0"/>
              <a:t> </a:t>
            </a:r>
            <a:r>
              <a:rPr lang="en-US" dirty="0" err="1" smtClean="0"/>
              <a:t>rumah-rumah</a:t>
            </a:r>
            <a:r>
              <a:rPr lang="en-US" dirty="0" smtClean="0"/>
              <a:t> </a:t>
            </a:r>
            <a:r>
              <a:rPr lang="en-US" dirty="0" err="1" smtClean="0"/>
              <a:t>tua</a:t>
            </a:r>
            <a:r>
              <a:rPr lang="en-US" dirty="0" smtClean="0"/>
              <a:t> </a:t>
            </a:r>
            <a:r>
              <a:rPr lang="en-US" dirty="0" err="1" smtClean="0"/>
              <a:t>seringkali</a:t>
            </a:r>
            <a:r>
              <a:rPr lang="en-US" dirty="0" smtClean="0"/>
              <a:t> </a:t>
            </a:r>
            <a:r>
              <a:rPr lang="en-US" dirty="0" err="1" smtClean="0"/>
              <a:t>masalah</a:t>
            </a:r>
            <a:r>
              <a:rPr lang="en-US" dirty="0" smtClean="0"/>
              <a:t> air </a:t>
            </a:r>
            <a:r>
              <a:rPr lang="en-US" dirty="0" err="1" smtClean="0"/>
              <a:t>merembes</a:t>
            </a:r>
            <a:r>
              <a:rPr lang="en-US" dirty="0" smtClean="0"/>
              <a:t> </a:t>
            </a:r>
            <a:r>
              <a:rPr lang="en-US" dirty="0" err="1" smtClean="0"/>
              <a:t>dari</a:t>
            </a:r>
            <a:r>
              <a:rPr lang="en-US" dirty="0" smtClean="0"/>
              <a:t> </a:t>
            </a:r>
            <a:r>
              <a:rPr lang="en-US" dirty="0" err="1" smtClean="0"/>
              <a:t>bawah</a:t>
            </a:r>
            <a:r>
              <a:rPr lang="en-US" dirty="0" smtClean="0"/>
              <a:t> </a:t>
            </a:r>
            <a:r>
              <a:rPr lang="en-US" dirty="0" err="1" smtClean="0"/>
              <a:t>dapat</a:t>
            </a:r>
            <a:r>
              <a:rPr lang="en-US" dirty="0" smtClean="0"/>
              <a:t> </a:t>
            </a:r>
            <a:r>
              <a:rPr lang="en-US" dirty="0" err="1" smtClean="0"/>
              <a:t>terlihat</a:t>
            </a:r>
            <a:r>
              <a:rPr lang="en-US" dirty="0" smtClean="0"/>
              <a:t> </a:t>
            </a:r>
            <a:r>
              <a:rPr lang="en-US" dirty="0" err="1" smtClean="0"/>
              <a:t>jelas</a:t>
            </a:r>
            <a:r>
              <a:rPr lang="en-US" dirty="0" smtClean="0"/>
              <a:t> </a:t>
            </a:r>
            <a:r>
              <a:rPr lang="en-US" dirty="0" err="1" smtClean="0"/>
              <a:t>pada</a:t>
            </a:r>
            <a:r>
              <a:rPr lang="en-US" dirty="0" smtClean="0"/>
              <a:t> </a:t>
            </a:r>
            <a:r>
              <a:rPr lang="en-US" dirty="0" err="1" smtClean="0"/>
              <a:t>dinding</a:t>
            </a:r>
            <a:r>
              <a:rPr lang="en-US" dirty="0" smtClean="0"/>
              <a:t> </a:t>
            </a:r>
            <a:r>
              <a:rPr lang="en-US" dirty="0" err="1" smtClean="0"/>
              <a:t>rumah</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6800" y="4648200"/>
            <a:ext cx="7498080" cy="1828800"/>
          </a:xfrm>
        </p:spPr>
        <p:txBody>
          <a:bodyPr>
            <a:normAutofit fontScale="40000" lnSpcReduction="20000"/>
          </a:bodyPr>
          <a:lstStyle/>
          <a:p>
            <a:pPr fontAlgn="base"/>
            <a:r>
              <a:rPr lang="en-US" dirty="0" smtClean="0"/>
              <a:t>Air </a:t>
            </a:r>
            <a:r>
              <a:rPr lang="en-US" dirty="0" err="1" smtClean="0"/>
              <a:t>tanah</a:t>
            </a:r>
            <a:r>
              <a:rPr lang="en-US" dirty="0" smtClean="0"/>
              <a:t> </a:t>
            </a:r>
            <a:r>
              <a:rPr lang="en-US" dirty="0" err="1" smtClean="0"/>
              <a:t>juga</a:t>
            </a:r>
            <a:r>
              <a:rPr lang="en-US" dirty="0" smtClean="0"/>
              <a:t> </a:t>
            </a:r>
            <a:r>
              <a:rPr lang="en-US" dirty="0" err="1" smtClean="0"/>
              <a:t>bisa</a:t>
            </a:r>
            <a:r>
              <a:rPr lang="en-US" dirty="0" smtClean="0"/>
              <a:t> </a:t>
            </a:r>
            <a:r>
              <a:rPr lang="en-US" dirty="0" err="1" smtClean="0"/>
              <a:t>merembes</a:t>
            </a:r>
            <a:r>
              <a:rPr lang="en-US" dirty="0" smtClean="0"/>
              <a:t> </a:t>
            </a:r>
            <a:r>
              <a:rPr lang="en-US" dirty="0" err="1" smtClean="0"/>
              <a:t>secara</a:t>
            </a:r>
            <a:r>
              <a:rPr lang="en-US" dirty="0" smtClean="0"/>
              <a:t> </a:t>
            </a:r>
            <a:r>
              <a:rPr lang="en-US" dirty="0" err="1" smtClean="0"/>
              <a:t>menyamping</a:t>
            </a:r>
            <a:r>
              <a:rPr lang="en-US" dirty="0" smtClean="0"/>
              <a:t> </a:t>
            </a:r>
            <a:r>
              <a:rPr lang="en-US" dirty="0" err="1" smtClean="0"/>
              <a:t>apabila</a:t>
            </a:r>
            <a:r>
              <a:rPr lang="en-US" dirty="0" smtClean="0"/>
              <a:t> </a:t>
            </a:r>
            <a:r>
              <a:rPr lang="en-US" dirty="0" err="1" smtClean="0"/>
              <a:t>kondisi</a:t>
            </a:r>
            <a:r>
              <a:rPr lang="en-US" dirty="0" smtClean="0"/>
              <a:t> </a:t>
            </a:r>
            <a:r>
              <a:rPr lang="en-US" dirty="0" err="1" smtClean="0"/>
              <a:t>samping</a:t>
            </a:r>
            <a:r>
              <a:rPr lang="en-US" dirty="0" smtClean="0"/>
              <a:t> </a:t>
            </a:r>
            <a:r>
              <a:rPr lang="en-US" dirty="0" err="1" smtClean="0"/>
              <a:t>rumah</a:t>
            </a:r>
            <a:r>
              <a:rPr lang="en-US" dirty="0" smtClean="0"/>
              <a:t> </a:t>
            </a:r>
            <a:r>
              <a:rPr lang="en-US" dirty="0" err="1" smtClean="0"/>
              <a:t>tanahnya</a:t>
            </a:r>
            <a:r>
              <a:rPr lang="en-US" dirty="0" smtClean="0"/>
              <a:t> </a:t>
            </a:r>
            <a:r>
              <a:rPr lang="en-US" dirty="0" err="1" smtClean="0"/>
              <a:t>atau</a:t>
            </a:r>
            <a:r>
              <a:rPr lang="en-US" dirty="0" smtClean="0"/>
              <a:t> </a:t>
            </a:r>
            <a:r>
              <a:rPr lang="en-US" dirty="0" err="1" smtClean="0"/>
              <a:t>pondasi</a:t>
            </a:r>
            <a:r>
              <a:rPr lang="en-US" dirty="0" smtClean="0"/>
              <a:t> </a:t>
            </a:r>
            <a:r>
              <a:rPr lang="en-US" dirty="0" err="1" smtClean="0"/>
              <a:t>bangunan</a:t>
            </a:r>
            <a:r>
              <a:rPr lang="en-US" dirty="0" smtClean="0"/>
              <a:t> </a:t>
            </a:r>
            <a:r>
              <a:rPr lang="en-US" dirty="0" err="1" smtClean="0"/>
              <a:t>sebelah</a:t>
            </a:r>
            <a:r>
              <a:rPr lang="en-US" dirty="0" smtClean="0"/>
              <a:t> </a:t>
            </a:r>
            <a:r>
              <a:rPr lang="en-US" dirty="0" err="1" smtClean="0"/>
              <a:t>lebih</a:t>
            </a:r>
            <a:r>
              <a:rPr lang="en-US" dirty="0" smtClean="0"/>
              <a:t> </a:t>
            </a:r>
            <a:r>
              <a:rPr lang="en-US" dirty="0" err="1" smtClean="0"/>
              <a:t>tinggi</a:t>
            </a:r>
            <a:r>
              <a:rPr lang="en-US" dirty="0" smtClean="0"/>
              <a:t> </a:t>
            </a:r>
            <a:r>
              <a:rPr lang="en-US" dirty="0" err="1" smtClean="0"/>
              <a:t>dari</a:t>
            </a:r>
            <a:r>
              <a:rPr lang="en-US" dirty="0" smtClean="0"/>
              <a:t> </a:t>
            </a:r>
            <a:r>
              <a:rPr lang="en-US" dirty="0" err="1" smtClean="0"/>
              <a:t>rumah</a:t>
            </a:r>
            <a:r>
              <a:rPr lang="en-US" dirty="0" smtClean="0"/>
              <a:t> </a:t>
            </a:r>
            <a:r>
              <a:rPr lang="en-US" dirty="0" err="1" smtClean="0"/>
              <a:t>kita</a:t>
            </a:r>
            <a:r>
              <a:rPr lang="en-US" dirty="0" smtClean="0"/>
              <a:t>. </a:t>
            </a:r>
            <a:r>
              <a:rPr lang="en-US" dirty="0" err="1" smtClean="0"/>
              <a:t>Akibatnya</a:t>
            </a:r>
            <a:r>
              <a:rPr lang="en-US" dirty="0" smtClean="0"/>
              <a:t> </a:t>
            </a:r>
            <a:r>
              <a:rPr lang="en-US" dirty="0" err="1" smtClean="0"/>
              <a:t>dinding</a:t>
            </a:r>
            <a:r>
              <a:rPr lang="en-US" dirty="0" smtClean="0"/>
              <a:t> </a:t>
            </a:r>
            <a:r>
              <a:rPr lang="en-US" dirty="0" err="1" smtClean="0"/>
              <a:t>rumah</a:t>
            </a:r>
            <a:r>
              <a:rPr lang="en-US" dirty="0" smtClean="0"/>
              <a:t> </a:t>
            </a:r>
            <a:r>
              <a:rPr lang="en-US" dirty="0" err="1" smtClean="0"/>
              <a:t>kita</a:t>
            </a:r>
            <a:r>
              <a:rPr lang="en-US" dirty="0" smtClean="0"/>
              <a:t> </a:t>
            </a:r>
            <a:r>
              <a:rPr lang="en-US" dirty="0" err="1" smtClean="0"/>
              <a:t>juga</a:t>
            </a:r>
            <a:r>
              <a:rPr lang="en-US" dirty="0" smtClean="0"/>
              <a:t> </a:t>
            </a:r>
            <a:r>
              <a:rPr lang="en-US" dirty="0" err="1" smtClean="0"/>
              <a:t>bisa</a:t>
            </a:r>
            <a:r>
              <a:rPr lang="en-US" dirty="0" smtClean="0"/>
              <a:t> </a:t>
            </a:r>
            <a:r>
              <a:rPr lang="en-US" dirty="0" err="1" smtClean="0"/>
              <a:t>terkena</a:t>
            </a:r>
            <a:r>
              <a:rPr lang="en-US" dirty="0" smtClean="0"/>
              <a:t> </a:t>
            </a:r>
            <a:r>
              <a:rPr lang="en-US" dirty="0" err="1" smtClean="0"/>
              <a:t>rembesan</a:t>
            </a:r>
            <a:r>
              <a:rPr lang="en-US" dirty="0" smtClean="0"/>
              <a:t> air </a:t>
            </a:r>
            <a:r>
              <a:rPr lang="en-US" dirty="0" err="1" smtClean="0"/>
              <a:t>dari</a:t>
            </a:r>
            <a:r>
              <a:rPr lang="en-US" dirty="0" smtClean="0"/>
              <a:t> </a:t>
            </a:r>
            <a:r>
              <a:rPr lang="en-US" dirty="0" err="1" smtClean="0"/>
              <a:t>samping</a:t>
            </a:r>
            <a:r>
              <a:rPr lang="en-US" dirty="0" smtClean="0"/>
              <a:t>. </a:t>
            </a:r>
            <a:r>
              <a:rPr lang="en-US" dirty="0" err="1" smtClean="0"/>
              <a:t>Selain</a:t>
            </a:r>
            <a:r>
              <a:rPr lang="en-US" dirty="0" smtClean="0"/>
              <a:t> </a:t>
            </a:r>
            <a:r>
              <a:rPr lang="en-US" dirty="0" err="1" smtClean="0"/>
              <a:t>dari</a:t>
            </a:r>
            <a:r>
              <a:rPr lang="en-US" dirty="0" smtClean="0"/>
              <a:t> </a:t>
            </a:r>
            <a:r>
              <a:rPr lang="en-US" dirty="0" err="1" smtClean="0"/>
              <a:t>tanah</a:t>
            </a:r>
            <a:r>
              <a:rPr lang="en-US" dirty="0" smtClean="0"/>
              <a:t>, air </a:t>
            </a:r>
            <a:r>
              <a:rPr lang="en-US" dirty="0" err="1" smtClean="0"/>
              <a:t>juga</a:t>
            </a:r>
            <a:r>
              <a:rPr lang="en-US" dirty="0" smtClean="0"/>
              <a:t> </a:t>
            </a:r>
            <a:r>
              <a:rPr lang="en-US" dirty="0" err="1" smtClean="0"/>
              <a:t>bisa</a:t>
            </a:r>
            <a:r>
              <a:rPr lang="en-US" dirty="0" smtClean="0"/>
              <a:t> </a:t>
            </a:r>
            <a:r>
              <a:rPr lang="en-US" dirty="0" err="1" smtClean="0"/>
              <a:t>melembabkan</a:t>
            </a:r>
            <a:r>
              <a:rPr lang="en-US" dirty="0" smtClean="0"/>
              <a:t> </a:t>
            </a:r>
            <a:r>
              <a:rPr lang="en-US" dirty="0" err="1" smtClean="0"/>
              <a:t>bagian</a:t>
            </a:r>
            <a:r>
              <a:rPr lang="en-US" dirty="0" smtClean="0"/>
              <a:t> </a:t>
            </a:r>
            <a:r>
              <a:rPr lang="en-US" dirty="0" err="1" smtClean="0"/>
              <a:t>dalam</a:t>
            </a:r>
            <a:r>
              <a:rPr lang="en-US" dirty="0" smtClean="0"/>
              <a:t> </a:t>
            </a:r>
            <a:r>
              <a:rPr lang="en-US" dirty="0" err="1" smtClean="0"/>
              <a:t>bangunan</a:t>
            </a:r>
            <a:r>
              <a:rPr lang="en-US" dirty="0" smtClean="0"/>
              <a:t> </a:t>
            </a:r>
            <a:r>
              <a:rPr lang="en-US" dirty="0" err="1" smtClean="0"/>
              <a:t>melalui</a:t>
            </a:r>
            <a:r>
              <a:rPr lang="en-US" dirty="0" smtClean="0"/>
              <a:t> </a:t>
            </a:r>
            <a:r>
              <a:rPr lang="en-US" dirty="0" err="1" smtClean="0"/>
              <a:t>rembesan</a:t>
            </a:r>
            <a:r>
              <a:rPr lang="en-US" dirty="0" smtClean="0"/>
              <a:t> air </a:t>
            </a:r>
            <a:r>
              <a:rPr lang="en-US" dirty="0" err="1" smtClean="0"/>
              <a:t>hujan</a:t>
            </a:r>
            <a:r>
              <a:rPr lang="en-US" dirty="0" smtClean="0"/>
              <a:t>. Air </a:t>
            </a:r>
            <a:r>
              <a:rPr lang="en-US" dirty="0" err="1" smtClean="0"/>
              <a:t>hujan</a:t>
            </a:r>
            <a:r>
              <a:rPr lang="en-US" dirty="0" smtClean="0"/>
              <a:t> </a:t>
            </a:r>
            <a:r>
              <a:rPr lang="en-US" dirty="0" err="1" smtClean="0"/>
              <a:t>dapat</a:t>
            </a:r>
            <a:r>
              <a:rPr lang="en-US" dirty="0" smtClean="0"/>
              <a:t> </a:t>
            </a:r>
            <a:r>
              <a:rPr lang="en-US" dirty="0" err="1" smtClean="0"/>
              <a:t>merembes</a:t>
            </a:r>
            <a:r>
              <a:rPr lang="en-US" dirty="0" smtClean="0"/>
              <a:t> </a:t>
            </a:r>
            <a:r>
              <a:rPr lang="en-US" dirty="0" err="1" smtClean="0"/>
              <a:t>melalui</a:t>
            </a:r>
            <a:r>
              <a:rPr lang="en-US" dirty="0" smtClean="0"/>
              <a:t> </a:t>
            </a:r>
            <a:r>
              <a:rPr lang="en-US" dirty="0" err="1" smtClean="0"/>
              <a:t>celah-celah</a:t>
            </a:r>
            <a:r>
              <a:rPr lang="en-US" dirty="0" smtClean="0"/>
              <a:t> </a:t>
            </a:r>
            <a:r>
              <a:rPr lang="en-US" dirty="0" err="1" smtClean="0"/>
              <a:t>bangunan</a:t>
            </a:r>
            <a:r>
              <a:rPr lang="en-US" dirty="0" smtClean="0"/>
              <a:t> </a:t>
            </a:r>
            <a:r>
              <a:rPr lang="en-US" dirty="0" err="1" smtClean="0"/>
              <a:t>atau</a:t>
            </a:r>
            <a:r>
              <a:rPr lang="en-US" dirty="0" smtClean="0"/>
              <a:t> </a:t>
            </a:r>
            <a:r>
              <a:rPr lang="en-US" dirty="0" err="1" smtClean="0"/>
              <a:t>sistem</a:t>
            </a:r>
            <a:r>
              <a:rPr lang="en-US" dirty="0" smtClean="0"/>
              <a:t> </a:t>
            </a:r>
            <a:r>
              <a:rPr lang="en-US" dirty="0" err="1" smtClean="0"/>
              <a:t>drainase</a:t>
            </a:r>
            <a:r>
              <a:rPr lang="en-US" dirty="0" smtClean="0"/>
              <a:t> </a:t>
            </a:r>
            <a:r>
              <a:rPr lang="en-US" dirty="0" err="1" smtClean="0"/>
              <a:t>dan</a:t>
            </a:r>
            <a:r>
              <a:rPr lang="en-US" dirty="0" smtClean="0"/>
              <a:t> </a:t>
            </a:r>
            <a:r>
              <a:rPr lang="en-US" dirty="0" err="1" smtClean="0"/>
              <a:t>talang</a:t>
            </a:r>
            <a:r>
              <a:rPr lang="en-US" dirty="0" smtClean="0"/>
              <a:t> yang </a:t>
            </a:r>
            <a:r>
              <a:rPr lang="en-US" dirty="0" err="1" smtClean="0"/>
              <a:t>bocor</a:t>
            </a:r>
            <a:r>
              <a:rPr lang="en-US" dirty="0" smtClean="0"/>
              <a:t>. </a:t>
            </a:r>
            <a:r>
              <a:rPr lang="en-US" dirty="0" err="1" smtClean="0"/>
              <a:t>Sama</a:t>
            </a:r>
            <a:r>
              <a:rPr lang="en-US" dirty="0" smtClean="0"/>
              <a:t> </a:t>
            </a:r>
            <a:r>
              <a:rPr lang="en-US" dirty="0" err="1" smtClean="0"/>
              <a:t>seperti</a:t>
            </a:r>
            <a:r>
              <a:rPr lang="en-US" dirty="0" smtClean="0"/>
              <a:t> </a:t>
            </a:r>
            <a:r>
              <a:rPr lang="en-US" dirty="0" err="1" smtClean="0"/>
              <a:t>rembesan</a:t>
            </a:r>
            <a:r>
              <a:rPr lang="en-US" dirty="0" smtClean="0"/>
              <a:t> air </a:t>
            </a:r>
            <a:r>
              <a:rPr lang="en-US" dirty="0" err="1" smtClean="0"/>
              <a:t>tanah</a:t>
            </a:r>
            <a:r>
              <a:rPr lang="en-US" dirty="0" smtClean="0"/>
              <a:t>, </a:t>
            </a:r>
            <a:r>
              <a:rPr lang="en-US" dirty="0" err="1" smtClean="0"/>
              <a:t>rembesan</a:t>
            </a:r>
            <a:r>
              <a:rPr lang="en-US" dirty="0" smtClean="0"/>
              <a:t> air </a:t>
            </a:r>
            <a:r>
              <a:rPr lang="en-US" dirty="0" err="1" smtClean="0"/>
              <a:t>hujan</a:t>
            </a:r>
            <a:r>
              <a:rPr lang="en-US" dirty="0" smtClean="0"/>
              <a:t> yang </a:t>
            </a:r>
            <a:r>
              <a:rPr lang="en-US" dirty="0" err="1" smtClean="0"/>
              <a:t>berlangsung</a:t>
            </a:r>
            <a:r>
              <a:rPr lang="en-US" dirty="0" smtClean="0"/>
              <a:t> </a:t>
            </a:r>
            <a:r>
              <a:rPr lang="en-US" dirty="0" err="1" smtClean="0"/>
              <a:t>terus</a:t>
            </a:r>
            <a:r>
              <a:rPr lang="en-US" dirty="0" smtClean="0"/>
              <a:t> </a:t>
            </a:r>
            <a:r>
              <a:rPr lang="en-US" dirty="0" err="1" smtClean="0"/>
              <a:t>menerus</a:t>
            </a:r>
            <a:r>
              <a:rPr lang="en-US" dirty="0" smtClean="0"/>
              <a:t> </a:t>
            </a:r>
            <a:r>
              <a:rPr lang="en-US" dirty="0" err="1" smtClean="0"/>
              <a:t>akan</a:t>
            </a:r>
            <a:r>
              <a:rPr lang="en-US" dirty="0" smtClean="0"/>
              <a:t> </a:t>
            </a:r>
            <a:r>
              <a:rPr lang="en-US" dirty="0" err="1" smtClean="0"/>
              <a:t>menyebabkan</a:t>
            </a:r>
            <a:r>
              <a:rPr lang="en-US" dirty="0" smtClean="0"/>
              <a:t> </a:t>
            </a:r>
            <a:r>
              <a:rPr lang="en-US" dirty="0" err="1" smtClean="0"/>
              <a:t>dinding</a:t>
            </a:r>
            <a:r>
              <a:rPr lang="en-US" dirty="0" smtClean="0"/>
              <a:t> </a:t>
            </a:r>
            <a:r>
              <a:rPr lang="en-US" dirty="0" err="1" smtClean="0"/>
              <a:t>kotor</a:t>
            </a:r>
            <a:r>
              <a:rPr lang="en-US" dirty="0" smtClean="0"/>
              <a:t> </a:t>
            </a:r>
            <a:r>
              <a:rPr lang="en-US" dirty="0" err="1" smtClean="0"/>
              <a:t>dan</a:t>
            </a:r>
            <a:r>
              <a:rPr lang="en-US" dirty="0" smtClean="0"/>
              <a:t> </a:t>
            </a:r>
            <a:r>
              <a:rPr lang="en-US" dirty="0" err="1" smtClean="0"/>
              <a:t>berjamur</a:t>
            </a:r>
            <a:r>
              <a:rPr lang="en-US" dirty="0" smtClean="0"/>
              <a:t>.</a:t>
            </a:r>
          </a:p>
          <a:p>
            <a:pPr fontAlgn="base"/>
            <a:endParaRPr lang="en-US" dirty="0" smtClean="0"/>
          </a:p>
          <a:p>
            <a:pPr fontAlgn="base"/>
            <a:r>
              <a:rPr lang="en-US" dirty="0" smtClean="0"/>
              <a:t>Air </a:t>
            </a:r>
            <a:r>
              <a:rPr lang="en-US" dirty="0" err="1" smtClean="0"/>
              <a:t>hujan</a:t>
            </a:r>
            <a:r>
              <a:rPr lang="en-US" dirty="0" smtClean="0"/>
              <a:t> </a:t>
            </a:r>
            <a:r>
              <a:rPr lang="en-US" dirty="0" err="1" smtClean="0"/>
              <a:t>secara</a:t>
            </a:r>
            <a:r>
              <a:rPr lang="en-US" dirty="0" smtClean="0"/>
              <a:t> </a:t>
            </a:r>
            <a:r>
              <a:rPr lang="en-US" dirty="0" err="1" smtClean="0"/>
              <a:t>khusus</a:t>
            </a:r>
            <a:r>
              <a:rPr lang="en-US" dirty="0" smtClean="0"/>
              <a:t> </a:t>
            </a:r>
            <a:r>
              <a:rPr lang="en-US" dirty="0" err="1" smtClean="0"/>
              <a:t>juga</a:t>
            </a:r>
            <a:r>
              <a:rPr lang="en-US" dirty="0" smtClean="0"/>
              <a:t> </a:t>
            </a:r>
            <a:r>
              <a:rPr lang="en-US" dirty="0" err="1" smtClean="0"/>
              <a:t>bisa</a:t>
            </a:r>
            <a:r>
              <a:rPr lang="en-US" dirty="0" smtClean="0"/>
              <a:t> </a:t>
            </a:r>
            <a:r>
              <a:rPr lang="en-US" dirty="0" err="1" smtClean="0"/>
              <a:t>merembes</a:t>
            </a:r>
            <a:r>
              <a:rPr lang="en-US" dirty="0" smtClean="0"/>
              <a:t> </a:t>
            </a:r>
            <a:r>
              <a:rPr lang="en-US" dirty="0" err="1" smtClean="0"/>
              <a:t>melalui</a:t>
            </a:r>
            <a:r>
              <a:rPr lang="en-US" dirty="0" smtClean="0"/>
              <a:t> </a:t>
            </a:r>
            <a:r>
              <a:rPr lang="en-US" dirty="0" err="1" smtClean="0"/>
              <a:t>sela-sela</a:t>
            </a:r>
            <a:r>
              <a:rPr lang="en-US" dirty="0" smtClean="0"/>
              <a:t> </a:t>
            </a:r>
            <a:r>
              <a:rPr lang="en-US" dirty="0" err="1" smtClean="0"/>
              <a:t>genteng</a:t>
            </a:r>
            <a:r>
              <a:rPr lang="en-US" dirty="0" smtClean="0"/>
              <a:t> </a:t>
            </a:r>
            <a:r>
              <a:rPr lang="en-US" dirty="0" err="1" smtClean="0"/>
              <a:t>dan</a:t>
            </a:r>
            <a:r>
              <a:rPr lang="en-US" dirty="0" smtClean="0"/>
              <a:t> </a:t>
            </a:r>
            <a:r>
              <a:rPr lang="en-US" dirty="0" err="1" smtClean="0"/>
              <a:t>membasahi</a:t>
            </a:r>
            <a:r>
              <a:rPr lang="en-US" dirty="0" smtClean="0"/>
              <a:t> </a:t>
            </a:r>
            <a:r>
              <a:rPr lang="en-US" dirty="0" err="1" smtClean="0"/>
              <a:t>bagian</a:t>
            </a:r>
            <a:r>
              <a:rPr lang="en-US" dirty="0" smtClean="0"/>
              <a:t> </a:t>
            </a:r>
            <a:r>
              <a:rPr lang="en-US" dirty="0" err="1" smtClean="0"/>
              <a:t>dalam</a:t>
            </a:r>
            <a:r>
              <a:rPr lang="en-US" dirty="0" smtClean="0"/>
              <a:t> </a:t>
            </a:r>
            <a:r>
              <a:rPr lang="en-US" dirty="0" err="1" smtClean="0"/>
              <a:t>atap</a:t>
            </a:r>
            <a:r>
              <a:rPr lang="en-US" dirty="0" smtClean="0"/>
              <a:t>, </a:t>
            </a:r>
            <a:r>
              <a:rPr lang="en-US" dirty="0" err="1" smtClean="0"/>
              <a:t>bila</a:t>
            </a:r>
            <a:r>
              <a:rPr lang="en-US" dirty="0" smtClean="0"/>
              <a:t> </a:t>
            </a:r>
            <a:r>
              <a:rPr lang="en-US" dirty="0" err="1" smtClean="0"/>
              <a:t>kayu</a:t>
            </a:r>
            <a:r>
              <a:rPr lang="en-US" dirty="0" smtClean="0"/>
              <a:t> </a:t>
            </a:r>
            <a:r>
              <a:rPr lang="en-US" dirty="0" err="1" smtClean="0"/>
              <a:t>atap</a:t>
            </a:r>
            <a:r>
              <a:rPr lang="en-US" dirty="0" smtClean="0"/>
              <a:t> </a:t>
            </a:r>
            <a:r>
              <a:rPr lang="en-US" dirty="0" err="1" smtClean="0"/>
              <a:t>kurang</a:t>
            </a:r>
            <a:r>
              <a:rPr lang="en-US" dirty="0" smtClean="0"/>
              <a:t> </a:t>
            </a:r>
            <a:r>
              <a:rPr lang="en-US" dirty="0" err="1" smtClean="0"/>
              <a:t>baik</a:t>
            </a:r>
            <a:r>
              <a:rPr lang="en-US" dirty="0" smtClean="0"/>
              <a:t> </a:t>
            </a:r>
            <a:r>
              <a:rPr lang="en-US" dirty="0" err="1" smtClean="0"/>
              <a:t>maka</a:t>
            </a:r>
            <a:r>
              <a:rPr lang="en-US" dirty="0" smtClean="0"/>
              <a:t> </a:t>
            </a:r>
            <a:r>
              <a:rPr lang="en-US" dirty="0" err="1" smtClean="0"/>
              <a:t>akan</a:t>
            </a:r>
            <a:r>
              <a:rPr lang="en-US" dirty="0" smtClean="0"/>
              <a:t> </a:t>
            </a:r>
            <a:r>
              <a:rPr lang="en-US" dirty="0" err="1" smtClean="0"/>
              <a:t>menyebabkan</a:t>
            </a:r>
            <a:r>
              <a:rPr lang="en-US" dirty="0" smtClean="0"/>
              <a:t> </a:t>
            </a:r>
            <a:r>
              <a:rPr lang="en-US" dirty="0" err="1" smtClean="0"/>
              <a:t>kayu</a:t>
            </a:r>
            <a:r>
              <a:rPr lang="en-US" dirty="0" smtClean="0"/>
              <a:t> </a:t>
            </a:r>
            <a:r>
              <a:rPr lang="en-US" dirty="0" err="1" smtClean="0"/>
              <a:t>lembab</a:t>
            </a:r>
            <a:r>
              <a:rPr lang="en-US" dirty="0" smtClean="0"/>
              <a:t> </a:t>
            </a:r>
            <a:r>
              <a:rPr lang="en-US" dirty="0" err="1" smtClean="0"/>
              <a:t>dan</a:t>
            </a:r>
            <a:r>
              <a:rPr lang="en-US" dirty="0" smtClean="0"/>
              <a:t> </a:t>
            </a:r>
            <a:r>
              <a:rPr lang="en-US" dirty="0" err="1" smtClean="0"/>
              <a:t>membusuk</a:t>
            </a:r>
            <a:r>
              <a:rPr lang="en-US" dirty="0" smtClean="0"/>
              <a:t> </a:t>
            </a:r>
            <a:r>
              <a:rPr lang="en-US" dirty="0" err="1" smtClean="0"/>
              <a:t>sehingga</a:t>
            </a:r>
            <a:r>
              <a:rPr lang="en-US" dirty="0" smtClean="0"/>
              <a:t> </a:t>
            </a:r>
            <a:r>
              <a:rPr lang="en-US" dirty="0" err="1" smtClean="0"/>
              <a:t>mengurangi</a:t>
            </a:r>
            <a:r>
              <a:rPr lang="en-US" dirty="0" smtClean="0"/>
              <a:t> </a:t>
            </a:r>
            <a:r>
              <a:rPr lang="en-US" dirty="0" err="1" smtClean="0"/>
              <a:t>kekuatan</a:t>
            </a:r>
            <a:r>
              <a:rPr lang="en-US" dirty="0" smtClean="0"/>
              <a:t> </a:t>
            </a:r>
            <a:r>
              <a:rPr lang="en-US" dirty="0" err="1" smtClean="0"/>
              <a:t>atap</a:t>
            </a:r>
            <a:r>
              <a:rPr lang="en-US" dirty="0" smtClean="0"/>
              <a:t>.</a:t>
            </a:r>
          </a:p>
          <a:p>
            <a:endParaRPr lang="en-US" dirty="0"/>
          </a:p>
        </p:txBody>
      </p:sp>
      <p:pic>
        <p:nvPicPr>
          <p:cNvPr id="2050" name="Picture 2" descr="C:\Users\azie\Desktop\8cf2a-dsc03969.jpg"/>
          <p:cNvPicPr>
            <a:picLocks noChangeAspect="1" noChangeArrowheads="1"/>
          </p:cNvPicPr>
          <p:nvPr/>
        </p:nvPicPr>
        <p:blipFill>
          <a:blip r:embed="rId2"/>
          <a:srcRect/>
          <a:stretch>
            <a:fillRect/>
          </a:stretch>
        </p:blipFill>
        <p:spPr bwMode="auto">
          <a:xfrm>
            <a:off x="1066800" y="228600"/>
            <a:ext cx="7924800" cy="408127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Material </a:t>
            </a:r>
            <a:r>
              <a:rPr lang="en-US" dirty="0" err="1" smtClean="0"/>
              <a:t>bangunan</a:t>
            </a:r>
            <a:r>
              <a:rPr lang="en-US" dirty="0" smtClean="0"/>
              <a:t> </a:t>
            </a:r>
            <a:r>
              <a:rPr lang="en-US" dirty="0" err="1" smtClean="0"/>
              <a:t>dan</a:t>
            </a:r>
            <a:r>
              <a:rPr lang="en-US" dirty="0" smtClean="0"/>
              <a:t> </a:t>
            </a:r>
            <a:r>
              <a:rPr lang="en-US" dirty="0" err="1" smtClean="0"/>
              <a:t>Kelembaban</a:t>
            </a: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dirty="0" err="1" smtClean="0"/>
              <a:t>Berbagai</a:t>
            </a:r>
            <a:r>
              <a:rPr lang="en-US" dirty="0" smtClean="0"/>
              <a:t> </a:t>
            </a:r>
            <a:r>
              <a:rPr lang="en-US" dirty="0" err="1" smtClean="0"/>
              <a:t>jenis</a:t>
            </a:r>
            <a:r>
              <a:rPr lang="en-US" dirty="0" smtClean="0"/>
              <a:t> material </a:t>
            </a:r>
            <a:r>
              <a:rPr lang="en-US" dirty="0" err="1" smtClean="0"/>
              <a:t>memiliki</a:t>
            </a:r>
            <a:r>
              <a:rPr lang="en-US" dirty="0" smtClean="0"/>
              <a:t> </a:t>
            </a:r>
            <a:r>
              <a:rPr lang="en-US" dirty="0" err="1" smtClean="0"/>
              <a:t>ketahanan</a:t>
            </a:r>
            <a:r>
              <a:rPr lang="en-US" dirty="0" smtClean="0"/>
              <a:t> </a:t>
            </a:r>
            <a:r>
              <a:rPr lang="en-US" dirty="0" err="1" smtClean="0"/>
              <a:t>terhadap</a:t>
            </a:r>
            <a:r>
              <a:rPr lang="en-US" dirty="0" smtClean="0"/>
              <a:t> </a:t>
            </a:r>
            <a:r>
              <a:rPr lang="en-US" dirty="0" err="1" smtClean="0"/>
              <a:t>kelembaban</a:t>
            </a:r>
            <a:r>
              <a:rPr lang="en-US" dirty="0" smtClean="0"/>
              <a:t>, </a:t>
            </a:r>
            <a:r>
              <a:rPr lang="en-US" dirty="0" err="1" smtClean="0"/>
              <a:t>dalam</a:t>
            </a:r>
            <a:r>
              <a:rPr lang="en-US" dirty="0" smtClean="0"/>
              <a:t> </a:t>
            </a:r>
            <a:r>
              <a:rPr lang="en-US" dirty="0" err="1" smtClean="0"/>
              <a:t>arti</a:t>
            </a:r>
            <a:r>
              <a:rPr lang="en-US" dirty="0" smtClean="0"/>
              <a:t> </a:t>
            </a:r>
            <a:r>
              <a:rPr lang="en-US" dirty="0" err="1" smtClean="0"/>
              <a:t>tidak</a:t>
            </a:r>
            <a:r>
              <a:rPr lang="en-US" dirty="0" smtClean="0"/>
              <a:t> </a:t>
            </a:r>
            <a:r>
              <a:rPr lang="en-US" dirty="0" err="1" smtClean="0"/>
              <a:t>mudah</a:t>
            </a:r>
            <a:r>
              <a:rPr lang="en-US" dirty="0" smtClean="0"/>
              <a:t> </a:t>
            </a:r>
            <a:r>
              <a:rPr lang="en-US" dirty="0" err="1" smtClean="0"/>
              <a:t>lembab</a:t>
            </a:r>
            <a:r>
              <a:rPr lang="en-US" dirty="0" smtClean="0"/>
              <a:t>. </a:t>
            </a:r>
            <a:r>
              <a:rPr lang="en-US" dirty="0" err="1" smtClean="0"/>
              <a:t>Terdapat</a:t>
            </a:r>
            <a:r>
              <a:rPr lang="en-US" dirty="0" smtClean="0"/>
              <a:t> </a:t>
            </a:r>
            <a:r>
              <a:rPr lang="en-US" dirty="0" err="1" smtClean="0"/>
              <a:t>jenis</a:t>
            </a:r>
            <a:r>
              <a:rPr lang="en-US" dirty="0" smtClean="0"/>
              <a:t> material yang </a:t>
            </a:r>
            <a:r>
              <a:rPr lang="en-US" dirty="0" err="1" smtClean="0"/>
              <a:t>lebih</a:t>
            </a:r>
            <a:r>
              <a:rPr lang="en-US" dirty="0" smtClean="0"/>
              <a:t> </a:t>
            </a:r>
            <a:r>
              <a:rPr lang="en-US" dirty="0" err="1" smtClean="0"/>
              <a:t>cepat</a:t>
            </a:r>
            <a:r>
              <a:rPr lang="en-US" dirty="0" smtClean="0"/>
              <a:t> </a:t>
            </a:r>
            <a:r>
              <a:rPr lang="en-US" dirty="0" err="1" smtClean="0"/>
              <a:t>menghisap</a:t>
            </a:r>
            <a:r>
              <a:rPr lang="en-US" dirty="0" smtClean="0"/>
              <a:t> air </a:t>
            </a:r>
            <a:r>
              <a:rPr lang="en-US" dirty="0" err="1" smtClean="0"/>
              <a:t>dan</a:t>
            </a:r>
            <a:r>
              <a:rPr lang="en-US" dirty="0" smtClean="0"/>
              <a:t> </a:t>
            </a:r>
            <a:r>
              <a:rPr lang="en-US" dirty="0" err="1" smtClean="0"/>
              <a:t>kapilaritasnya</a:t>
            </a:r>
            <a:r>
              <a:rPr lang="en-US" dirty="0" smtClean="0"/>
              <a:t> </a:t>
            </a:r>
            <a:r>
              <a:rPr lang="en-US" dirty="0" err="1" smtClean="0"/>
              <a:t>tinggi</a:t>
            </a:r>
            <a:r>
              <a:rPr lang="en-US" dirty="0" smtClean="0"/>
              <a:t> (</a:t>
            </a:r>
            <a:r>
              <a:rPr lang="en-US" dirty="0" err="1" smtClean="0"/>
              <a:t>kapilaritas</a:t>
            </a:r>
            <a:r>
              <a:rPr lang="en-US" dirty="0" smtClean="0"/>
              <a:t> = </a:t>
            </a:r>
            <a:r>
              <a:rPr lang="en-US" dirty="0" err="1" smtClean="0"/>
              <a:t>naik</a:t>
            </a:r>
            <a:r>
              <a:rPr lang="en-US" dirty="0" smtClean="0"/>
              <a:t> </a:t>
            </a:r>
            <a:r>
              <a:rPr lang="en-US" dirty="0" err="1" smtClean="0"/>
              <a:t>turunnya</a:t>
            </a:r>
            <a:r>
              <a:rPr lang="en-US" dirty="0" smtClean="0"/>
              <a:t> </a:t>
            </a:r>
            <a:r>
              <a:rPr lang="en-US" dirty="0" err="1" smtClean="0"/>
              <a:t>fluida</a:t>
            </a:r>
            <a:r>
              <a:rPr lang="en-US" dirty="0" smtClean="0"/>
              <a:t> </a:t>
            </a:r>
            <a:r>
              <a:rPr lang="en-US" dirty="0" err="1" smtClean="0"/>
              <a:t>cair</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bejana</a:t>
            </a:r>
            <a:r>
              <a:rPr lang="en-US" dirty="0" smtClean="0"/>
              <a:t> </a:t>
            </a:r>
            <a:r>
              <a:rPr lang="en-US" dirty="0" err="1" smtClean="0"/>
              <a:t>akibat</a:t>
            </a:r>
            <a:r>
              <a:rPr lang="en-US" dirty="0" smtClean="0"/>
              <a:t> </a:t>
            </a:r>
            <a:r>
              <a:rPr lang="en-US" dirty="0" err="1" smtClean="0"/>
              <a:t>tegangan</a:t>
            </a:r>
            <a:r>
              <a:rPr lang="en-US" dirty="0" smtClean="0"/>
              <a:t> </a:t>
            </a:r>
            <a:r>
              <a:rPr lang="en-US" dirty="0" err="1" smtClean="0"/>
              <a:t>permukaan</a:t>
            </a:r>
            <a:r>
              <a:rPr lang="en-US" dirty="0" smtClean="0"/>
              <a:t>).</a:t>
            </a:r>
          </a:p>
          <a:p>
            <a:pPr fontAlgn="base"/>
            <a:endParaRPr lang="en-US" dirty="0" smtClean="0"/>
          </a:p>
          <a:p>
            <a:pPr fontAlgn="base"/>
            <a:r>
              <a:rPr lang="en-US" dirty="0" smtClean="0"/>
              <a:t>Bata</a:t>
            </a:r>
            <a:br>
              <a:rPr lang="en-US" dirty="0" smtClean="0"/>
            </a:br>
            <a:r>
              <a:rPr lang="en-US" dirty="0" err="1" smtClean="0"/>
              <a:t>Dinding</a:t>
            </a:r>
            <a:r>
              <a:rPr lang="en-US" dirty="0" smtClean="0"/>
              <a:t> </a:t>
            </a:r>
            <a:r>
              <a:rPr lang="en-US" dirty="0" err="1" smtClean="0"/>
              <a:t>batu</a:t>
            </a:r>
            <a:r>
              <a:rPr lang="en-US" dirty="0" smtClean="0"/>
              <a:t> </a:t>
            </a:r>
            <a:r>
              <a:rPr lang="en-US" dirty="0" err="1" smtClean="0"/>
              <a:t>bata</a:t>
            </a:r>
            <a:r>
              <a:rPr lang="en-US" dirty="0" smtClean="0"/>
              <a:t> </a:t>
            </a:r>
            <a:r>
              <a:rPr lang="en-US" dirty="0" err="1" smtClean="0"/>
              <a:t>tanpa</a:t>
            </a:r>
            <a:r>
              <a:rPr lang="en-US" dirty="0" smtClean="0"/>
              <a:t> </a:t>
            </a:r>
            <a:r>
              <a:rPr lang="en-US" dirty="0" err="1" smtClean="0"/>
              <a:t>acian</a:t>
            </a:r>
            <a:r>
              <a:rPr lang="en-US" dirty="0" smtClean="0"/>
              <a:t> </a:t>
            </a:r>
            <a:r>
              <a:rPr lang="en-US" dirty="0" err="1" smtClean="0"/>
              <a:t>banyak</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rumah</a:t>
            </a:r>
            <a:r>
              <a:rPr lang="en-US" dirty="0" smtClean="0"/>
              <a:t> </a:t>
            </a:r>
            <a:r>
              <a:rPr lang="en-US" dirty="0" err="1" smtClean="0"/>
              <a:t>atau</a:t>
            </a:r>
            <a:r>
              <a:rPr lang="en-US" dirty="0" smtClean="0"/>
              <a:t> </a:t>
            </a:r>
            <a:r>
              <a:rPr lang="en-US" dirty="0" err="1" smtClean="0"/>
              <a:t>bangunan</a:t>
            </a:r>
            <a:r>
              <a:rPr lang="en-US" dirty="0" smtClean="0"/>
              <a:t> </a:t>
            </a:r>
            <a:r>
              <a:rPr lang="en-US" dirty="0" err="1" smtClean="0"/>
              <a:t>dengan</a:t>
            </a:r>
            <a:r>
              <a:rPr lang="en-US" dirty="0" smtClean="0"/>
              <a:t> </a:t>
            </a:r>
            <a:r>
              <a:rPr lang="en-US" dirty="0" err="1" smtClean="0"/>
              <a:t>gaya</a:t>
            </a:r>
            <a:r>
              <a:rPr lang="en-US" dirty="0" smtClean="0"/>
              <a:t> </a:t>
            </a:r>
            <a:r>
              <a:rPr lang="en-US" dirty="0" err="1" smtClean="0"/>
              <a:t>etnik</a:t>
            </a:r>
            <a:r>
              <a:rPr lang="en-US" dirty="0" smtClean="0"/>
              <a:t>, </a:t>
            </a:r>
            <a:r>
              <a:rPr lang="en-US" dirty="0" err="1" smtClean="0"/>
              <a:t>atau</a:t>
            </a:r>
            <a:r>
              <a:rPr lang="en-US" dirty="0" smtClean="0"/>
              <a:t> yang </a:t>
            </a:r>
            <a:r>
              <a:rPr lang="en-US" dirty="0" err="1" smtClean="0"/>
              <a:t>menonjolkan</a:t>
            </a:r>
            <a:r>
              <a:rPr lang="en-US" dirty="0" smtClean="0"/>
              <a:t> </a:t>
            </a:r>
            <a:r>
              <a:rPr lang="en-US" dirty="0" err="1" smtClean="0"/>
              <a:t>kesan</a:t>
            </a:r>
            <a:r>
              <a:rPr lang="en-US" dirty="0" smtClean="0"/>
              <a:t> </a:t>
            </a:r>
            <a:r>
              <a:rPr lang="en-US" dirty="0" err="1" smtClean="0"/>
              <a:t>alami</a:t>
            </a:r>
            <a:r>
              <a:rPr lang="en-US" dirty="0" smtClean="0"/>
              <a:t> </a:t>
            </a:r>
            <a:r>
              <a:rPr lang="en-US" dirty="0" err="1" smtClean="0"/>
              <a:t>dari</a:t>
            </a:r>
            <a:r>
              <a:rPr lang="en-US" dirty="0" smtClean="0"/>
              <a:t> material </a:t>
            </a:r>
            <a:r>
              <a:rPr lang="en-US" dirty="0" err="1" smtClean="0"/>
              <a:t>bata</a:t>
            </a:r>
            <a:r>
              <a:rPr lang="en-US" dirty="0" smtClean="0"/>
              <a:t>. Bata </a:t>
            </a:r>
            <a:r>
              <a:rPr lang="en-US" dirty="0" err="1" smtClean="0"/>
              <a:t>memiliki</a:t>
            </a:r>
            <a:r>
              <a:rPr lang="en-US" dirty="0" smtClean="0"/>
              <a:t> </a:t>
            </a:r>
            <a:r>
              <a:rPr lang="en-US" dirty="0" err="1" smtClean="0"/>
              <a:t>berat</a:t>
            </a:r>
            <a:r>
              <a:rPr lang="en-US" dirty="0" smtClean="0"/>
              <a:t> </a:t>
            </a:r>
            <a:r>
              <a:rPr lang="en-US" dirty="0" err="1" smtClean="0"/>
              <a:t>jenis</a:t>
            </a:r>
            <a:r>
              <a:rPr lang="en-US" dirty="0" smtClean="0"/>
              <a:t> </a:t>
            </a:r>
            <a:r>
              <a:rPr lang="en-US" dirty="0" err="1" smtClean="0"/>
              <a:t>sekitar</a:t>
            </a:r>
            <a:r>
              <a:rPr lang="en-US" dirty="0" smtClean="0"/>
              <a:t> 1’500-1’900 kg/m3 </a:t>
            </a:r>
            <a:r>
              <a:rPr lang="en-US" dirty="0" err="1" smtClean="0"/>
              <a:t>dengan</a:t>
            </a:r>
            <a:r>
              <a:rPr lang="en-US" dirty="0" smtClean="0"/>
              <a:t> </a:t>
            </a:r>
            <a:r>
              <a:rPr lang="en-US" dirty="0" err="1" smtClean="0"/>
              <a:t>daya</a:t>
            </a:r>
            <a:r>
              <a:rPr lang="en-US" dirty="0" smtClean="0"/>
              <a:t> </a:t>
            </a:r>
            <a:r>
              <a:rPr lang="en-US" dirty="0" err="1" smtClean="0"/>
              <a:t>hisap</a:t>
            </a:r>
            <a:r>
              <a:rPr lang="en-US" dirty="0" smtClean="0"/>
              <a:t> per jam </a:t>
            </a:r>
            <a:r>
              <a:rPr lang="en-US" dirty="0" err="1" smtClean="0"/>
              <a:t>adalah</a:t>
            </a:r>
            <a:r>
              <a:rPr lang="en-US" dirty="0" smtClean="0"/>
              <a:t> </a:t>
            </a:r>
            <a:r>
              <a:rPr lang="en-US" dirty="0" err="1" smtClean="0"/>
              <a:t>sekitar</a:t>
            </a:r>
            <a:r>
              <a:rPr lang="en-US" dirty="0" smtClean="0"/>
              <a:t> 8.88-2.70g/cm2 .</a:t>
            </a:r>
          </a:p>
          <a:p>
            <a:pPr fontAlgn="base">
              <a:buNone/>
            </a:pPr>
            <a:endParaRPr lang="en-US" dirty="0" smtClean="0"/>
          </a:p>
          <a:p>
            <a:pPr fontAlgn="base"/>
            <a:r>
              <a:rPr lang="en-US" dirty="0" err="1" smtClean="0"/>
              <a:t>Dinding</a:t>
            </a:r>
            <a:r>
              <a:rPr lang="en-US" dirty="0" smtClean="0"/>
              <a:t> </a:t>
            </a:r>
            <a:r>
              <a:rPr lang="en-US" dirty="0" err="1" smtClean="0"/>
              <a:t>bata</a:t>
            </a:r>
            <a:r>
              <a:rPr lang="en-US" dirty="0" smtClean="0"/>
              <a:t> </a:t>
            </a:r>
            <a:r>
              <a:rPr lang="en-US" dirty="0" err="1" smtClean="0"/>
              <a:t>ekspos</a:t>
            </a:r>
            <a:r>
              <a:rPr lang="en-US" dirty="0" smtClean="0"/>
              <a:t> </a:t>
            </a:r>
            <a:r>
              <a:rPr lang="en-US" dirty="0" err="1" smtClean="0"/>
              <a:t>biasanya</a:t>
            </a:r>
            <a:r>
              <a:rPr lang="en-US" dirty="0" smtClean="0"/>
              <a:t> </a:t>
            </a:r>
            <a:r>
              <a:rPr lang="en-US" dirty="0" err="1" smtClean="0"/>
              <a:t>sangat</a:t>
            </a:r>
            <a:r>
              <a:rPr lang="en-US" dirty="0" smtClean="0"/>
              <a:t> </a:t>
            </a:r>
            <a:r>
              <a:rPr lang="en-US" dirty="0" err="1" smtClean="0"/>
              <a:t>mudah</a:t>
            </a:r>
            <a:r>
              <a:rPr lang="en-US" dirty="0" smtClean="0"/>
              <a:t> </a:t>
            </a:r>
            <a:r>
              <a:rPr lang="en-US" dirty="0" err="1" smtClean="0"/>
              <a:t>lembab</a:t>
            </a:r>
            <a:r>
              <a:rPr lang="en-US" dirty="0" smtClean="0"/>
              <a:t> </a:t>
            </a:r>
            <a:r>
              <a:rPr lang="en-US" dirty="0" err="1" smtClean="0"/>
              <a:t>dan</a:t>
            </a:r>
            <a:r>
              <a:rPr lang="en-US" dirty="0" smtClean="0"/>
              <a:t> </a:t>
            </a:r>
            <a:r>
              <a:rPr lang="en-US" dirty="0" err="1" smtClean="0"/>
              <a:t>karenanya</a:t>
            </a:r>
            <a:r>
              <a:rPr lang="en-US" dirty="0" smtClean="0"/>
              <a:t> </a:t>
            </a:r>
            <a:r>
              <a:rPr lang="en-US" dirty="0" err="1" smtClean="0"/>
              <a:t>sebaiknya</a:t>
            </a:r>
            <a:r>
              <a:rPr lang="en-US" dirty="0" smtClean="0"/>
              <a:t> </a:t>
            </a:r>
            <a:r>
              <a:rPr lang="en-US" dirty="0" err="1" smtClean="0"/>
              <a:t>ditutup</a:t>
            </a:r>
            <a:r>
              <a:rPr lang="en-US" dirty="0" smtClean="0"/>
              <a:t> plaster </a:t>
            </a:r>
            <a:r>
              <a:rPr lang="en-US" dirty="0" err="1" smtClean="0"/>
              <a:t>untuk</a:t>
            </a:r>
            <a:r>
              <a:rPr lang="en-US" dirty="0" smtClean="0"/>
              <a:t> </a:t>
            </a:r>
            <a:r>
              <a:rPr lang="en-US" dirty="0" err="1" smtClean="0"/>
              <a:t>bagian</a:t>
            </a:r>
            <a:r>
              <a:rPr lang="en-US" dirty="0" smtClean="0"/>
              <a:t> </a:t>
            </a:r>
            <a:r>
              <a:rPr lang="en-US" dirty="0" err="1" smtClean="0"/>
              <a:t>dalam</a:t>
            </a:r>
            <a:r>
              <a:rPr lang="en-US" dirty="0" smtClean="0"/>
              <a:t> </a:t>
            </a:r>
            <a:r>
              <a:rPr lang="en-US" dirty="0" err="1" smtClean="0"/>
              <a:t>rumah</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tidak</a:t>
            </a:r>
            <a:r>
              <a:rPr lang="en-US" dirty="0" smtClean="0"/>
              <a:t> </a:t>
            </a:r>
            <a:r>
              <a:rPr lang="en-US" dirty="0" err="1" smtClean="0"/>
              <a:t>memicu</a:t>
            </a:r>
            <a:r>
              <a:rPr lang="en-US" dirty="0" smtClean="0"/>
              <a:t> </a:t>
            </a:r>
            <a:r>
              <a:rPr lang="en-US" dirty="0" err="1" smtClean="0"/>
              <a:t>perkembangan</a:t>
            </a:r>
            <a:r>
              <a:rPr lang="en-US" dirty="0" smtClean="0"/>
              <a:t> </a:t>
            </a:r>
            <a:r>
              <a:rPr lang="en-US" dirty="0" err="1" smtClean="0"/>
              <a:t>jamur</a:t>
            </a:r>
            <a:r>
              <a:rPr lang="en-US" dirty="0" smtClean="0"/>
              <a:t> </a:t>
            </a:r>
            <a:r>
              <a:rPr lang="en-US" dirty="0" err="1" smtClean="0"/>
              <a:t>Aspergillus</a:t>
            </a:r>
            <a:r>
              <a:rPr lang="en-US" dirty="0" smtClean="0"/>
              <a:t>. </a:t>
            </a:r>
            <a:r>
              <a:rPr lang="en-US" dirty="0" err="1" smtClean="0"/>
              <a:t>Untuk</a:t>
            </a:r>
            <a:r>
              <a:rPr lang="en-US" dirty="0" smtClean="0"/>
              <a:t> </a:t>
            </a:r>
            <a:r>
              <a:rPr lang="en-US" dirty="0" err="1" smtClean="0"/>
              <a:t>bata</a:t>
            </a:r>
            <a:r>
              <a:rPr lang="en-US" dirty="0" smtClean="0"/>
              <a:t> yang </a:t>
            </a:r>
            <a:r>
              <a:rPr lang="en-US" dirty="0" err="1" smtClean="0"/>
              <a:t>diekspos</a:t>
            </a:r>
            <a:r>
              <a:rPr lang="en-US" dirty="0" smtClean="0"/>
              <a:t> </a:t>
            </a:r>
            <a:r>
              <a:rPr lang="en-US" dirty="0" err="1" smtClean="0"/>
              <a:t>di</a:t>
            </a:r>
            <a:r>
              <a:rPr lang="en-US" dirty="0" smtClean="0"/>
              <a:t> </a:t>
            </a:r>
            <a:r>
              <a:rPr lang="en-US" dirty="0" err="1" smtClean="0"/>
              <a:t>bagian</a:t>
            </a:r>
            <a:r>
              <a:rPr lang="en-US" dirty="0" smtClean="0"/>
              <a:t> </a:t>
            </a:r>
            <a:r>
              <a:rPr lang="en-US" dirty="0" err="1" smtClean="0"/>
              <a:t>dalam</a:t>
            </a:r>
            <a:r>
              <a:rPr lang="en-US" dirty="0" smtClean="0"/>
              <a:t> </a:t>
            </a:r>
            <a:r>
              <a:rPr lang="en-US" dirty="0" err="1" smtClean="0"/>
              <a:t>rumah</a:t>
            </a:r>
            <a:r>
              <a:rPr lang="en-US" dirty="0" smtClean="0"/>
              <a:t> (interior), </a:t>
            </a:r>
            <a:r>
              <a:rPr lang="en-US" dirty="0" err="1" smtClean="0"/>
              <a:t>maka</a:t>
            </a:r>
            <a:r>
              <a:rPr lang="en-US" dirty="0" smtClean="0"/>
              <a:t> </a:t>
            </a:r>
            <a:r>
              <a:rPr lang="en-US" dirty="0" err="1" smtClean="0"/>
              <a:t>bagian</a:t>
            </a:r>
            <a:r>
              <a:rPr lang="en-US" dirty="0" smtClean="0"/>
              <a:t> </a:t>
            </a:r>
            <a:r>
              <a:rPr lang="en-US" dirty="0" err="1" smtClean="0"/>
              <a:t>luarnya</a:t>
            </a:r>
            <a:r>
              <a:rPr lang="en-US" dirty="0" smtClean="0"/>
              <a:t> </a:t>
            </a:r>
            <a:r>
              <a:rPr lang="en-US" dirty="0" err="1" smtClean="0"/>
              <a:t>harus</a:t>
            </a:r>
            <a:r>
              <a:rPr lang="en-US" dirty="0" smtClean="0"/>
              <a:t> </a:t>
            </a:r>
            <a:r>
              <a:rPr lang="en-US" dirty="0" err="1" smtClean="0"/>
              <a:t>diaci</a:t>
            </a:r>
            <a:r>
              <a:rPr lang="en-US" dirty="0" smtClean="0"/>
              <a:t> </a:t>
            </a:r>
            <a:r>
              <a:rPr lang="en-US" dirty="0" err="1" smtClean="0"/>
              <a:t>dan</a:t>
            </a:r>
            <a:r>
              <a:rPr lang="en-US" dirty="0" smtClean="0"/>
              <a:t> </a:t>
            </a:r>
            <a:r>
              <a:rPr lang="en-US" dirty="0" err="1" smtClean="0"/>
              <a:t>akan</a:t>
            </a:r>
            <a:r>
              <a:rPr lang="en-US" dirty="0" smtClean="0"/>
              <a:t> </a:t>
            </a:r>
            <a:r>
              <a:rPr lang="en-US" dirty="0" err="1" smtClean="0"/>
              <a:t>lebih</a:t>
            </a:r>
            <a:r>
              <a:rPr lang="en-US" dirty="0" smtClean="0"/>
              <a:t> </a:t>
            </a:r>
            <a:r>
              <a:rPr lang="en-US" dirty="0" err="1" smtClean="0"/>
              <a:t>baik</a:t>
            </a:r>
            <a:r>
              <a:rPr lang="en-US" dirty="0" smtClean="0"/>
              <a:t> </a:t>
            </a:r>
            <a:r>
              <a:rPr lang="en-US" dirty="0" err="1" smtClean="0"/>
              <a:t>apabila</a:t>
            </a:r>
            <a:r>
              <a:rPr lang="en-US" dirty="0" smtClean="0"/>
              <a:t> </a:t>
            </a:r>
            <a:r>
              <a:rPr lang="en-US" dirty="0" err="1" smtClean="0"/>
              <a:t>memiliki</a:t>
            </a:r>
            <a:r>
              <a:rPr lang="en-US" dirty="0" smtClean="0"/>
              <a:t> </a:t>
            </a:r>
            <a:r>
              <a:rPr lang="en-US" dirty="0" err="1" smtClean="0"/>
              <a:t>lapisan</a:t>
            </a:r>
            <a:r>
              <a:rPr lang="en-US" dirty="0" smtClean="0"/>
              <a:t> </a:t>
            </a:r>
            <a:r>
              <a:rPr lang="en-US" dirty="0" err="1" smtClean="0"/>
              <a:t>kedap</a:t>
            </a:r>
            <a:r>
              <a:rPr lang="en-US" dirty="0" smtClean="0"/>
              <a:t> air (cat/</a:t>
            </a:r>
            <a:r>
              <a:rPr lang="en-US" dirty="0" err="1" smtClean="0"/>
              <a:t>lapisan</a:t>
            </a:r>
            <a:r>
              <a:rPr lang="en-US" dirty="0" smtClean="0"/>
              <a:t> </a:t>
            </a:r>
            <a:r>
              <a:rPr lang="en-US" dirty="0" err="1" smtClean="0"/>
              <a:t>kedap</a:t>
            </a:r>
            <a:r>
              <a:rPr lang="en-US" dirty="0" smtClean="0"/>
              <a:t> air </a:t>
            </a:r>
            <a:r>
              <a:rPr lang="en-US" dirty="0" err="1" smtClean="0"/>
              <a:t>dari</a:t>
            </a:r>
            <a:r>
              <a:rPr lang="en-US" dirty="0" smtClean="0"/>
              <a:t> </a:t>
            </a:r>
            <a:r>
              <a:rPr lang="en-US" dirty="0" err="1" smtClean="0"/>
              <a:t>bahan</a:t>
            </a:r>
            <a:r>
              <a:rPr lang="en-US" dirty="0" smtClean="0"/>
              <a:t> bitumen).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fontScale="85000" lnSpcReduction="20000"/>
          </a:bodyPr>
          <a:lstStyle/>
          <a:p>
            <a:pPr fontAlgn="base"/>
            <a:r>
              <a:rPr lang="en-US" dirty="0" err="1" smtClean="0"/>
              <a:t>Batako</a:t>
            </a:r>
            <a:r>
              <a:rPr lang="en-US" dirty="0" smtClean="0"/>
              <a:t/>
            </a:r>
            <a:br>
              <a:rPr lang="en-US" dirty="0" smtClean="0"/>
            </a:br>
            <a:r>
              <a:rPr lang="en-US" dirty="0" err="1" smtClean="0"/>
              <a:t>Dinding</a:t>
            </a:r>
            <a:r>
              <a:rPr lang="en-US" dirty="0" smtClean="0"/>
              <a:t> </a:t>
            </a:r>
            <a:r>
              <a:rPr lang="en-US" dirty="0" err="1" smtClean="0"/>
              <a:t>batako</a:t>
            </a:r>
            <a:r>
              <a:rPr lang="en-US" dirty="0" smtClean="0"/>
              <a:t> </a:t>
            </a:r>
            <a:r>
              <a:rPr lang="en-US" dirty="0" err="1" smtClean="0"/>
              <a:t>ekspos</a:t>
            </a:r>
            <a:r>
              <a:rPr lang="en-US" dirty="0" smtClean="0"/>
              <a:t> </a:t>
            </a:r>
            <a:r>
              <a:rPr lang="en-US" dirty="0" err="1" smtClean="0"/>
              <a:t>juga</a:t>
            </a:r>
            <a:r>
              <a:rPr lang="en-US" dirty="0" smtClean="0"/>
              <a:t> </a:t>
            </a:r>
            <a:r>
              <a:rPr lang="en-US" dirty="0" err="1" smtClean="0"/>
              <a:t>memiliki</a:t>
            </a:r>
            <a:r>
              <a:rPr lang="en-US" dirty="0" smtClean="0"/>
              <a:t> </a:t>
            </a:r>
            <a:r>
              <a:rPr lang="en-US" dirty="0" err="1" smtClean="0"/>
              <a:t>tingkat</a:t>
            </a:r>
            <a:r>
              <a:rPr lang="en-US" dirty="0" smtClean="0"/>
              <a:t> </a:t>
            </a:r>
            <a:r>
              <a:rPr lang="en-US" dirty="0" err="1" smtClean="0"/>
              <a:t>penyerapan</a:t>
            </a:r>
            <a:r>
              <a:rPr lang="en-US" dirty="0" smtClean="0"/>
              <a:t> air yang </a:t>
            </a:r>
            <a:r>
              <a:rPr lang="en-US" dirty="0" err="1" smtClean="0"/>
              <a:t>cukup</a:t>
            </a:r>
            <a:r>
              <a:rPr lang="en-US" dirty="0" smtClean="0"/>
              <a:t> </a:t>
            </a:r>
            <a:r>
              <a:rPr lang="en-US" dirty="0" err="1" smtClean="0"/>
              <a:t>tinggi</a:t>
            </a:r>
            <a:r>
              <a:rPr lang="en-US" dirty="0" smtClean="0"/>
              <a:t>, </a:t>
            </a:r>
            <a:r>
              <a:rPr lang="en-US" dirty="0" err="1" smtClean="0"/>
              <a:t>lebih</a:t>
            </a:r>
            <a:r>
              <a:rPr lang="en-US" dirty="0" smtClean="0"/>
              <a:t> </a:t>
            </a:r>
            <a:r>
              <a:rPr lang="en-US" dirty="0" err="1" smtClean="0"/>
              <a:t>tinggi</a:t>
            </a:r>
            <a:r>
              <a:rPr lang="en-US" dirty="0" smtClean="0"/>
              <a:t> </a:t>
            </a:r>
            <a:r>
              <a:rPr lang="en-US" dirty="0" err="1" smtClean="0"/>
              <a:t>daripada</a:t>
            </a:r>
            <a:r>
              <a:rPr lang="en-US" dirty="0" smtClean="0"/>
              <a:t> </a:t>
            </a:r>
            <a:r>
              <a:rPr lang="en-US" dirty="0" err="1" smtClean="0"/>
              <a:t>bata</a:t>
            </a:r>
            <a:r>
              <a:rPr lang="en-US" dirty="0" smtClean="0"/>
              <a:t> </a:t>
            </a:r>
            <a:r>
              <a:rPr lang="en-US" dirty="0" err="1" smtClean="0"/>
              <a:t>ekspos</a:t>
            </a:r>
            <a:r>
              <a:rPr lang="en-US" dirty="0" smtClean="0"/>
              <a:t>, </a:t>
            </a:r>
            <a:r>
              <a:rPr lang="en-US" dirty="0" err="1" smtClean="0"/>
              <a:t>dengan</a:t>
            </a:r>
            <a:r>
              <a:rPr lang="en-US" dirty="0" smtClean="0"/>
              <a:t> </a:t>
            </a:r>
            <a:r>
              <a:rPr lang="en-US" dirty="0" err="1" smtClean="0"/>
              <a:t>berat</a:t>
            </a:r>
            <a:r>
              <a:rPr lang="en-US" dirty="0" smtClean="0"/>
              <a:t> </a:t>
            </a:r>
            <a:r>
              <a:rPr lang="en-US" dirty="0" err="1" smtClean="0"/>
              <a:t>jenis</a:t>
            </a:r>
            <a:r>
              <a:rPr lang="en-US" dirty="0" smtClean="0"/>
              <a:t> 1’600-1’850kg/m3, </a:t>
            </a:r>
            <a:r>
              <a:rPr lang="en-US" dirty="0" err="1" smtClean="0"/>
              <a:t>memiliki</a:t>
            </a:r>
            <a:r>
              <a:rPr lang="en-US" dirty="0" smtClean="0"/>
              <a:t> </a:t>
            </a:r>
            <a:r>
              <a:rPr lang="en-US" dirty="0" err="1" smtClean="0"/>
              <a:t>daya</a:t>
            </a:r>
            <a:r>
              <a:rPr lang="en-US" dirty="0" smtClean="0"/>
              <a:t> </a:t>
            </a:r>
            <a:r>
              <a:rPr lang="en-US" dirty="0" err="1" smtClean="0"/>
              <a:t>hisap</a:t>
            </a:r>
            <a:r>
              <a:rPr lang="en-US" dirty="0" smtClean="0"/>
              <a:t> per jam </a:t>
            </a:r>
            <a:r>
              <a:rPr lang="en-US" dirty="0" err="1" smtClean="0"/>
              <a:t>adalah</a:t>
            </a:r>
            <a:r>
              <a:rPr lang="en-US" dirty="0" smtClean="0"/>
              <a:t> </a:t>
            </a:r>
            <a:r>
              <a:rPr lang="en-US" dirty="0" err="1" smtClean="0"/>
              <a:t>sekitar</a:t>
            </a:r>
            <a:r>
              <a:rPr lang="en-US" dirty="0" smtClean="0"/>
              <a:t> 1.40-3.00g/cm2 </a:t>
            </a:r>
          </a:p>
          <a:p>
            <a:pPr fontAlgn="base"/>
            <a:endParaRPr lang="en-US" dirty="0" smtClean="0"/>
          </a:p>
          <a:p>
            <a:pPr fontAlgn="base"/>
            <a:r>
              <a:rPr lang="en-US" dirty="0" err="1" smtClean="0"/>
              <a:t>Batako</a:t>
            </a:r>
            <a:r>
              <a:rPr lang="en-US" dirty="0" smtClean="0"/>
              <a:t> </a:t>
            </a:r>
            <a:r>
              <a:rPr lang="en-US" dirty="0" err="1" smtClean="0"/>
              <a:t>banyak</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bangunan</a:t>
            </a:r>
            <a:r>
              <a:rPr lang="en-US" dirty="0" smtClean="0"/>
              <a:t> yang </a:t>
            </a:r>
            <a:r>
              <a:rPr lang="en-US" dirty="0" err="1" smtClean="0"/>
              <a:t>memiliki</a:t>
            </a:r>
            <a:r>
              <a:rPr lang="en-US" dirty="0" smtClean="0"/>
              <a:t> budget </a:t>
            </a:r>
            <a:r>
              <a:rPr lang="en-US" dirty="0" err="1" smtClean="0"/>
              <a:t>kecil</a:t>
            </a:r>
            <a:r>
              <a:rPr lang="en-US" dirty="0" smtClean="0"/>
              <a:t>, </a:t>
            </a:r>
            <a:r>
              <a:rPr lang="en-US" dirty="0" err="1" smtClean="0"/>
              <a:t>untuk</a:t>
            </a:r>
            <a:r>
              <a:rPr lang="en-US" dirty="0" smtClean="0"/>
              <a:t> </a:t>
            </a:r>
            <a:r>
              <a:rPr lang="en-US" dirty="0" err="1" smtClean="0"/>
              <a:t>penghematan</a:t>
            </a:r>
            <a:r>
              <a:rPr lang="en-US" dirty="0" smtClean="0"/>
              <a:t> </a:t>
            </a:r>
            <a:r>
              <a:rPr lang="en-US" dirty="0" err="1" smtClean="0"/>
              <a:t>biaya</a:t>
            </a:r>
            <a:r>
              <a:rPr lang="en-US" dirty="0" smtClean="0"/>
              <a:t>. </a:t>
            </a:r>
            <a:r>
              <a:rPr lang="en-US" dirty="0" err="1" smtClean="0"/>
              <a:t>Dinding</a:t>
            </a:r>
            <a:r>
              <a:rPr lang="en-US" dirty="0" smtClean="0"/>
              <a:t> </a:t>
            </a:r>
            <a:r>
              <a:rPr lang="en-US" dirty="0" err="1" smtClean="0"/>
              <a:t>batako</a:t>
            </a:r>
            <a:r>
              <a:rPr lang="en-US" dirty="0" smtClean="0"/>
              <a:t> </a:t>
            </a:r>
            <a:r>
              <a:rPr lang="en-US" dirty="0" err="1" smtClean="0"/>
              <a:t>biasanya</a:t>
            </a:r>
            <a:r>
              <a:rPr lang="en-US" dirty="0" smtClean="0"/>
              <a:t> </a:t>
            </a:r>
            <a:r>
              <a:rPr lang="en-US" dirty="0" err="1" smtClean="0"/>
              <a:t>diekspos</a:t>
            </a:r>
            <a:r>
              <a:rPr lang="en-US" dirty="0" smtClean="0"/>
              <a:t> </a:t>
            </a:r>
            <a:r>
              <a:rPr lang="en-US" dirty="0" err="1" smtClean="0"/>
              <a:t>karena</a:t>
            </a:r>
            <a:r>
              <a:rPr lang="en-US" dirty="0" smtClean="0"/>
              <a:t> </a:t>
            </a:r>
            <a:r>
              <a:rPr lang="en-US" dirty="0" err="1" smtClean="0"/>
              <a:t>memiliki</a:t>
            </a:r>
            <a:r>
              <a:rPr lang="en-US" dirty="0" smtClean="0"/>
              <a:t> </a:t>
            </a:r>
            <a:r>
              <a:rPr lang="en-US" dirty="0" err="1" smtClean="0"/>
              <a:t>karakter</a:t>
            </a:r>
            <a:r>
              <a:rPr lang="en-US" dirty="0" smtClean="0"/>
              <a:t> </a:t>
            </a:r>
            <a:r>
              <a:rPr lang="en-US" dirty="0" err="1" smtClean="0"/>
              <a:t>teratur</a:t>
            </a:r>
            <a:r>
              <a:rPr lang="en-US" dirty="0" smtClean="0"/>
              <a:t> </a:t>
            </a:r>
            <a:r>
              <a:rPr lang="en-US" dirty="0" err="1" smtClean="0"/>
              <a:t>dan</a:t>
            </a:r>
            <a:r>
              <a:rPr lang="en-US" dirty="0" smtClean="0"/>
              <a:t> </a:t>
            </a:r>
            <a:r>
              <a:rPr lang="en-US" dirty="0" err="1" smtClean="0"/>
              <a:t>dimensinya</a:t>
            </a:r>
            <a:r>
              <a:rPr lang="en-US" dirty="0" smtClean="0"/>
              <a:t> </a:t>
            </a:r>
            <a:r>
              <a:rPr lang="en-US" dirty="0" err="1" smtClean="0"/>
              <a:t>lebih</a:t>
            </a:r>
            <a:r>
              <a:rPr lang="en-US" dirty="0" smtClean="0"/>
              <a:t> </a:t>
            </a:r>
            <a:r>
              <a:rPr lang="en-US" dirty="0" err="1" smtClean="0"/>
              <a:t>besar</a:t>
            </a:r>
            <a:r>
              <a:rPr lang="en-US" dirty="0" smtClean="0"/>
              <a:t> </a:t>
            </a:r>
            <a:r>
              <a:rPr lang="en-US" dirty="0" err="1" smtClean="0"/>
              <a:t>daripada</a:t>
            </a:r>
            <a:r>
              <a:rPr lang="en-US" dirty="0" smtClean="0"/>
              <a:t> </a:t>
            </a:r>
            <a:r>
              <a:rPr lang="en-US" dirty="0" err="1" smtClean="0"/>
              <a:t>bata</a:t>
            </a:r>
            <a:r>
              <a:rPr lang="en-US" dirty="0" smtClean="0"/>
              <a:t> </a:t>
            </a:r>
            <a:r>
              <a:rPr lang="en-US" dirty="0" err="1" smtClean="0"/>
              <a:t>biasa</a:t>
            </a:r>
            <a:r>
              <a:rPr lang="en-US" dirty="0" smtClean="0"/>
              <a:t> </a:t>
            </a:r>
            <a:r>
              <a:rPr lang="en-US" dirty="0" err="1" smtClean="0"/>
              <a:t>sehingga</a:t>
            </a:r>
            <a:r>
              <a:rPr lang="en-US" dirty="0" smtClean="0"/>
              <a:t> </a:t>
            </a:r>
            <a:r>
              <a:rPr lang="en-US" dirty="0" err="1" smtClean="0"/>
              <a:t>pemasangannya</a:t>
            </a:r>
            <a:r>
              <a:rPr lang="en-US" dirty="0" smtClean="0"/>
              <a:t> </a:t>
            </a:r>
            <a:r>
              <a:rPr lang="en-US" dirty="0" err="1" smtClean="0"/>
              <a:t>cepat</a:t>
            </a:r>
            <a:r>
              <a:rPr lang="en-US" dirty="0" smtClean="0"/>
              <a:t>. </a:t>
            </a:r>
            <a:r>
              <a:rPr lang="en-US" dirty="0" err="1" smtClean="0"/>
              <a:t>Dinding</a:t>
            </a:r>
            <a:r>
              <a:rPr lang="en-US" dirty="0" smtClean="0"/>
              <a:t> </a:t>
            </a:r>
            <a:r>
              <a:rPr lang="en-US" dirty="0" err="1" smtClean="0"/>
              <a:t>batako</a:t>
            </a:r>
            <a:r>
              <a:rPr lang="en-US" dirty="0" smtClean="0"/>
              <a:t> </a:t>
            </a:r>
            <a:r>
              <a:rPr lang="en-US" dirty="0" err="1" smtClean="0"/>
              <a:t>juga</a:t>
            </a:r>
            <a:r>
              <a:rPr lang="en-US" dirty="0" smtClean="0"/>
              <a:t> </a:t>
            </a:r>
            <a:r>
              <a:rPr lang="en-US" dirty="0" err="1" smtClean="0"/>
              <a:t>cenderung</a:t>
            </a:r>
            <a:r>
              <a:rPr lang="en-US" dirty="0" smtClean="0"/>
              <a:t> </a:t>
            </a:r>
            <a:r>
              <a:rPr lang="en-US" dirty="0" err="1" smtClean="0"/>
              <a:t>dibiarkan</a:t>
            </a:r>
            <a:r>
              <a:rPr lang="en-US" dirty="0" smtClean="0"/>
              <a:t> </a:t>
            </a:r>
            <a:r>
              <a:rPr lang="en-US" dirty="0" err="1" smtClean="0"/>
              <a:t>diekspos</a:t>
            </a:r>
            <a:r>
              <a:rPr lang="en-US" dirty="0" smtClean="0"/>
              <a:t> </a:t>
            </a:r>
            <a:r>
              <a:rPr lang="en-US" dirty="0" err="1" smtClean="0"/>
              <a:t>karena</a:t>
            </a:r>
            <a:r>
              <a:rPr lang="en-US" dirty="0" smtClean="0"/>
              <a:t> </a:t>
            </a:r>
            <a:r>
              <a:rPr lang="en-US" dirty="0" err="1" smtClean="0"/>
              <a:t>untuk</a:t>
            </a:r>
            <a:r>
              <a:rPr lang="en-US" dirty="0" smtClean="0"/>
              <a:t> </a:t>
            </a:r>
            <a:r>
              <a:rPr lang="en-US" dirty="0" err="1" smtClean="0"/>
              <a:t>acian</a:t>
            </a:r>
            <a:r>
              <a:rPr lang="en-US" dirty="0" smtClean="0"/>
              <a:t> </a:t>
            </a:r>
            <a:r>
              <a:rPr lang="en-US" dirty="0" err="1" smtClean="0"/>
              <a:t>akan</a:t>
            </a:r>
            <a:r>
              <a:rPr lang="en-US" dirty="0" smtClean="0"/>
              <a:t> </a:t>
            </a:r>
            <a:r>
              <a:rPr lang="en-US" dirty="0" err="1" smtClean="0"/>
              <a:t>lebih</a:t>
            </a:r>
            <a:r>
              <a:rPr lang="en-US" dirty="0" smtClean="0"/>
              <a:t> </a:t>
            </a:r>
            <a:r>
              <a:rPr lang="en-US" dirty="0" err="1" smtClean="0"/>
              <a:t>memakan</a:t>
            </a:r>
            <a:r>
              <a:rPr lang="en-US" dirty="0" smtClean="0"/>
              <a:t> </a:t>
            </a:r>
            <a:r>
              <a:rPr lang="en-US" dirty="0" err="1" smtClean="0"/>
              <a:t>biaya</a:t>
            </a:r>
            <a:r>
              <a:rPr lang="en-US" dirty="0" smtClean="0"/>
              <a:t> </a:t>
            </a:r>
            <a:r>
              <a:rPr lang="en-US" dirty="0" err="1" smtClean="0"/>
              <a:t>daripada</a:t>
            </a:r>
            <a:r>
              <a:rPr lang="en-US" dirty="0" smtClean="0"/>
              <a:t> </a:t>
            </a:r>
            <a:r>
              <a:rPr lang="en-US" dirty="0" err="1" smtClean="0"/>
              <a:t>dinding</a:t>
            </a:r>
            <a:r>
              <a:rPr lang="en-US" dirty="0" smtClean="0"/>
              <a:t> </a:t>
            </a:r>
            <a:r>
              <a:rPr lang="en-US" dirty="0" err="1" smtClean="0"/>
              <a:t>bata</a:t>
            </a:r>
            <a:r>
              <a:rPr lang="en-US" dirty="0" smtClean="0"/>
              <a:t> </a:t>
            </a:r>
            <a:r>
              <a:rPr lang="en-US" dirty="0" err="1" smtClean="0"/>
              <a:t>acian</a:t>
            </a:r>
            <a:r>
              <a:rPr lang="en-US" dirty="0" smtClean="0"/>
              <a:t>. </a:t>
            </a:r>
            <a:r>
              <a:rPr lang="en-US" dirty="0" err="1" smtClean="0"/>
              <a:t>Untuk</a:t>
            </a:r>
            <a:r>
              <a:rPr lang="en-US" dirty="0" smtClean="0"/>
              <a:t> </a:t>
            </a:r>
            <a:r>
              <a:rPr lang="en-US" dirty="0" err="1" smtClean="0"/>
              <a:t>penyelesaian</a:t>
            </a:r>
            <a:r>
              <a:rPr lang="en-US" dirty="0" smtClean="0"/>
              <a:t> yang </a:t>
            </a:r>
            <a:r>
              <a:rPr lang="en-US" dirty="0" err="1" smtClean="0"/>
              <a:t>lebih</a:t>
            </a:r>
            <a:r>
              <a:rPr lang="en-US" dirty="0" smtClean="0"/>
              <a:t> </a:t>
            </a:r>
            <a:r>
              <a:rPr lang="en-US" dirty="0" err="1" smtClean="0"/>
              <a:t>baik</a:t>
            </a:r>
            <a:r>
              <a:rPr lang="en-US" dirty="0" smtClean="0"/>
              <a:t>, </a:t>
            </a:r>
            <a:r>
              <a:rPr lang="en-US" dirty="0" err="1" smtClean="0"/>
              <a:t>dinding</a:t>
            </a:r>
            <a:r>
              <a:rPr lang="en-US" dirty="0" smtClean="0"/>
              <a:t> </a:t>
            </a:r>
            <a:r>
              <a:rPr lang="en-US" dirty="0" err="1" smtClean="0"/>
              <a:t>batako</a:t>
            </a:r>
            <a:r>
              <a:rPr lang="en-US" dirty="0" smtClean="0"/>
              <a:t> </a:t>
            </a:r>
            <a:r>
              <a:rPr lang="en-US" dirty="0" err="1" smtClean="0"/>
              <a:t>bisa</a:t>
            </a:r>
            <a:r>
              <a:rPr lang="en-US" dirty="0" smtClean="0"/>
              <a:t> </a:t>
            </a:r>
            <a:r>
              <a:rPr lang="en-US" dirty="0" err="1" smtClean="0"/>
              <a:t>dicat</a:t>
            </a:r>
            <a:r>
              <a:rPr lang="en-US" dirty="0" smtClean="0"/>
              <a:t> </a:t>
            </a:r>
            <a:r>
              <a:rPr lang="en-US" dirty="0" err="1" smtClean="0"/>
              <a:t>untuk</a:t>
            </a:r>
            <a:r>
              <a:rPr lang="en-US" dirty="0" smtClean="0"/>
              <a:t> </a:t>
            </a:r>
            <a:r>
              <a:rPr lang="en-US" dirty="0" err="1" smtClean="0"/>
              <a:t>mengurangi</a:t>
            </a:r>
            <a:r>
              <a:rPr lang="en-US" dirty="0" smtClean="0"/>
              <a:t> </a:t>
            </a:r>
            <a:r>
              <a:rPr lang="en-US" dirty="0" err="1" smtClean="0"/>
              <a:t>kapilaritasnya</a:t>
            </a:r>
            <a:r>
              <a:rPr lang="en-US"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fontScale="92500" lnSpcReduction="20000"/>
          </a:bodyPr>
          <a:lstStyle/>
          <a:p>
            <a:pPr fontAlgn="base"/>
            <a:r>
              <a:rPr lang="en-US" dirty="0" err="1" smtClean="0"/>
              <a:t>Beton</a:t>
            </a:r>
            <a:r>
              <a:rPr lang="en-US" dirty="0" smtClean="0"/>
              <a:t> </a:t>
            </a:r>
            <a:r>
              <a:rPr lang="en-US" dirty="0" err="1" smtClean="0"/>
              <a:t>Aerasi</a:t>
            </a:r>
            <a:r>
              <a:rPr lang="en-US" dirty="0" smtClean="0"/>
              <a:t> (</a:t>
            </a:r>
            <a:r>
              <a:rPr lang="en-US" dirty="0" err="1" smtClean="0"/>
              <a:t>Beton</a:t>
            </a:r>
            <a:r>
              <a:rPr lang="en-US" dirty="0" smtClean="0"/>
              <a:t> </a:t>
            </a:r>
            <a:r>
              <a:rPr lang="en-US" dirty="0" err="1" smtClean="0"/>
              <a:t>ringan</a:t>
            </a:r>
            <a:r>
              <a:rPr lang="en-US" dirty="0" smtClean="0"/>
              <a:t> </a:t>
            </a:r>
            <a:r>
              <a:rPr lang="en-US" dirty="0" err="1" smtClean="0"/>
              <a:t>berpori</a:t>
            </a:r>
            <a:r>
              <a:rPr lang="en-US" dirty="0" smtClean="0"/>
              <a:t>)</a:t>
            </a:r>
            <a:br>
              <a:rPr lang="en-US" dirty="0" smtClean="0"/>
            </a:br>
            <a:r>
              <a:rPr lang="en-US" dirty="0" err="1" smtClean="0"/>
              <a:t>Beton</a:t>
            </a:r>
            <a:r>
              <a:rPr lang="en-US" dirty="0" smtClean="0"/>
              <a:t> </a:t>
            </a:r>
            <a:r>
              <a:rPr lang="en-US" dirty="0" err="1" smtClean="0"/>
              <a:t>aerasi</a:t>
            </a:r>
            <a:r>
              <a:rPr lang="en-US" dirty="0" smtClean="0"/>
              <a:t> </a:t>
            </a:r>
            <a:r>
              <a:rPr lang="en-US" dirty="0" err="1" smtClean="0"/>
              <a:t>memiliki</a:t>
            </a:r>
            <a:r>
              <a:rPr lang="en-US" dirty="0" smtClean="0"/>
              <a:t> </a:t>
            </a:r>
            <a:r>
              <a:rPr lang="en-US" dirty="0" err="1" smtClean="0"/>
              <a:t>berat</a:t>
            </a:r>
            <a:r>
              <a:rPr lang="en-US" dirty="0" smtClean="0"/>
              <a:t> </a:t>
            </a:r>
            <a:r>
              <a:rPr lang="en-US" dirty="0" err="1" smtClean="0"/>
              <a:t>jenis</a:t>
            </a:r>
            <a:r>
              <a:rPr lang="en-US" dirty="0" smtClean="0"/>
              <a:t> </a:t>
            </a:r>
            <a:r>
              <a:rPr lang="en-US" dirty="0" err="1" smtClean="0"/>
              <a:t>lebih</a:t>
            </a:r>
            <a:r>
              <a:rPr lang="en-US" dirty="0" smtClean="0"/>
              <a:t> </a:t>
            </a:r>
            <a:r>
              <a:rPr lang="en-US" dirty="0" err="1" smtClean="0"/>
              <a:t>ringan</a:t>
            </a:r>
            <a:r>
              <a:rPr lang="en-US" dirty="0" smtClean="0"/>
              <a:t> </a:t>
            </a:r>
            <a:r>
              <a:rPr lang="en-US" dirty="0" err="1" smtClean="0"/>
              <a:t>daripada</a:t>
            </a:r>
            <a:r>
              <a:rPr lang="en-US" dirty="0" smtClean="0"/>
              <a:t> </a:t>
            </a:r>
            <a:r>
              <a:rPr lang="en-US" dirty="0" err="1" smtClean="0"/>
              <a:t>batako</a:t>
            </a:r>
            <a:r>
              <a:rPr lang="en-US" dirty="0" smtClean="0"/>
              <a:t> </a:t>
            </a:r>
            <a:r>
              <a:rPr lang="en-US" dirty="0" err="1" smtClean="0"/>
              <a:t>yaitu</a:t>
            </a:r>
            <a:r>
              <a:rPr lang="en-US" dirty="0" smtClean="0"/>
              <a:t> 600-700kg/m3 </a:t>
            </a:r>
            <a:r>
              <a:rPr lang="en-US" dirty="0" err="1" smtClean="0"/>
              <a:t>dengan</a:t>
            </a:r>
            <a:r>
              <a:rPr lang="en-US" dirty="0" smtClean="0"/>
              <a:t> </a:t>
            </a:r>
            <a:r>
              <a:rPr lang="en-US" dirty="0" err="1" smtClean="0"/>
              <a:t>daya</a:t>
            </a:r>
            <a:r>
              <a:rPr lang="en-US" dirty="0" smtClean="0"/>
              <a:t> </a:t>
            </a:r>
            <a:r>
              <a:rPr lang="en-US" dirty="0" err="1" smtClean="0"/>
              <a:t>penghisapan</a:t>
            </a:r>
            <a:r>
              <a:rPr lang="en-US" dirty="0" smtClean="0"/>
              <a:t> air per jam yang </a:t>
            </a:r>
            <a:r>
              <a:rPr lang="en-US" dirty="0" err="1" smtClean="0"/>
              <a:t>lebih</a:t>
            </a:r>
            <a:r>
              <a:rPr lang="en-US" dirty="0" smtClean="0"/>
              <a:t> </a:t>
            </a:r>
            <a:r>
              <a:rPr lang="en-US" dirty="0" err="1" smtClean="0"/>
              <a:t>rendah</a:t>
            </a:r>
            <a:r>
              <a:rPr lang="en-US" dirty="0" smtClean="0"/>
              <a:t> </a:t>
            </a:r>
            <a:r>
              <a:rPr lang="en-US" dirty="0" err="1" smtClean="0"/>
              <a:t>hampir</a:t>
            </a:r>
            <a:r>
              <a:rPr lang="en-US" dirty="0" smtClean="0"/>
              <a:t> </a:t>
            </a:r>
            <a:r>
              <a:rPr lang="en-US" dirty="0" err="1" smtClean="0"/>
              <a:t>seperti</a:t>
            </a:r>
            <a:r>
              <a:rPr lang="en-US" dirty="0" smtClean="0"/>
              <a:t> plaster semen </a:t>
            </a:r>
            <a:r>
              <a:rPr lang="en-US" dirty="0" err="1" smtClean="0"/>
              <a:t>pasir</a:t>
            </a:r>
            <a:r>
              <a:rPr lang="en-US" dirty="0" smtClean="0"/>
              <a:t> </a:t>
            </a:r>
            <a:r>
              <a:rPr lang="en-US" dirty="0" err="1" smtClean="0"/>
              <a:t>dalam</a:t>
            </a:r>
            <a:r>
              <a:rPr lang="en-US" dirty="0" smtClean="0"/>
              <a:t> </a:t>
            </a:r>
            <a:r>
              <a:rPr lang="en-US" dirty="0" err="1" smtClean="0"/>
              <a:t>kondisi</a:t>
            </a:r>
            <a:r>
              <a:rPr lang="en-US" dirty="0" smtClean="0"/>
              <a:t> </a:t>
            </a:r>
            <a:r>
              <a:rPr lang="en-US" dirty="0" err="1" smtClean="0"/>
              <a:t>beton</a:t>
            </a:r>
            <a:r>
              <a:rPr lang="en-US" dirty="0" smtClean="0"/>
              <a:t> </a:t>
            </a:r>
            <a:r>
              <a:rPr lang="en-US" dirty="0" err="1" smtClean="0"/>
              <a:t>aerasi</a:t>
            </a:r>
            <a:r>
              <a:rPr lang="en-US" dirty="0" smtClean="0"/>
              <a:t> yang </a:t>
            </a:r>
            <a:r>
              <a:rPr lang="en-US" dirty="0" err="1" smtClean="0"/>
              <a:t>baik</a:t>
            </a:r>
            <a:r>
              <a:rPr lang="en-US" dirty="0" smtClean="0"/>
              <a:t> </a:t>
            </a:r>
            <a:r>
              <a:rPr lang="en-US" dirty="0" err="1" smtClean="0"/>
              <a:t>yaitu</a:t>
            </a:r>
            <a:r>
              <a:rPr lang="en-US" dirty="0" smtClean="0"/>
              <a:t> </a:t>
            </a:r>
            <a:r>
              <a:rPr lang="en-US" dirty="0" err="1" smtClean="0"/>
              <a:t>sekitar</a:t>
            </a:r>
            <a:r>
              <a:rPr lang="en-US" dirty="0" smtClean="0"/>
              <a:t> 0.39-0.81g/cm2 .</a:t>
            </a:r>
          </a:p>
          <a:p>
            <a:pPr fontAlgn="base"/>
            <a:endParaRPr lang="en-US" dirty="0" smtClean="0"/>
          </a:p>
          <a:p>
            <a:pPr fontAlgn="base"/>
            <a:r>
              <a:rPr lang="en-US" dirty="0" err="1" smtClean="0"/>
              <a:t>Beton</a:t>
            </a:r>
            <a:r>
              <a:rPr lang="en-US" dirty="0" smtClean="0"/>
              <a:t> </a:t>
            </a:r>
            <a:r>
              <a:rPr lang="en-US" dirty="0" err="1" smtClean="0"/>
              <a:t>Aerasi</a:t>
            </a:r>
            <a:r>
              <a:rPr lang="en-US" dirty="0" smtClean="0"/>
              <a:t> </a:t>
            </a:r>
            <a:r>
              <a:rPr lang="en-US" dirty="0" err="1" smtClean="0"/>
              <a:t>merupakan</a:t>
            </a:r>
            <a:r>
              <a:rPr lang="en-US" dirty="0" smtClean="0"/>
              <a:t> material </a:t>
            </a:r>
            <a:r>
              <a:rPr lang="en-US" dirty="0" err="1" smtClean="0"/>
              <a:t>alternatif</a:t>
            </a:r>
            <a:r>
              <a:rPr lang="en-US" dirty="0" smtClean="0"/>
              <a:t> </a:t>
            </a:r>
            <a:r>
              <a:rPr lang="en-US" dirty="0" err="1" smtClean="0"/>
              <a:t>selain</a:t>
            </a:r>
            <a:r>
              <a:rPr lang="en-US" dirty="0" smtClean="0"/>
              <a:t> </a:t>
            </a:r>
            <a:r>
              <a:rPr lang="en-US" dirty="0" err="1" smtClean="0"/>
              <a:t>bata</a:t>
            </a:r>
            <a:r>
              <a:rPr lang="en-US" dirty="0" smtClean="0"/>
              <a:t> </a:t>
            </a:r>
            <a:r>
              <a:rPr lang="en-US" dirty="0" err="1" smtClean="0"/>
              <a:t>dan</a:t>
            </a:r>
            <a:r>
              <a:rPr lang="en-US" dirty="0" smtClean="0"/>
              <a:t> </a:t>
            </a:r>
            <a:r>
              <a:rPr lang="en-US" dirty="0" err="1" smtClean="0"/>
              <a:t>batako</a:t>
            </a:r>
            <a:r>
              <a:rPr lang="en-US" dirty="0" smtClean="0"/>
              <a:t> </a:t>
            </a:r>
            <a:r>
              <a:rPr lang="en-US" dirty="0" err="1" smtClean="0"/>
              <a:t>untuk</a:t>
            </a:r>
            <a:r>
              <a:rPr lang="en-US" dirty="0" smtClean="0"/>
              <a:t> </a:t>
            </a:r>
            <a:r>
              <a:rPr lang="en-US" dirty="0" err="1" smtClean="0"/>
              <a:t>membuat</a:t>
            </a:r>
            <a:r>
              <a:rPr lang="en-US" dirty="0" smtClean="0"/>
              <a:t> </a:t>
            </a:r>
            <a:r>
              <a:rPr lang="en-US" dirty="0" err="1" smtClean="0"/>
              <a:t>dinding</a:t>
            </a:r>
            <a:r>
              <a:rPr lang="en-US" dirty="0" smtClean="0"/>
              <a:t>, </a:t>
            </a:r>
            <a:r>
              <a:rPr lang="en-US" dirty="0" err="1" smtClean="0"/>
              <a:t>dimana</a:t>
            </a:r>
            <a:r>
              <a:rPr lang="en-US" dirty="0" smtClean="0"/>
              <a:t> </a:t>
            </a:r>
            <a:r>
              <a:rPr lang="en-US" dirty="0" err="1" smtClean="0"/>
              <a:t>beton</a:t>
            </a:r>
            <a:r>
              <a:rPr lang="en-US" dirty="0" smtClean="0"/>
              <a:t> </a:t>
            </a:r>
            <a:r>
              <a:rPr lang="en-US" dirty="0" err="1" smtClean="0"/>
              <a:t>aerasi</a:t>
            </a:r>
            <a:r>
              <a:rPr lang="en-US" dirty="0" smtClean="0"/>
              <a:t> </a:t>
            </a:r>
            <a:r>
              <a:rPr lang="en-US" dirty="0" err="1" smtClean="0"/>
              <a:t>merupakan</a:t>
            </a:r>
            <a:r>
              <a:rPr lang="en-US" dirty="0" smtClean="0"/>
              <a:t> </a:t>
            </a:r>
            <a:r>
              <a:rPr lang="en-US" dirty="0" err="1" smtClean="0"/>
              <a:t>beton</a:t>
            </a:r>
            <a:r>
              <a:rPr lang="en-US" dirty="0" smtClean="0"/>
              <a:t> yang </a:t>
            </a:r>
            <a:r>
              <a:rPr lang="en-US" dirty="0" err="1" smtClean="0"/>
              <a:t>dicetak</a:t>
            </a:r>
            <a:r>
              <a:rPr lang="en-US" dirty="0" smtClean="0"/>
              <a:t> </a:t>
            </a:r>
            <a:r>
              <a:rPr lang="en-US" dirty="0" err="1" smtClean="0"/>
              <a:t>dengan</a:t>
            </a:r>
            <a:r>
              <a:rPr lang="en-US" dirty="0" smtClean="0"/>
              <a:t> </a:t>
            </a:r>
            <a:r>
              <a:rPr lang="en-US" dirty="0" err="1" smtClean="0"/>
              <a:t>memasukkan</a:t>
            </a:r>
            <a:r>
              <a:rPr lang="en-US" dirty="0" smtClean="0"/>
              <a:t> </a:t>
            </a:r>
            <a:r>
              <a:rPr lang="en-US" dirty="0" err="1" smtClean="0"/>
              <a:t>gelembung-gelembung</a:t>
            </a:r>
            <a:r>
              <a:rPr lang="en-US" dirty="0" smtClean="0"/>
              <a:t> </a:t>
            </a:r>
            <a:r>
              <a:rPr lang="en-US" dirty="0" err="1" smtClean="0"/>
              <a:t>udara</a:t>
            </a:r>
            <a:r>
              <a:rPr lang="en-US" dirty="0" smtClean="0"/>
              <a:t> </a:t>
            </a:r>
            <a:r>
              <a:rPr lang="en-US" dirty="0" err="1" smtClean="0"/>
              <a:t>dalam</a:t>
            </a:r>
            <a:r>
              <a:rPr lang="en-US" dirty="0" smtClean="0"/>
              <a:t> </a:t>
            </a:r>
            <a:r>
              <a:rPr lang="en-US" dirty="0" err="1" smtClean="0"/>
              <a:t>beton</a:t>
            </a:r>
            <a:r>
              <a:rPr lang="en-US" dirty="0" smtClean="0"/>
              <a:t> </a:t>
            </a:r>
            <a:r>
              <a:rPr lang="en-US" dirty="0" err="1" smtClean="0"/>
              <a:t>sehingga</a:t>
            </a:r>
            <a:r>
              <a:rPr lang="en-US" dirty="0" smtClean="0"/>
              <a:t> </a:t>
            </a:r>
            <a:r>
              <a:rPr lang="en-US" dirty="0" err="1" smtClean="0"/>
              <a:t>berpori</a:t>
            </a:r>
            <a:r>
              <a:rPr lang="en-US" dirty="0" smtClean="0"/>
              <a:t>. </a:t>
            </a:r>
            <a:r>
              <a:rPr lang="en-US" dirty="0" err="1" smtClean="0"/>
              <a:t>Kekuatannya</a:t>
            </a:r>
            <a:r>
              <a:rPr lang="en-US" dirty="0" smtClean="0"/>
              <a:t> </a:t>
            </a:r>
            <a:r>
              <a:rPr lang="en-US" dirty="0" err="1" smtClean="0"/>
              <a:t>lebih</a:t>
            </a:r>
            <a:r>
              <a:rPr lang="en-US" dirty="0" smtClean="0"/>
              <a:t> </a:t>
            </a:r>
            <a:r>
              <a:rPr lang="en-US" dirty="0" err="1" smtClean="0"/>
              <a:t>baik</a:t>
            </a:r>
            <a:r>
              <a:rPr lang="en-US" dirty="0" smtClean="0"/>
              <a:t> </a:t>
            </a:r>
            <a:r>
              <a:rPr lang="en-US" dirty="0" err="1" smtClean="0"/>
              <a:t>daripada</a:t>
            </a:r>
            <a:r>
              <a:rPr lang="en-US" dirty="0" smtClean="0"/>
              <a:t> </a:t>
            </a:r>
            <a:r>
              <a:rPr lang="en-US" dirty="0" err="1" smtClean="0"/>
              <a:t>bata</a:t>
            </a:r>
            <a:r>
              <a:rPr lang="en-US" dirty="0" smtClean="0"/>
              <a:t> </a:t>
            </a:r>
            <a:r>
              <a:rPr lang="en-US" dirty="0" err="1" smtClean="0"/>
              <a:t>dan</a:t>
            </a:r>
            <a:r>
              <a:rPr lang="en-US" dirty="0" smtClean="0"/>
              <a:t> </a:t>
            </a:r>
            <a:r>
              <a:rPr lang="en-US" dirty="0" err="1" smtClean="0"/>
              <a:t>batako</a:t>
            </a:r>
            <a:r>
              <a:rPr lang="en-US"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62500" lnSpcReduction="20000"/>
          </a:bodyPr>
          <a:lstStyle/>
          <a:p>
            <a:pPr fontAlgn="base"/>
            <a:r>
              <a:rPr lang="en-US" dirty="0" err="1" smtClean="0"/>
              <a:t>Plesteran</a:t>
            </a:r>
            <a:r>
              <a:rPr lang="en-US" dirty="0" smtClean="0"/>
              <a:t> </a:t>
            </a:r>
            <a:r>
              <a:rPr lang="en-US" dirty="0" err="1" smtClean="0"/>
              <a:t>kapur-pasir</a:t>
            </a:r>
            <a:r>
              <a:rPr lang="en-US" dirty="0" smtClean="0"/>
              <a:t/>
            </a:r>
            <a:br>
              <a:rPr lang="en-US" dirty="0" smtClean="0"/>
            </a:br>
            <a:r>
              <a:rPr lang="en-US" dirty="0" err="1" smtClean="0"/>
              <a:t>Plesteran</a:t>
            </a:r>
            <a:r>
              <a:rPr lang="en-US" dirty="0" smtClean="0"/>
              <a:t> </a:t>
            </a:r>
            <a:r>
              <a:rPr lang="en-US" dirty="0" err="1" smtClean="0"/>
              <a:t>kapur</a:t>
            </a:r>
            <a:r>
              <a:rPr lang="en-US" dirty="0" smtClean="0"/>
              <a:t> </a:t>
            </a:r>
            <a:r>
              <a:rPr lang="en-US" dirty="0" err="1" smtClean="0"/>
              <a:t>dan</a:t>
            </a:r>
            <a:r>
              <a:rPr lang="en-US" dirty="0" smtClean="0"/>
              <a:t> </a:t>
            </a:r>
            <a:r>
              <a:rPr lang="en-US" dirty="0" err="1" smtClean="0"/>
              <a:t>pasir</a:t>
            </a:r>
            <a:r>
              <a:rPr lang="en-US" dirty="0" smtClean="0"/>
              <a:t> </a:t>
            </a:r>
            <a:r>
              <a:rPr lang="en-US" dirty="0" err="1" smtClean="0"/>
              <a:t>digunakan</a:t>
            </a:r>
            <a:r>
              <a:rPr lang="en-US" dirty="0" smtClean="0"/>
              <a:t> </a:t>
            </a:r>
            <a:r>
              <a:rPr lang="en-US" dirty="0" err="1" smtClean="0"/>
              <a:t>terutama</a:t>
            </a:r>
            <a:r>
              <a:rPr lang="en-US" dirty="0" smtClean="0"/>
              <a:t> </a:t>
            </a:r>
            <a:r>
              <a:rPr lang="en-US" dirty="0" err="1" smtClean="0"/>
              <a:t>pada</a:t>
            </a:r>
            <a:r>
              <a:rPr lang="en-US" dirty="0" smtClean="0"/>
              <a:t> </a:t>
            </a:r>
            <a:r>
              <a:rPr lang="en-US" dirty="0" err="1" smtClean="0"/>
              <a:t>rumah-rumah</a:t>
            </a:r>
            <a:r>
              <a:rPr lang="en-US" dirty="0" smtClean="0"/>
              <a:t> lama </a:t>
            </a:r>
            <a:r>
              <a:rPr lang="en-US" dirty="0" err="1" smtClean="0"/>
              <a:t>jaman</a:t>
            </a:r>
            <a:r>
              <a:rPr lang="en-US" dirty="0" smtClean="0"/>
              <a:t> </a:t>
            </a:r>
            <a:r>
              <a:rPr lang="en-US" dirty="0" err="1" smtClean="0"/>
              <a:t>dahulu</a:t>
            </a:r>
            <a:r>
              <a:rPr lang="en-US" dirty="0" smtClean="0"/>
              <a:t> </a:t>
            </a:r>
            <a:r>
              <a:rPr lang="en-US" dirty="0" err="1" smtClean="0"/>
              <a:t>untuk</a:t>
            </a:r>
            <a:r>
              <a:rPr lang="en-US" dirty="0" smtClean="0"/>
              <a:t> </a:t>
            </a:r>
            <a:r>
              <a:rPr lang="en-US" dirty="0" err="1" smtClean="0"/>
              <a:t>meminimalkan</a:t>
            </a:r>
            <a:r>
              <a:rPr lang="en-US" dirty="0" smtClean="0"/>
              <a:t> </a:t>
            </a:r>
            <a:r>
              <a:rPr lang="en-US" dirty="0" err="1" smtClean="0"/>
              <a:t>biaya</a:t>
            </a:r>
            <a:r>
              <a:rPr lang="en-US" dirty="0" smtClean="0"/>
              <a:t> </a:t>
            </a:r>
            <a:r>
              <a:rPr lang="en-US" dirty="0" err="1" smtClean="0"/>
              <a:t>membangun</a:t>
            </a:r>
            <a:r>
              <a:rPr lang="en-US" dirty="0" smtClean="0"/>
              <a:t> </a:t>
            </a:r>
            <a:r>
              <a:rPr lang="en-US" dirty="0" err="1" smtClean="0"/>
              <a:t>tanpa</a:t>
            </a:r>
            <a:r>
              <a:rPr lang="en-US" dirty="0" smtClean="0"/>
              <a:t> </a:t>
            </a:r>
            <a:r>
              <a:rPr lang="en-US" dirty="0" err="1" smtClean="0"/>
              <a:t>campuran</a:t>
            </a:r>
            <a:r>
              <a:rPr lang="en-US" dirty="0" smtClean="0"/>
              <a:t> semen. </a:t>
            </a:r>
            <a:r>
              <a:rPr lang="en-US" dirty="0" err="1" smtClean="0"/>
              <a:t>Plesteran</a:t>
            </a:r>
            <a:r>
              <a:rPr lang="en-US" dirty="0" smtClean="0"/>
              <a:t> </a:t>
            </a:r>
            <a:r>
              <a:rPr lang="en-US" dirty="0" err="1" smtClean="0"/>
              <a:t>ini</a:t>
            </a:r>
            <a:r>
              <a:rPr lang="en-US" dirty="0" smtClean="0"/>
              <a:t> </a:t>
            </a:r>
            <a:r>
              <a:rPr lang="en-US" dirty="0" err="1" smtClean="0"/>
              <a:t>dapat</a:t>
            </a:r>
            <a:r>
              <a:rPr lang="en-US" dirty="0" smtClean="0"/>
              <a:t> </a:t>
            </a:r>
            <a:r>
              <a:rPr lang="en-US" dirty="0" err="1" smtClean="0"/>
              <a:t>melekat</a:t>
            </a:r>
            <a:r>
              <a:rPr lang="en-US" dirty="0" smtClean="0"/>
              <a:t> </a:t>
            </a:r>
            <a:r>
              <a:rPr lang="en-US" dirty="0" err="1" smtClean="0"/>
              <a:t>pada</a:t>
            </a:r>
            <a:r>
              <a:rPr lang="en-US" dirty="0" smtClean="0"/>
              <a:t> </a:t>
            </a:r>
            <a:r>
              <a:rPr lang="en-US" dirty="0" err="1" smtClean="0"/>
              <a:t>bata</a:t>
            </a:r>
            <a:r>
              <a:rPr lang="en-US" dirty="0" smtClean="0"/>
              <a:t> </a:t>
            </a:r>
            <a:r>
              <a:rPr lang="en-US" dirty="0" err="1" smtClean="0"/>
              <a:t>namun</a:t>
            </a:r>
            <a:r>
              <a:rPr lang="en-US" dirty="0" smtClean="0"/>
              <a:t> </a:t>
            </a:r>
            <a:r>
              <a:rPr lang="en-US" dirty="0" err="1" smtClean="0"/>
              <a:t>tidak</a:t>
            </a:r>
            <a:r>
              <a:rPr lang="en-US" dirty="0" smtClean="0"/>
              <a:t> </a:t>
            </a:r>
            <a:r>
              <a:rPr lang="en-US" dirty="0" err="1" smtClean="0"/>
              <a:t>terlalu</a:t>
            </a:r>
            <a:r>
              <a:rPr lang="en-US" dirty="0" smtClean="0"/>
              <a:t> </a:t>
            </a:r>
            <a:r>
              <a:rPr lang="en-US" dirty="0" err="1" smtClean="0"/>
              <a:t>bisa</a:t>
            </a:r>
            <a:r>
              <a:rPr lang="en-US" dirty="0" smtClean="0"/>
              <a:t> </a:t>
            </a:r>
            <a:r>
              <a:rPr lang="en-US" dirty="0" err="1" smtClean="0"/>
              <a:t>melekat</a:t>
            </a:r>
            <a:r>
              <a:rPr lang="en-US" dirty="0" smtClean="0"/>
              <a:t> </a:t>
            </a:r>
            <a:r>
              <a:rPr lang="en-US" dirty="0" err="1" smtClean="0"/>
              <a:t>sebaik</a:t>
            </a:r>
            <a:r>
              <a:rPr lang="en-US" dirty="0" smtClean="0"/>
              <a:t> </a:t>
            </a:r>
            <a:r>
              <a:rPr lang="en-US" dirty="0" err="1" smtClean="0"/>
              <a:t>campuran</a:t>
            </a:r>
            <a:r>
              <a:rPr lang="en-US" dirty="0" smtClean="0"/>
              <a:t> semen. </a:t>
            </a:r>
            <a:r>
              <a:rPr lang="en-US" dirty="0" err="1" smtClean="0"/>
              <a:t>Berat</a:t>
            </a:r>
            <a:r>
              <a:rPr lang="en-US" dirty="0" smtClean="0"/>
              <a:t> </a:t>
            </a:r>
            <a:r>
              <a:rPr lang="en-US" dirty="0" err="1" smtClean="0"/>
              <a:t>jenis</a:t>
            </a:r>
            <a:r>
              <a:rPr lang="en-US" dirty="0" smtClean="0"/>
              <a:t> </a:t>
            </a:r>
            <a:r>
              <a:rPr lang="en-US" dirty="0" err="1" smtClean="0"/>
              <a:t>lapisan</a:t>
            </a:r>
            <a:r>
              <a:rPr lang="en-US" dirty="0" smtClean="0"/>
              <a:t> </a:t>
            </a:r>
            <a:r>
              <a:rPr lang="en-US" dirty="0" err="1" smtClean="0"/>
              <a:t>ini</a:t>
            </a:r>
            <a:r>
              <a:rPr lang="en-US" dirty="0" smtClean="0"/>
              <a:t> </a:t>
            </a:r>
            <a:r>
              <a:rPr lang="en-US" dirty="0" err="1" smtClean="0"/>
              <a:t>adalah</a:t>
            </a:r>
            <a:r>
              <a:rPr lang="en-US" dirty="0" smtClean="0"/>
              <a:t> 1’850-‘950kg/m3 </a:t>
            </a:r>
            <a:r>
              <a:rPr lang="en-US" dirty="0" err="1" smtClean="0"/>
              <a:t>dengan</a:t>
            </a:r>
            <a:r>
              <a:rPr lang="en-US" dirty="0" smtClean="0"/>
              <a:t> </a:t>
            </a:r>
            <a:r>
              <a:rPr lang="en-US" dirty="0" err="1" smtClean="0"/>
              <a:t>daya</a:t>
            </a:r>
            <a:r>
              <a:rPr lang="en-US" dirty="0" smtClean="0"/>
              <a:t> </a:t>
            </a:r>
            <a:r>
              <a:rPr lang="en-US" dirty="0" err="1" smtClean="0"/>
              <a:t>penghisapan</a:t>
            </a:r>
            <a:r>
              <a:rPr lang="en-US" dirty="0" smtClean="0"/>
              <a:t> air </a:t>
            </a:r>
            <a:r>
              <a:rPr lang="en-US" dirty="0" err="1" smtClean="0"/>
              <a:t>sesudah</a:t>
            </a:r>
            <a:r>
              <a:rPr lang="en-US" dirty="0" smtClean="0"/>
              <a:t> 1 jam </a:t>
            </a:r>
            <a:r>
              <a:rPr lang="en-US" dirty="0" err="1" smtClean="0"/>
              <a:t>adalah</a:t>
            </a:r>
            <a:r>
              <a:rPr lang="en-US" dirty="0" smtClean="0"/>
              <a:t> 0.83-0.90g/cm2 .</a:t>
            </a:r>
          </a:p>
          <a:p>
            <a:pPr fontAlgn="base"/>
            <a:endParaRPr lang="en-US" dirty="0" smtClean="0"/>
          </a:p>
          <a:p>
            <a:pPr fontAlgn="base"/>
            <a:r>
              <a:rPr lang="en-US" dirty="0" err="1" smtClean="0"/>
              <a:t>Plesteran</a:t>
            </a:r>
            <a:r>
              <a:rPr lang="en-US" dirty="0" smtClean="0"/>
              <a:t> semen-</a:t>
            </a:r>
            <a:r>
              <a:rPr lang="en-US" dirty="0" err="1" smtClean="0"/>
              <a:t>pasir</a:t>
            </a:r>
            <a:r>
              <a:rPr lang="en-US" dirty="0" smtClean="0"/>
              <a:t/>
            </a:r>
            <a:br>
              <a:rPr lang="en-US" dirty="0" smtClean="0"/>
            </a:br>
            <a:r>
              <a:rPr lang="en-US" dirty="0" err="1" smtClean="0"/>
              <a:t>Plesteran</a:t>
            </a:r>
            <a:r>
              <a:rPr lang="en-US" dirty="0" smtClean="0"/>
              <a:t> </a:t>
            </a:r>
            <a:r>
              <a:rPr lang="en-US" dirty="0" err="1" smtClean="0"/>
              <a:t>jenis</a:t>
            </a:r>
            <a:r>
              <a:rPr lang="en-US" dirty="0" smtClean="0"/>
              <a:t> </a:t>
            </a:r>
            <a:r>
              <a:rPr lang="en-US" dirty="0" err="1" smtClean="0"/>
              <a:t>ini</a:t>
            </a:r>
            <a:r>
              <a:rPr lang="en-US" dirty="0" smtClean="0"/>
              <a:t> </a:t>
            </a:r>
            <a:r>
              <a:rPr lang="en-US" dirty="0" err="1" smtClean="0"/>
              <a:t>sangat</a:t>
            </a:r>
            <a:r>
              <a:rPr lang="en-US" dirty="0" smtClean="0"/>
              <a:t> </a:t>
            </a:r>
            <a:r>
              <a:rPr lang="en-US" dirty="0" err="1" smtClean="0"/>
              <a:t>sering</a:t>
            </a:r>
            <a:r>
              <a:rPr lang="en-US" dirty="0" smtClean="0"/>
              <a:t> </a:t>
            </a:r>
            <a:r>
              <a:rPr lang="en-US" dirty="0" err="1" smtClean="0"/>
              <a:t>kita</a:t>
            </a:r>
            <a:r>
              <a:rPr lang="en-US" dirty="0" smtClean="0"/>
              <a:t> </a:t>
            </a:r>
            <a:r>
              <a:rPr lang="en-US" dirty="0" err="1" smtClean="0"/>
              <a:t>jumpai</a:t>
            </a:r>
            <a:r>
              <a:rPr lang="en-US" dirty="0" smtClean="0"/>
              <a:t> </a:t>
            </a:r>
            <a:r>
              <a:rPr lang="en-US" dirty="0" err="1" smtClean="0"/>
              <a:t>dalam</a:t>
            </a:r>
            <a:r>
              <a:rPr lang="en-US" dirty="0" smtClean="0"/>
              <a:t> </a:t>
            </a:r>
            <a:r>
              <a:rPr lang="en-US" dirty="0" err="1" smtClean="0"/>
              <a:t>konstruksi</a:t>
            </a:r>
            <a:r>
              <a:rPr lang="en-US" dirty="0" smtClean="0"/>
              <a:t> </a:t>
            </a:r>
            <a:r>
              <a:rPr lang="en-US" dirty="0" err="1" smtClean="0"/>
              <a:t>bangunan</a:t>
            </a:r>
            <a:r>
              <a:rPr lang="en-US" dirty="0" smtClean="0"/>
              <a:t> yang </a:t>
            </a:r>
            <a:r>
              <a:rPr lang="en-US" dirty="0" err="1" smtClean="0"/>
              <a:t>konvensional</a:t>
            </a:r>
            <a:r>
              <a:rPr lang="en-US" dirty="0" smtClean="0"/>
              <a:t> </a:t>
            </a:r>
            <a:r>
              <a:rPr lang="en-US" dirty="0" err="1" smtClean="0"/>
              <a:t>seperti</a:t>
            </a:r>
            <a:r>
              <a:rPr lang="en-US" dirty="0" smtClean="0"/>
              <a:t> </a:t>
            </a:r>
            <a:r>
              <a:rPr lang="en-US" dirty="0" err="1" smtClean="0"/>
              <a:t>rumah</a:t>
            </a:r>
            <a:r>
              <a:rPr lang="en-US" dirty="0" smtClean="0"/>
              <a:t> </a:t>
            </a:r>
            <a:r>
              <a:rPr lang="en-US" dirty="0" err="1" smtClean="0"/>
              <a:t>tinggal</a:t>
            </a:r>
            <a:r>
              <a:rPr lang="en-US" dirty="0" smtClean="0"/>
              <a:t>. </a:t>
            </a:r>
            <a:r>
              <a:rPr lang="en-US" dirty="0" err="1" smtClean="0"/>
              <a:t>Jenis</a:t>
            </a:r>
            <a:r>
              <a:rPr lang="en-US" dirty="0" smtClean="0"/>
              <a:t> </a:t>
            </a:r>
            <a:r>
              <a:rPr lang="en-US" dirty="0" err="1" smtClean="0"/>
              <a:t>plasteran</a:t>
            </a:r>
            <a:r>
              <a:rPr lang="en-US" dirty="0" smtClean="0"/>
              <a:t> </a:t>
            </a:r>
            <a:r>
              <a:rPr lang="en-US" dirty="0" err="1" smtClean="0"/>
              <a:t>ini</a:t>
            </a:r>
            <a:r>
              <a:rPr lang="en-US" dirty="0" smtClean="0"/>
              <a:t> </a:t>
            </a:r>
            <a:r>
              <a:rPr lang="en-US" dirty="0" err="1" smtClean="0"/>
              <a:t>disukai</a:t>
            </a:r>
            <a:r>
              <a:rPr lang="en-US" dirty="0" smtClean="0"/>
              <a:t> </a:t>
            </a:r>
            <a:r>
              <a:rPr lang="en-US" dirty="0" err="1" smtClean="0"/>
              <a:t>karena</a:t>
            </a:r>
            <a:r>
              <a:rPr lang="en-US" dirty="0" smtClean="0"/>
              <a:t> </a:t>
            </a:r>
            <a:r>
              <a:rPr lang="en-US" dirty="0" err="1" smtClean="0"/>
              <a:t>merupakan</a:t>
            </a:r>
            <a:r>
              <a:rPr lang="en-US" dirty="0" smtClean="0"/>
              <a:t> </a:t>
            </a:r>
            <a:r>
              <a:rPr lang="en-US" dirty="0" err="1" smtClean="0"/>
              <a:t>gabungan</a:t>
            </a:r>
            <a:r>
              <a:rPr lang="en-US" dirty="0" smtClean="0"/>
              <a:t> yang </a:t>
            </a:r>
            <a:r>
              <a:rPr lang="en-US" dirty="0" err="1" smtClean="0"/>
              <a:t>baik</a:t>
            </a:r>
            <a:r>
              <a:rPr lang="en-US" dirty="0" smtClean="0"/>
              <a:t> </a:t>
            </a:r>
            <a:r>
              <a:rPr lang="en-US" dirty="0" err="1" smtClean="0"/>
              <a:t>antara</a:t>
            </a:r>
            <a:r>
              <a:rPr lang="en-US" dirty="0" smtClean="0"/>
              <a:t> </a:t>
            </a:r>
            <a:r>
              <a:rPr lang="en-US" dirty="0" err="1" smtClean="0"/>
              <a:t>estetika</a:t>
            </a:r>
            <a:r>
              <a:rPr lang="en-US" dirty="0" smtClean="0"/>
              <a:t> </a:t>
            </a:r>
            <a:r>
              <a:rPr lang="en-US" dirty="0" err="1" smtClean="0"/>
              <a:t>dan</a:t>
            </a:r>
            <a:r>
              <a:rPr lang="en-US" dirty="0" smtClean="0"/>
              <a:t> </a:t>
            </a:r>
            <a:r>
              <a:rPr lang="en-US" dirty="0" err="1" smtClean="0"/>
              <a:t>penghisapan</a:t>
            </a:r>
            <a:r>
              <a:rPr lang="en-US" dirty="0" smtClean="0"/>
              <a:t> </a:t>
            </a:r>
            <a:r>
              <a:rPr lang="en-US" dirty="0" err="1" smtClean="0"/>
              <a:t>kelembaban</a:t>
            </a:r>
            <a:r>
              <a:rPr lang="en-US" dirty="0" smtClean="0"/>
              <a:t> air yang </a:t>
            </a:r>
            <a:r>
              <a:rPr lang="en-US" dirty="0" err="1" smtClean="0"/>
              <a:t>cukup</a:t>
            </a:r>
            <a:r>
              <a:rPr lang="en-US" dirty="0" smtClean="0"/>
              <a:t> </a:t>
            </a:r>
            <a:r>
              <a:rPr lang="en-US" dirty="0" err="1" smtClean="0"/>
              <a:t>rendah</a:t>
            </a:r>
            <a:r>
              <a:rPr lang="en-US" dirty="0" smtClean="0"/>
              <a:t>. </a:t>
            </a:r>
            <a:r>
              <a:rPr lang="en-US" dirty="0" err="1" smtClean="0"/>
              <a:t>Berat</a:t>
            </a:r>
            <a:r>
              <a:rPr lang="en-US" dirty="0" smtClean="0"/>
              <a:t> </a:t>
            </a:r>
            <a:r>
              <a:rPr lang="en-US" dirty="0" err="1" smtClean="0"/>
              <a:t>jenisnya</a:t>
            </a:r>
            <a:r>
              <a:rPr lang="en-US" dirty="0" smtClean="0"/>
              <a:t> </a:t>
            </a:r>
            <a:r>
              <a:rPr lang="en-US" dirty="0" err="1" smtClean="0"/>
              <a:t>adalah</a:t>
            </a:r>
            <a:r>
              <a:rPr lang="en-US" dirty="0" smtClean="0"/>
              <a:t> 1’980-2’180kg/m3 </a:t>
            </a:r>
            <a:r>
              <a:rPr lang="en-US" dirty="0" err="1" smtClean="0"/>
              <a:t>dengan</a:t>
            </a:r>
            <a:r>
              <a:rPr lang="en-US" dirty="0" smtClean="0"/>
              <a:t> </a:t>
            </a:r>
            <a:r>
              <a:rPr lang="en-US" dirty="0" err="1" smtClean="0"/>
              <a:t>daya</a:t>
            </a:r>
            <a:r>
              <a:rPr lang="en-US" dirty="0" smtClean="0"/>
              <a:t> </a:t>
            </a:r>
            <a:r>
              <a:rPr lang="en-US" dirty="0" err="1" smtClean="0"/>
              <a:t>penghisapan</a:t>
            </a:r>
            <a:r>
              <a:rPr lang="en-US" dirty="0" smtClean="0"/>
              <a:t> air </a:t>
            </a:r>
            <a:r>
              <a:rPr lang="en-US" dirty="0" err="1" smtClean="0"/>
              <a:t>sesudah</a:t>
            </a:r>
            <a:r>
              <a:rPr lang="en-US" dirty="0" smtClean="0"/>
              <a:t> 1 jam </a:t>
            </a:r>
            <a:r>
              <a:rPr lang="en-US" dirty="0" err="1" smtClean="0"/>
              <a:t>adalah</a:t>
            </a:r>
            <a:r>
              <a:rPr lang="en-US" dirty="0" smtClean="0"/>
              <a:t> 0.21-0.27g/cm2 .</a:t>
            </a:r>
          </a:p>
          <a:p>
            <a:pPr fontAlgn="base">
              <a:buNone/>
            </a:pPr>
            <a:endParaRPr lang="en-US" dirty="0" smtClean="0"/>
          </a:p>
          <a:p>
            <a:pPr fontAlgn="base"/>
            <a:r>
              <a:rPr lang="en-US" dirty="0" err="1" smtClean="0"/>
              <a:t>Plesteran</a:t>
            </a:r>
            <a:r>
              <a:rPr lang="en-US" dirty="0" smtClean="0"/>
              <a:t> </a:t>
            </a:r>
            <a:r>
              <a:rPr lang="en-US" dirty="0" err="1" smtClean="0"/>
              <a:t>ini</a:t>
            </a:r>
            <a:r>
              <a:rPr lang="en-US" dirty="0" smtClean="0"/>
              <a:t> </a:t>
            </a:r>
            <a:r>
              <a:rPr lang="en-US" dirty="0" err="1" smtClean="0"/>
              <a:t>populer</a:t>
            </a:r>
            <a:r>
              <a:rPr lang="en-US" dirty="0" smtClean="0"/>
              <a:t> </a:t>
            </a:r>
            <a:r>
              <a:rPr lang="en-US" dirty="0" err="1" smtClean="0"/>
              <a:t>juga</a:t>
            </a:r>
            <a:r>
              <a:rPr lang="en-US" dirty="0" smtClean="0"/>
              <a:t> </a:t>
            </a:r>
            <a:r>
              <a:rPr lang="en-US" dirty="0" err="1" smtClean="0"/>
              <a:t>karena</a:t>
            </a:r>
            <a:r>
              <a:rPr lang="en-US" dirty="0" smtClean="0"/>
              <a:t> </a:t>
            </a:r>
            <a:r>
              <a:rPr lang="en-US" dirty="0" err="1" smtClean="0"/>
              <a:t>dapat</a:t>
            </a:r>
            <a:r>
              <a:rPr lang="en-US" dirty="0" smtClean="0"/>
              <a:t> </a:t>
            </a:r>
            <a:r>
              <a:rPr lang="en-US" dirty="0" err="1" smtClean="0"/>
              <a:t>dicat</a:t>
            </a:r>
            <a:r>
              <a:rPr lang="en-US" dirty="0" smtClean="0"/>
              <a:t> </a:t>
            </a:r>
            <a:r>
              <a:rPr lang="en-US" dirty="0" err="1" smtClean="0"/>
              <a:t>dengan</a:t>
            </a:r>
            <a:r>
              <a:rPr lang="en-US" dirty="0" smtClean="0"/>
              <a:t> </a:t>
            </a:r>
            <a:r>
              <a:rPr lang="en-US" dirty="0" err="1" smtClean="0"/>
              <a:t>berbagai</a:t>
            </a:r>
            <a:r>
              <a:rPr lang="en-US" dirty="0" smtClean="0"/>
              <a:t> </a:t>
            </a:r>
            <a:r>
              <a:rPr lang="en-US" dirty="0" err="1" smtClean="0"/>
              <a:t>warna</a:t>
            </a:r>
            <a:r>
              <a:rPr lang="en-US" dirty="0" smtClean="0"/>
              <a:t> </a:t>
            </a:r>
            <a:r>
              <a:rPr lang="en-US" dirty="0" err="1" smtClean="0"/>
              <a:t>serta</a:t>
            </a:r>
            <a:r>
              <a:rPr lang="en-US" dirty="0" smtClean="0"/>
              <a:t> </a:t>
            </a:r>
            <a:r>
              <a:rPr lang="en-US" dirty="0" err="1" smtClean="0"/>
              <a:t>mencirikan</a:t>
            </a:r>
            <a:r>
              <a:rPr lang="en-US" dirty="0" smtClean="0"/>
              <a:t> </a:t>
            </a:r>
            <a:r>
              <a:rPr lang="en-US" dirty="0" err="1" smtClean="0"/>
              <a:t>bidang</a:t>
            </a:r>
            <a:r>
              <a:rPr lang="en-US" dirty="0" smtClean="0"/>
              <a:t> yang </a:t>
            </a:r>
            <a:r>
              <a:rPr lang="en-US" dirty="0" err="1" smtClean="0"/>
              <a:t>halus</a:t>
            </a:r>
            <a:r>
              <a:rPr lang="en-US" dirty="0" smtClean="0"/>
              <a:t> </a:t>
            </a:r>
            <a:r>
              <a:rPr lang="en-US" dirty="0" err="1" smtClean="0"/>
              <a:t>dan</a:t>
            </a:r>
            <a:r>
              <a:rPr lang="en-US" dirty="0" smtClean="0"/>
              <a:t> </a:t>
            </a:r>
            <a:r>
              <a:rPr lang="en-US" dirty="0" err="1" smtClean="0"/>
              <a:t>licin</a:t>
            </a:r>
            <a:r>
              <a:rPr lang="en-US" dirty="0" smtClean="0"/>
              <a:t> </a:t>
            </a:r>
            <a:r>
              <a:rPr lang="en-US" dirty="0" err="1" smtClean="0"/>
              <a:t>mensimbolkan</a:t>
            </a:r>
            <a:r>
              <a:rPr lang="en-US" dirty="0" smtClean="0"/>
              <a:t> </a:t>
            </a:r>
            <a:r>
              <a:rPr lang="en-US" dirty="0" err="1" smtClean="0"/>
              <a:t>higienitas</a:t>
            </a:r>
            <a:r>
              <a:rPr lang="en-US" dirty="0" smtClean="0"/>
              <a:t>. </a:t>
            </a:r>
            <a:r>
              <a:rPr lang="en-US" dirty="0" err="1" smtClean="0"/>
              <a:t>Bahan</a:t>
            </a:r>
            <a:r>
              <a:rPr lang="en-US" dirty="0" smtClean="0"/>
              <a:t> </a:t>
            </a:r>
            <a:r>
              <a:rPr lang="en-US" dirty="0" err="1" smtClean="0"/>
              <a:t>komposit</a:t>
            </a:r>
            <a:r>
              <a:rPr lang="en-US" dirty="0" smtClean="0"/>
              <a:t> </a:t>
            </a:r>
            <a:r>
              <a:rPr lang="en-US" dirty="0" err="1" smtClean="0"/>
              <a:t>ini</a:t>
            </a:r>
            <a:r>
              <a:rPr lang="en-US" dirty="0" smtClean="0"/>
              <a:t> </a:t>
            </a:r>
            <a:r>
              <a:rPr lang="en-US" dirty="0" err="1" smtClean="0"/>
              <a:t>memiliki</a:t>
            </a:r>
            <a:r>
              <a:rPr lang="en-US" dirty="0" smtClean="0"/>
              <a:t> </a:t>
            </a:r>
            <a:r>
              <a:rPr lang="en-US" dirty="0" err="1" smtClean="0"/>
              <a:t>penyerapan</a:t>
            </a:r>
            <a:r>
              <a:rPr lang="en-US" dirty="0" smtClean="0"/>
              <a:t> yang </a:t>
            </a:r>
            <a:r>
              <a:rPr lang="en-US" dirty="0" err="1" smtClean="0"/>
              <a:t>rendah</a:t>
            </a:r>
            <a:r>
              <a:rPr lang="en-US" dirty="0" smtClean="0"/>
              <a:t>, </a:t>
            </a:r>
            <a:r>
              <a:rPr lang="en-US" dirty="0" err="1" smtClean="0"/>
              <a:t>namun</a:t>
            </a:r>
            <a:r>
              <a:rPr lang="en-US" dirty="0" smtClean="0"/>
              <a:t> </a:t>
            </a:r>
            <a:r>
              <a:rPr lang="en-US" dirty="0" err="1" smtClean="0"/>
              <a:t>bukan</a:t>
            </a:r>
            <a:r>
              <a:rPr lang="en-US" dirty="0" smtClean="0"/>
              <a:t> </a:t>
            </a:r>
            <a:r>
              <a:rPr lang="en-US" dirty="0" err="1" smtClean="0"/>
              <a:t>berarti</a:t>
            </a:r>
            <a:r>
              <a:rPr lang="en-US" dirty="0" smtClean="0"/>
              <a:t> </a:t>
            </a:r>
            <a:r>
              <a:rPr lang="en-US" dirty="0" err="1" smtClean="0"/>
              <a:t>benar-benar</a:t>
            </a:r>
            <a:r>
              <a:rPr lang="en-US" dirty="0" smtClean="0"/>
              <a:t> </a:t>
            </a:r>
            <a:r>
              <a:rPr lang="en-US" dirty="0" err="1" smtClean="0"/>
              <a:t>bebas</a:t>
            </a:r>
            <a:r>
              <a:rPr lang="en-US" dirty="0" smtClean="0"/>
              <a:t> </a:t>
            </a:r>
            <a:r>
              <a:rPr lang="en-US" dirty="0" err="1" smtClean="0"/>
              <a:t>terhadap</a:t>
            </a:r>
            <a:r>
              <a:rPr lang="en-US" dirty="0" smtClean="0"/>
              <a:t> </a:t>
            </a:r>
            <a:r>
              <a:rPr lang="en-US" dirty="0" err="1" smtClean="0"/>
              <a:t>pengaruh</a:t>
            </a:r>
            <a:r>
              <a:rPr lang="en-US" dirty="0" smtClean="0"/>
              <a:t> </a:t>
            </a:r>
            <a:r>
              <a:rPr lang="en-US" dirty="0" err="1" smtClean="0"/>
              <a:t>kelembaban</a:t>
            </a:r>
            <a:r>
              <a:rPr lang="en-US" dirty="0" smtClean="0"/>
              <a:t>, </a:t>
            </a:r>
            <a:r>
              <a:rPr lang="en-US" dirty="0" err="1" smtClean="0"/>
              <a:t>karena</a:t>
            </a:r>
            <a:r>
              <a:rPr lang="en-US" dirty="0" smtClean="0"/>
              <a:t> </a:t>
            </a:r>
            <a:r>
              <a:rPr lang="en-US" dirty="0" err="1" smtClean="0"/>
              <a:t>masih</a:t>
            </a:r>
            <a:r>
              <a:rPr lang="en-US" dirty="0" smtClean="0"/>
              <a:t> </a:t>
            </a:r>
            <a:r>
              <a:rPr lang="en-US" dirty="0" err="1" smtClean="0"/>
              <a:t>sering</a:t>
            </a:r>
            <a:r>
              <a:rPr lang="en-US" dirty="0" smtClean="0"/>
              <a:t> </a:t>
            </a:r>
            <a:r>
              <a:rPr lang="en-US" dirty="0" err="1" smtClean="0"/>
              <a:t>ditemui</a:t>
            </a:r>
            <a:r>
              <a:rPr lang="en-US" dirty="0" smtClean="0"/>
              <a:t> </a:t>
            </a:r>
            <a:r>
              <a:rPr lang="en-US" dirty="0" err="1" smtClean="0"/>
              <a:t>bercak-bercak</a:t>
            </a:r>
            <a:r>
              <a:rPr lang="en-US" dirty="0" smtClean="0"/>
              <a:t> </a:t>
            </a:r>
            <a:r>
              <a:rPr lang="en-US" dirty="0" err="1" smtClean="0"/>
              <a:t>pada</a:t>
            </a:r>
            <a:r>
              <a:rPr lang="en-US" dirty="0" smtClean="0"/>
              <a:t> </a:t>
            </a:r>
            <a:r>
              <a:rPr lang="en-US" dirty="0" err="1" smtClean="0"/>
              <a:t>dinding</a:t>
            </a:r>
            <a:r>
              <a:rPr lang="en-US" dirty="0" smtClean="0"/>
              <a:t> plaster </a:t>
            </a:r>
            <a:r>
              <a:rPr lang="en-US" dirty="0" err="1" smtClean="0"/>
              <a:t>akibat</a:t>
            </a:r>
            <a:r>
              <a:rPr lang="en-US" dirty="0" smtClean="0"/>
              <a:t> </a:t>
            </a:r>
            <a:r>
              <a:rPr lang="en-US" dirty="0" err="1" smtClean="0"/>
              <a:t>penyerapan</a:t>
            </a:r>
            <a:r>
              <a:rPr lang="en-US" dirty="0" smtClean="0"/>
              <a:t> </a:t>
            </a:r>
            <a:r>
              <a:rPr lang="en-US" dirty="0" err="1" smtClean="0"/>
              <a:t>kelembaban</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r>
              <a:rPr lang="en-US"/>
              <a:t>Tekanan Udara</a:t>
            </a:r>
          </a:p>
        </p:txBody>
      </p:sp>
      <p:sp>
        <p:nvSpPr>
          <p:cNvPr id="3075" name="Rectangle 3"/>
          <p:cNvSpPr>
            <a:spLocks noGrp="1" noRot="1" noChangeArrowheads="1"/>
          </p:cNvSpPr>
          <p:nvPr>
            <p:ph type="body" idx="1"/>
          </p:nvPr>
        </p:nvSpPr>
        <p:spPr/>
        <p:txBody>
          <a:bodyPr/>
          <a:lstStyle/>
          <a:p>
            <a:pPr>
              <a:lnSpc>
                <a:spcPct val="80000"/>
              </a:lnSpc>
            </a:pPr>
            <a:r>
              <a:rPr lang="en-US" sz="2800"/>
              <a:t> Tekanan Udara Normal, tekanan kolom udara setinggi lapisan atmosfer bumi pada garis lintang 45 </a:t>
            </a:r>
            <a:r>
              <a:rPr lang="en-US" sz="2800" baseline="30000"/>
              <a:t>o</a:t>
            </a:r>
            <a:r>
              <a:rPr lang="en-US" sz="2800"/>
              <a:t> dan suhu 0 </a:t>
            </a:r>
            <a:r>
              <a:rPr lang="en-US" sz="2800" baseline="30000"/>
              <a:t>0</a:t>
            </a:r>
            <a:r>
              <a:rPr lang="en-US" sz="2800"/>
              <a:t>C. Besarnya tekanan udara dinyatakan dalam </a:t>
            </a:r>
            <a:r>
              <a:rPr lang="en-US" sz="2800">
                <a:solidFill>
                  <a:srgbClr val="FF0000"/>
                </a:solidFill>
              </a:rPr>
              <a:t>atm</a:t>
            </a:r>
            <a:r>
              <a:rPr lang="en-US" sz="2800"/>
              <a:t>.</a:t>
            </a:r>
          </a:p>
          <a:p>
            <a:pPr>
              <a:lnSpc>
                <a:spcPct val="80000"/>
              </a:lnSpc>
            </a:pPr>
            <a:r>
              <a:rPr lang="en-US" sz="2800"/>
              <a:t>Tekanan udara diukur berdasarkan tekanan gaya pada permukaan dengan luas tertentu (1 cm</a:t>
            </a:r>
            <a:r>
              <a:rPr lang="en-US" sz="2800" baseline="30000"/>
              <a:t>2</a:t>
            </a:r>
            <a:r>
              <a:rPr lang="en-US" sz="2800"/>
              <a:t>, 1 m</a:t>
            </a:r>
            <a:r>
              <a:rPr lang="en-US" sz="2800" baseline="30000"/>
              <a:t>2</a:t>
            </a:r>
            <a:r>
              <a:rPr lang="en-US" sz="2800"/>
              <a:t>, dll)</a:t>
            </a:r>
          </a:p>
          <a:p>
            <a:pPr>
              <a:lnSpc>
                <a:spcPct val="80000"/>
              </a:lnSpc>
            </a:pPr>
            <a:r>
              <a:rPr lang="en-US" sz="2800"/>
              <a:t>Tekanan 1 atm setara dengan tekanan yang diberikan oleh kolom air raksa setinggi 760 mm.</a:t>
            </a:r>
          </a:p>
          <a:p>
            <a:pPr>
              <a:lnSpc>
                <a:spcPct val="80000"/>
              </a:lnSpc>
            </a:pPr>
            <a:r>
              <a:rPr lang="en-US" sz="2400"/>
              <a:t>1 atm = 760 mm Hg = 14.7 psi = 1.013 mbar</a:t>
            </a:r>
          </a:p>
          <a:p>
            <a:pPr>
              <a:lnSpc>
                <a:spcPct val="80000"/>
              </a:lnSpc>
            </a:pPr>
            <a:r>
              <a:rPr lang="en-US" sz="2400"/>
              <a:t>Psi (pound per square inchi)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1539</Words>
  <Application>Microsoft Office PowerPoint</Application>
  <PresentationFormat>On-screen Show (4:3)</PresentationFormat>
  <Paragraphs>132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FISIKA BANGUNAN Pertemuan Ke 3</vt:lpstr>
      <vt:lpstr>Temperatur dan Kelembaban </vt:lpstr>
      <vt:lpstr>Rembesan Air dari tanah dan hujan</vt:lpstr>
      <vt:lpstr>Slide 4</vt:lpstr>
      <vt:lpstr>Material bangunan dan Kelembaban</vt:lpstr>
      <vt:lpstr>Slide 6</vt:lpstr>
      <vt:lpstr>Slide 7</vt:lpstr>
      <vt:lpstr>Slide 8</vt:lpstr>
      <vt:lpstr>Tekanan Udara</vt:lpstr>
      <vt:lpstr>Pengukuran Tekanan Udara</vt:lpstr>
      <vt:lpstr>Hubungan Ketinggian dengan Tekanan Udara</vt:lpstr>
      <vt:lpstr>Tekanan Udara di Daerah TROPIS</vt:lpstr>
      <vt:lpstr>Pola Tekanan Udara</vt:lpstr>
      <vt:lpstr>Pusat Tekanan Udara</vt:lpstr>
      <vt:lpstr>ANGIN</vt:lpstr>
      <vt:lpstr>RAGAM ANGIN</vt:lpstr>
      <vt:lpstr>RAGAM ANGIN</vt:lpstr>
      <vt:lpstr>RAGAM ANGIN</vt:lpstr>
      <vt:lpstr>Angin Darat dan Angin Laut</vt:lpstr>
      <vt:lpstr>Angin GUNUNG dan Angin LEMBAH</vt:lpstr>
      <vt:lpstr>ANGIN LOKAL</vt:lpstr>
      <vt:lpstr>FUNGSI ANGIN</vt:lpstr>
      <vt:lpstr>Profil angin logaritmik di atas kanopi</vt:lpstr>
      <vt:lpstr>FUNGSI ANGIN</vt:lpstr>
      <vt:lpstr>TURBULENSI ATMOSFER</vt:lpstr>
      <vt:lpstr>Slide 26</vt:lpstr>
      <vt:lpstr>KECEPATAN ANGIN</vt:lpstr>
      <vt:lpstr>Slide 28</vt:lpstr>
      <vt:lpstr>TUGAS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FISIKA BANGUNAN Pertemuan Ke 3</dc:title>
  <dc:creator>azie</dc:creator>
  <cp:lastModifiedBy>azie</cp:lastModifiedBy>
  <cp:revision>1</cp:revision>
  <dcterms:created xsi:type="dcterms:W3CDTF">2018-04-24T04:36:13Z</dcterms:created>
  <dcterms:modified xsi:type="dcterms:W3CDTF">2018-04-24T04:36:49Z</dcterms:modified>
</cp:coreProperties>
</file>