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Lst>
  <p:sldIdLst>
    <p:sldId id="358" r:id="rId2"/>
    <p:sldId id="284" r:id="rId3"/>
    <p:sldId id="256" r:id="rId4"/>
    <p:sldId id="302" r:id="rId5"/>
    <p:sldId id="327" r:id="rId6"/>
    <p:sldId id="301" r:id="rId7"/>
    <p:sldId id="260" r:id="rId8"/>
    <p:sldId id="294" r:id="rId9"/>
    <p:sldId id="298" r:id="rId10"/>
    <p:sldId id="295" r:id="rId11"/>
    <p:sldId id="262" r:id="rId12"/>
    <p:sldId id="263" r:id="rId13"/>
    <p:sldId id="290" r:id="rId14"/>
    <p:sldId id="296" r:id="rId15"/>
    <p:sldId id="261" r:id="rId16"/>
    <p:sldId id="268" r:id="rId17"/>
    <p:sldId id="269" r:id="rId18"/>
    <p:sldId id="300" r:id="rId19"/>
    <p:sldId id="297" r:id="rId20"/>
    <p:sldId id="286" r:id="rId21"/>
    <p:sldId id="288" r:id="rId22"/>
    <p:sldId id="264" r:id="rId23"/>
    <p:sldId id="265" r:id="rId24"/>
    <p:sldId id="266" r:id="rId25"/>
    <p:sldId id="270" r:id="rId26"/>
    <p:sldId id="267" r:id="rId27"/>
    <p:sldId id="271" r:id="rId28"/>
    <p:sldId id="292" r:id="rId29"/>
    <p:sldId id="272" r:id="rId30"/>
    <p:sldId id="273" r:id="rId31"/>
    <p:sldId id="274" r:id="rId32"/>
    <p:sldId id="289" r:id="rId33"/>
    <p:sldId id="280" r:id="rId34"/>
    <p:sldId id="278" r:id="rId35"/>
    <p:sldId id="291" r:id="rId36"/>
    <p:sldId id="328" r:id="rId37"/>
    <p:sldId id="329" r:id="rId38"/>
    <p:sldId id="330" r:id="rId39"/>
    <p:sldId id="331" r:id="rId40"/>
    <p:sldId id="332" r:id="rId41"/>
    <p:sldId id="333" r:id="rId42"/>
    <p:sldId id="334" r:id="rId43"/>
    <p:sldId id="335" r:id="rId44"/>
    <p:sldId id="336" r:id="rId45"/>
  </p:sldIdLst>
  <p:sldSz cx="9144000" cy="6858000" type="screen4x3"/>
  <p:notesSz cx="6858000" cy="9144000"/>
  <p:defaultTextStyle>
    <a:defPPr>
      <a:defRPr lang="id-ID"/>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667" autoAdjust="0"/>
  </p:normalViewPr>
  <p:slideViewPr>
    <p:cSldViewPr>
      <p:cViewPr varScale="1">
        <p:scale>
          <a:sx n="80" d="100"/>
          <a:sy n="80" d="100"/>
        </p:scale>
        <p:origin x="-16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02FCD88-AACC-4AFC-999F-540EF91740DA}" type="datetimeFigureOut">
              <a:rPr lang="id-ID"/>
              <a:pPr>
                <a:defRPr/>
              </a:pPr>
              <a:t>24/04/2018</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1EFDC353-E0DB-4369-9949-5246BC4B9E62}" type="slidenum">
              <a:rPr lang="id-ID"/>
              <a:pPr>
                <a:defRPr/>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8FDC01-8E48-483A-A36A-40AAF5AC0916}" type="datetimeFigureOut">
              <a:rPr lang="id-ID"/>
              <a:pPr>
                <a:defRPr/>
              </a:pPr>
              <a:t>24/04/2018</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F95B2A24-B39F-4120-B857-468E9A6BCEC0}" type="slidenum">
              <a:rPr lang="id-ID"/>
              <a:pPr>
                <a:defRPr/>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3D95C7-1F4E-4AAB-992B-73A4626ECE60}" type="datetimeFigureOut">
              <a:rPr lang="id-ID"/>
              <a:pPr>
                <a:defRPr/>
              </a:pPr>
              <a:t>24/04/2018</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B3310663-D59F-4CBD-8C68-E25501698FAF}" type="slidenum">
              <a:rPr lang="id-ID"/>
              <a:pPr>
                <a:defRPr/>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775C9B5-0B23-46A5-8ED3-187A30F8234F}" type="datetimeFigureOut">
              <a:rPr lang="id-ID"/>
              <a:pPr>
                <a:defRPr/>
              </a:pPr>
              <a:t>24/04/2018</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17999EE3-3D8F-4CBF-91C0-A7BE182F66C2}" type="slidenum">
              <a:rPr lang="id-ID"/>
              <a:pPr>
                <a:defRPr/>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218DEC-DC7F-4336-A24C-23BE8BDEEAE2}" type="datetimeFigureOut">
              <a:rPr lang="id-ID"/>
              <a:pPr>
                <a:defRPr/>
              </a:pPr>
              <a:t>24/04/2018</a:t>
            </a:fld>
            <a:endParaRPr lang="id-ID"/>
          </a:p>
        </p:txBody>
      </p:sp>
      <p:sp>
        <p:nvSpPr>
          <p:cNvPr id="5" name="Footer Placeholder 4"/>
          <p:cNvSpPr>
            <a:spLocks noGrp="1"/>
          </p:cNvSpPr>
          <p:nvPr>
            <p:ph type="ftr" sz="quarter" idx="11"/>
          </p:nvPr>
        </p:nvSpPr>
        <p:spPr/>
        <p:txBody>
          <a:bodyPr/>
          <a:lstStyle>
            <a:lvl1pPr>
              <a:defRPr/>
            </a:lvl1pPr>
          </a:lstStyle>
          <a:p>
            <a:pPr>
              <a:defRPr/>
            </a:pPr>
            <a:endParaRPr lang="id-ID"/>
          </a:p>
        </p:txBody>
      </p:sp>
      <p:sp>
        <p:nvSpPr>
          <p:cNvPr id="6" name="Slide Number Placeholder 5"/>
          <p:cNvSpPr>
            <a:spLocks noGrp="1"/>
          </p:cNvSpPr>
          <p:nvPr>
            <p:ph type="sldNum" sz="quarter" idx="12"/>
          </p:nvPr>
        </p:nvSpPr>
        <p:spPr/>
        <p:txBody>
          <a:bodyPr/>
          <a:lstStyle>
            <a:lvl1pPr>
              <a:defRPr/>
            </a:lvl1pPr>
          </a:lstStyle>
          <a:p>
            <a:pPr>
              <a:defRPr/>
            </a:pPr>
            <a:fld id="{C5CE3890-2D39-4B63-B633-64E28B84E213}" type="slidenum">
              <a:rPr lang="id-ID"/>
              <a:pPr>
                <a:defRPr/>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059191F-E948-4FEC-BF83-64032CD728CE}" type="datetimeFigureOut">
              <a:rPr lang="id-ID"/>
              <a:pPr>
                <a:defRPr/>
              </a:pPr>
              <a:t>24/04/2018</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67BE7DFB-34D5-48DE-A92F-603F12388C20}" type="slidenum">
              <a:rPr lang="id-ID"/>
              <a:pPr>
                <a:defRPr/>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2C4719E-6065-41AD-9EEB-3BA2A3FF21DF}" type="datetimeFigureOut">
              <a:rPr lang="id-ID"/>
              <a:pPr>
                <a:defRPr/>
              </a:pPr>
              <a:t>24/04/2018</a:t>
            </a:fld>
            <a:endParaRPr lang="id-ID"/>
          </a:p>
        </p:txBody>
      </p:sp>
      <p:sp>
        <p:nvSpPr>
          <p:cNvPr id="8" name="Footer Placeholder 4"/>
          <p:cNvSpPr>
            <a:spLocks noGrp="1"/>
          </p:cNvSpPr>
          <p:nvPr>
            <p:ph type="ftr" sz="quarter" idx="11"/>
          </p:nvPr>
        </p:nvSpPr>
        <p:spPr/>
        <p:txBody>
          <a:bodyPr/>
          <a:lstStyle>
            <a:lvl1pPr>
              <a:defRPr/>
            </a:lvl1pPr>
          </a:lstStyle>
          <a:p>
            <a:pPr>
              <a:defRPr/>
            </a:pPr>
            <a:endParaRPr lang="id-ID"/>
          </a:p>
        </p:txBody>
      </p:sp>
      <p:sp>
        <p:nvSpPr>
          <p:cNvPr id="9" name="Slide Number Placeholder 5"/>
          <p:cNvSpPr>
            <a:spLocks noGrp="1"/>
          </p:cNvSpPr>
          <p:nvPr>
            <p:ph type="sldNum" sz="quarter" idx="12"/>
          </p:nvPr>
        </p:nvSpPr>
        <p:spPr/>
        <p:txBody>
          <a:bodyPr/>
          <a:lstStyle>
            <a:lvl1pPr>
              <a:defRPr/>
            </a:lvl1pPr>
          </a:lstStyle>
          <a:p>
            <a:pPr>
              <a:defRPr/>
            </a:pPr>
            <a:fld id="{5D584855-C2B3-4493-85DC-5B007FCBFFE9}" type="slidenum">
              <a:rPr lang="id-ID"/>
              <a:pPr>
                <a:defRPr/>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B055255-46AA-4BBD-A3BA-FA7447635EF8}" type="datetimeFigureOut">
              <a:rPr lang="id-ID"/>
              <a:pPr>
                <a:defRPr/>
              </a:pPr>
              <a:t>24/04/2018</a:t>
            </a:fld>
            <a:endParaRPr lang="id-ID"/>
          </a:p>
        </p:txBody>
      </p:sp>
      <p:sp>
        <p:nvSpPr>
          <p:cNvPr id="4" name="Footer Placeholder 4"/>
          <p:cNvSpPr>
            <a:spLocks noGrp="1"/>
          </p:cNvSpPr>
          <p:nvPr>
            <p:ph type="ftr" sz="quarter" idx="11"/>
          </p:nvPr>
        </p:nvSpPr>
        <p:spPr/>
        <p:txBody>
          <a:bodyPr/>
          <a:lstStyle>
            <a:lvl1pPr>
              <a:defRPr/>
            </a:lvl1pPr>
          </a:lstStyle>
          <a:p>
            <a:pPr>
              <a:defRPr/>
            </a:pPr>
            <a:endParaRPr lang="id-ID"/>
          </a:p>
        </p:txBody>
      </p:sp>
      <p:sp>
        <p:nvSpPr>
          <p:cNvPr id="5" name="Slide Number Placeholder 5"/>
          <p:cNvSpPr>
            <a:spLocks noGrp="1"/>
          </p:cNvSpPr>
          <p:nvPr>
            <p:ph type="sldNum" sz="quarter" idx="12"/>
          </p:nvPr>
        </p:nvSpPr>
        <p:spPr/>
        <p:txBody>
          <a:bodyPr/>
          <a:lstStyle>
            <a:lvl1pPr>
              <a:defRPr/>
            </a:lvl1pPr>
          </a:lstStyle>
          <a:p>
            <a:pPr>
              <a:defRPr/>
            </a:pPr>
            <a:fld id="{CF1EEC7E-0048-40E3-A6C3-4F1F68E2A01E}" type="slidenum">
              <a:rPr lang="id-ID"/>
              <a:pPr>
                <a:defRPr/>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EDECA8-7095-41D9-A98B-605D1B6187C0}" type="datetimeFigureOut">
              <a:rPr lang="id-ID"/>
              <a:pPr>
                <a:defRPr/>
              </a:pPr>
              <a:t>24/04/2018</a:t>
            </a:fld>
            <a:endParaRPr lang="id-ID"/>
          </a:p>
        </p:txBody>
      </p:sp>
      <p:sp>
        <p:nvSpPr>
          <p:cNvPr id="3" name="Footer Placeholder 4"/>
          <p:cNvSpPr>
            <a:spLocks noGrp="1"/>
          </p:cNvSpPr>
          <p:nvPr>
            <p:ph type="ftr" sz="quarter" idx="11"/>
          </p:nvPr>
        </p:nvSpPr>
        <p:spPr/>
        <p:txBody>
          <a:bodyPr/>
          <a:lstStyle>
            <a:lvl1pPr>
              <a:defRPr/>
            </a:lvl1pPr>
          </a:lstStyle>
          <a:p>
            <a:pPr>
              <a:defRPr/>
            </a:pPr>
            <a:endParaRPr lang="id-ID"/>
          </a:p>
        </p:txBody>
      </p:sp>
      <p:sp>
        <p:nvSpPr>
          <p:cNvPr id="4" name="Slide Number Placeholder 5"/>
          <p:cNvSpPr>
            <a:spLocks noGrp="1"/>
          </p:cNvSpPr>
          <p:nvPr>
            <p:ph type="sldNum" sz="quarter" idx="12"/>
          </p:nvPr>
        </p:nvSpPr>
        <p:spPr/>
        <p:txBody>
          <a:bodyPr/>
          <a:lstStyle>
            <a:lvl1pPr>
              <a:defRPr/>
            </a:lvl1pPr>
          </a:lstStyle>
          <a:p>
            <a:pPr>
              <a:defRPr/>
            </a:pPr>
            <a:fld id="{61D470F0-AB16-4E54-9970-53621F23A03B}" type="slidenum">
              <a:rPr lang="id-ID"/>
              <a:pPr>
                <a:defRPr/>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6EF2D8-892D-4B4B-BA82-E7CBF8FA9F8D}" type="datetimeFigureOut">
              <a:rPr lang="id-ID"/>
              <a:pPr>
                <a:defRPr/>
              </a:pPr>
              <a:t>24/04/2018</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BBC98CEE-2617-4A14-A1DB-C081AEC7A579}" type="slidenum">
              <a:rPr lang="id-ID"/>
              <a:pPr>
                <a:defRPr/>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FC8395-85DC-43A3-BE80-97B1BAA86437}" type="datetimeFigureOut">
              <a:rPr lang="id-ID"/>
              <a:pPr>
                <a:defRPr/>
              </a:pPr>
              <a:t>24/04/2018</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EEFB1FE6-82C4-45E4-8774-FAC1535970A1}" type="slidenum">
              <a:rPr lang="id-ID"/>
              <a:pPr>
                <a:defRPr/>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9C3CF37-C0DA-46B6-88B5-1F6D4D574B85}" type="datetimeFigureOut">
              <a:rPr lang="id-ID"/>
              <a:pPr>
                <a:defRPr/>
              </a:pPr>
              <a:t>24/04/2018</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99DE81A-9024-4B56-94E7-E07C8ACC2EC9}" type="slidenum">
              <a:rPr lang="id-ID"/>
              <a:pPr>
                <a:defRPr/>
              </a:pPr>
              <a:t>‹#›</a:t>
            </a:fld>
            <a:endParaRPr lang="id-ID"/>
          </a:p>
        </p:txBody>
      </p:sp>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illycw.files.wordpress.com/2009/02/clip-image020.jp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illycw.files.wordpress.com/2009/02/clip-image022.jp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id.wikipedia.org/wiki/Pencakar_langit" TargetMode="External"/><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hyperlink" Target="http://id.wikipedia.org/wiki/New_York_City"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illycw.files.wordpress.com/2009/02/978537.jp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illycw.files.wordpress.com/2009/02/clip-image00611.jpg" TargetMode="External"/><Relationship Id="rId7" Type="http://schemas.openxmlformats.org/officeDocument/2006/relationships/image" Target="../media/image30.png"/><Relationship Id="rId2" Type="http://schemas.openxmlformats.org/officeDocument/2006/relationships/hyperlink" Target="http://willycw.files.wordpress.com/2009/02/clip-image00610.jpg" TargetMode="External"/><Relationship Id="rId1" Type="http://schemas.openxmlformats.org/officeDocument/2006/relationships/slideLayout" Target="../slideLayouts/slideLayout7.xml"/><Relationship Id="rId6" Type="http://schemas.openxmlformats.org/officeDocument/2006/relationships/hyperlink" Target="http://willycw.files.wordpress.com/2009/02/clip-image008.gif" TargetMode="External"/><Relationship Id="rId5" Type="http://schemas.openxmlformats.org/officeDocument/2006/relationships/image" Target="http://willycw.files.wordpress.com/2009/02/clip-image006-thumb.jpg?w=244&amp;h=239" TargetMode="Externa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illycw.files.wordpress.com/2009/02/high-rise1l.jp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http://willycw.files.wordpress.com/2009/02/clip-image013-thumb.gif?w=240&amp;h=235" TargetMode="External"/><Relationship Id="rId2" Type="http://schemas.openxmlformats.org/officeDocument/2006/relationships/hyperlink" Target="http://willycw.files.wordpress.com/2009/02/clip-image010.gif" TargetMode="Externa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hyperlink" Target="http://willycw.files.wordpress.com/2009/02/clip-image01311.gif" TargetMode="External"/><Relationship Id="rId4" Type="http://schemas.openxmlformats.org/officeDocument/2006/relationships/hyperlink" Target="http://willycw.files.wordpress.com/2009/02/clip-image01310.gi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illycw.files.wordpress.com/2009/02/2007012000080501.jpg"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gif"/><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571500" y="714375"/>
            <a:ext cx="7772400" cy="1470025"/>
          </a:xfrm>
        </p:spPr>
        <p:txBody>
          <a:bodyPr/>
          <a:lstStyle/>
          <a:p>
            <a:pPr eaLnBrk="1" hangingPunct="1"/>
            <a:r>
              <a:rPr lang="en-US" b="1" smtClean="0"/>
              <a:t>FISIKA BANGUNAN</a:t>
            </a:r>
            <a:br>
              <a:rPr lang="en-US" b="1" smtClean="0"/>
            </a:br>
            <a:r>
              <a:rPr lang="en-US" sz="3200" b="1" smtClean="0"/>
              <a:t>Pertemuan Ke 4 </a:t>
            </a:r>
            <a:endParaRPr lang="en-US" sz="3200" smtClean="0"/>
          </a:p>
        </p:txBody>
      </p:sp>
      <p:sp>
        <p:nvSpPr>
          <p:cNvPr id="3" name="Subtitle 2"/>
          <p:cNvSpPr>
            <a:spLocks noGrp="1"/>
          </p:cNvSpPr>
          <p:nvPr>
            <p:ph type="subTitle" idx="1"/>
          </p:nvPr>
        </p:nvSpPr>
        <p:spPr>
          <a:xfrm>
            <a:off x="1219200" y="5105400"/>
            <a:ext cx="6553200" cy="990600"/>
          </a:xfrm>
        </p:spPr>
        <p:txBody>
          <a:bodyPr rtlCol="0">
            <a:normAutofit fontScale="62500" lnSpcReduction="20000"/>
          </a:bodyPr>
          <a:lstStyle/>
          <a:p>
            <a:pPr eaLnBrk="1" fontAlgn="auto" hangingPunct="1">
              <a:spcAft>
                <a:spcPts val="0"/>
              </a:spcAft>
              <a:buFont typeface="Arial" pitchFamily="34" charset="0"/>
              <a:buNone/>
              <a:defRPr/>
            </a:pPr>
            <a:r>
              <a:rPr lang="en-US" b="1" dirty="0" smtClean="0">
                <a:solidFill>
                  <a:schemeClr val="tx1"/>
                </a:solidFill>
              </a:rPr>
              <a:t>Program </a:t>
            </a:r>
            <a:r>
              <a:rPr lang="en-US" b="1" dirty="0" err="1" smtClean="0">
                <a:solidFill>
                  <a:schemeClr val="tx1"/>
                </a:solidFill>
              </a:rPr>
              <a:t>Studi</a:t>
            </a:r>
            <a:r>
              <a:rPr lang="en-US" b="1" dirty="0" smtClean="0">
                <a:solidFill>
                  <a:schemeClr val="tx1"/>
                </a:solidFill>
              </a:rPr>
              <a:t> </a:t>
            </a:r>
            <a:r>
              <a:rPr lang="en-US" b="1" dirty="0" err="1" smtClean="0">
                <a:solidFill>
                  <a:schemeClr val="tx1"/>
                </a:solidFill>
              </a:rPr>
              <a:t>Desain</a:t>
            </a:r>
            <a:r>
              <a:rPr lang="en-US" b="1" dirty="0" smtClean="0">
                <a:solidFill>
                  <a:schemeClr val="tx1"/>
                </a:solidFill>
              </a:rPr>
              <a:t> Interior</a:t>
            </a:r>
          </a:p>
          <a:p>
            <a:pPr eaLnBrk="1" fontAlgn="auto" hangingPunct="1">
              <a:spcAft>
                <a:spcPts val="0"/>
              </a:spcAft>
              <a:buFont typeface="Arial" pitchFamily="34" charset="0"/>
              <a:buNone/>
              <a:defRPr/>
            </a:pPr>
            <a:r>
              <a:rPr lang="en-US" b="1" dirty="0" err="1" smtClean="0">
                <a:solidFill>
                  <a:schemeClr val="tx1"/>
                </a:solidFill>
              </a:rPr>
              <a:t>Fakultas</a:t>
            </a:r>
            <a:r>
              <a:rPr lang="en-US" b="1" dirty="0" smtClean="0">
                <a:solidFill>
                  <a:schemeClr val="tx1"/>
                </a:solidFill>
              </a:rPr>
              <a:t> </a:t>
            </a:r>
            <a:r>
              <a:rPr lang="en-US" b="1" dirty="0" err="1" smtClean="0">
                <a:solidFill>
                  <a:schemeClr val="tx1"/>
                </a:solidFill>
              </a:rPr>
              <a:t>Desain</a:t>
            </a:r>
            <a:r>
              <a:rPr lang="en-US" b="1" dirty="0" smtClean="0">
                <a:solidFill>
                  <a:schemeClr val="tx1"/>
                </a:solidFill>
              </a:rPr>
              <a:t> </a:t>
            </a:r>
            <a:r>
              <a:rPr lang="en-US" b="1" dirty="0" err="1" smtClean="0">
                <a:solidFill>
                  <a:schemeClr val="tx1"/>
                </a:solidFill>
              </a:rPr>
              <a:t>dan</a:t>
            </a:r>
            <a:r>
              <a:rPr lang="en-US" b="1" dirty="0" smtClean="0">
                <a:solidFill>
                  <a:schemeClr val="tx1"/>
                </a:solidFill>
              </a:rPr>
              <a:t> </a:t>
            </a:r>
            <a:r>
              <a:rPr lang="en-US" b="1" dirty="0" err="1" smtClean="0">
                <a:solidFill>
                  <a:schemeClr val="tx1"/>
                </a:solidFill>
              </a:rPr>
              <a:t>Industri</a:t>
            </a:r>
            <a:r>
              <a:rPr lang="en-US" b="1" dirty="0" smtClean="0">
                <a:solidFill>
                  <a:schemeClr val="tx1"/>
                </a:solidFill>
              </a:rPr>
              <a:t> </a:t>
            </a:r>
            <a:r>
              <a:rPr lang="en-US" b="1" dirty="0" err="1" smtClean="0">
                <a:solidFill>
                  <a:schemeClr val="tx1"/>
                </a:solidFill>
              </a:rPr>
              <a:t>Kreatif</a:t>
            </a:r>
            <a:endParaRPr lang="en-US" b="1" dirty="0" smtClean="0">
              <a:solidFill>
                <a:schemeClr val="tx1"/>
              </a:solidFill>
            </a:endParaRPr>
          </a:p>
          <a:p>
            <a:pPr eaLnBrk="1" fontAlgn="auto" hangingPunct="1">
              <a:spcAft>
                <a:spcPts val="0"/>
              </a:spcAft>
              <a:buFont typeface="Arial" pitchFamily="34" charset="0"/>
              <a:buNone/>
              <a:defRPr/>
            </a:pPr>
            <a:r>
              <a:rPr lang="en-US" b="1" dirty="0" err="1" smtClean="0">
                <a:solidFill>
                  <a:schemeClr val="tx1"/>
                </a:solidFill>
              </a:rPr>
              <a:t>Universitas</a:t>
            </a:r>
            <a:r>
              <a:rPr lang="en-US" b="1" dirty="0" smtClean="0">
                <a:solidFill>
                  <a:schemeClr val="tx1"/>
                </a:solidFill>
              </a:rPr>
              <a:t> </a:t>
            </a:r>
            <a:r>
              <a:rPr lang="en-US" b="1" dirty="0" err="1" smtClean="0">
                <a:solidFill>
                  <a:schemeClr val="tx1"/>
                </a:solidFill>
              </a:rPr>
              <a:t>Esa</a:t>
            </a:r>
            <a:r>
              <a:rPr lang="en-US" b="1" dirty="0" smtClean="0">
                <a:solidFill>
                  <a:schemeClr val="tx1"/>
                </a:solidFill>
              </a:rPr>
              <a:t> </a:t>
            </a:r>
            <a:r>
              <a:rPr lang="en-US" b="1" dirty="0" err="1" smtClean="0">
                <a:solidFill>
                  <a:schemeClr val="tx1"/>
                </a:solidFill>
              </a:rPr>
              <a:t>Unggul</a:t>
            </a:r>
            <a:endParaRPr lang="en-US" b="1" dirty="0" smtClean="0">
              <a:solidFill>
                <a:schemeClr val="tx1"/>
              </a:solidFill>
            </a:endParaRPr>
          </a:p>
        </p:txBody>
      </p:sp>
      <p:sp>
        <p:nvSpPr>
          <p:cNvPr id="2052" name="TextBox 3"/>
          <p:cNvSpPr txBox="1">
            <a:spLocks noChangeArrowheads="1"/>
          </p:cNvSpPr>
          <p:nvPr/>
        </p:nvSpPr>
        <p:spPr bwMode="auto">
          <a:xfrm>
            <a:off x="2500313" y="3429000"/>
            <a:ext cx="3886200" cy="369888"/>
          </a:xfrm>
          <a:prstGeom prst="rect">
            <a:avLst/>
          </a:prstGeom>
          <a:noFill/>
          <a:ln w="9525">
            <a:noFill/>
            <a:miter lim="800000"/>
            <a:headEnd/>
            <a:tailEnd/>
          </a:ln>
        </p:spPr>
        <p:txBody>
          <a:bodyPr>
            <a:spAutoFit/>
          </a:bodyPr>
          <a:lstStyle/>
          <a:p>
            <a:pPr algn="ctr"/>
            <a:r>
              <a:rPr lang="en-US" b="1"/>
              <a:t>Muhammad Fauzi. S.Des., M.Des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untitled55.bmp"/>
          <p:cNvPicPr>
            <a:picLocks noChangeAspect="1" noChangeArrowheads="1"/>
          </p:cNvPicPr>
          <p:nvPr/>
        </p:nvPicPr>
        <p:blipFill>
          <a:blip r:embed="rId2"/>
          <a:srcRect/>
          <a:stretch>
            <a:fillRect/>
          </a:stretch>
        </p:blipFill>
        <p:spPr bwMode="auto">
          <a:xfrm>
            <a:off x="357188" y="285750"/>
            <a:ext cx="5295900" cy="3124200"/>
          </a:xfrm>
          <a:prstGeom prst="rect">
            <a:avLst/>
          </a:prstGeom>
          <a:noFill/>
          <a:ln w="9525">
            <a:noFill/>
            <a:miter lim="800000"/>
            <a:headEnd/>
            <a:tailEnd/>
          </a:ln>
        </p:spPr>
      </p:pic>
      <p:sp>
        <p:nvSpPr>
          <p:cNvPr id="11267" name="TextBox 4"/>
          <p:cNvSpPr txBox="1">
            <a:spLocks noChangeArrowheads="1"/>
          </p:cNvSpPr>
          <p:nvPr/>
        </p:nvSpPr>
        <p:spPr bwMode="auto">
          <a:xfrm>
            <a:off x="5643563" y="571500"/>
            <a:ext cx="3143250" cy="2246313"/>
          </a:xfrm>
          <a:prstGeom prst="rect">
            <a:avLst/>
          </a:prstGeom>
          <a:noFill/>
          <a:ln w="9525">
            <a:noFill/>
            <a:miter lim="800000"/>
            <a:headEnd/>
            <a:tailEnd/>
          </a:ln>
        </p:spPr>
        <p:txBody>
          <a:bodyPr>
            <a:spAutoFit/>
          </a:bodyPr>
          <a:lstStyle/>
          <a:p>
            <a:r>
              <a:rPr lang="id-ID" sz="2000">
                <a:latin typeface="Gill Sans MT" pitchFamily="34" charset="0"/>
              </a:rPr>
              <a:t>Alfred Wegenert, pada tahun 1912 mengajukan teori </a:t>
            </a:r>
            <a:r>
              <a:rPr lang="id-ID" sz="2000" i="1">
                <a:latin typeface="Gill Sans MT" pitchFamily="34" charset="0"/>
              </a:rPr>
              <a:t>Continental Drift </a:t>
            </a:r>
            <a:r>
              <a:rPr lang="id-ID" sz="2000">
                <a:latin typeface="Gill Sans MT" pitchFamily="34" charset="0"/>
              </a:rPr>
              <a:t>bahwa semua benua pernah bersatu menjadi benua tunggal (225 juta tahun yang lalu yang disebut </a:t>
            </a:r>
            <a:r>
              <a:rPr lang="id-ID" sz="2000" b="1" i="1">
                <a:solidFill>
                  <a:srgbClr val="FF0000"/>
                </a:solidFill>
                <a:latin typeface="Gill Sans MT" pitchFamily="34" charset="0"/>
              </a:rPr>
              <a:t>Pangea</a:t>
            </a:r>
            <a:r>
              <a:rPr lang="id-ID" sz="2000" b="1">
                <a:solidFill>
                  <a:srgbClr val="FF0000"/>
                </a:solidFill>
                <a:latin typeface="Gill Sans MT" pitchFamily="34" charset="0"/>
              </a:rPr>
              <a:t>. </a:t>
            </a:r>
          </a:p>
        </p:txBody>
      </p:sp>
      <p:sp>
        <p:nvSpPr>
          <p:cNvPr id="11268" name="TextBox 5"/>
          <p:cNvSpPr txBox="1">
            <a:spLocks noChangeArrowheads="1"/>
          </p:cNvSpPr>
          <p:nvPr/>
        </p:nvSpPr>
        <p:spPr bwMode="auto">
          <a:xfrm>
            <a:off x="571500" y="500063"/>
            <a:ext cx="2787650" cy="584200"/>
          </a:xfrm>
          <a:prstGeom prst="rect">
            <a:avLst/>
          </a:prstGeom>
          <a:noFill/>
          <a:ln w="9525">
            <a:noFill/>
            <a:miter lim="800000"/>
            <a:headEnd/>
            <a:tailEnd/>
          </a:ln>
        </p:spPr>
        <p:txBody>
          <a:bodyPr wrap="none">
            <a:spAutoFit/>
          </a:bodyPr>
          <a:lstStyle/>
          <a:p>
            <a:r>
              <a:rPr lang="id-ID" sz="3200" b="1" i="1">
                <a:latin typeface="Gill Sans MT" pitchFamily="34" charset="0"/>
              </a:rPr>
              <a:t>Plate Trctonics</a:t>
            </a:r>
          </a:p>
        </p:txBody>
      </p:sp>
      <p:sp>
        <p:nvSpPr>
          <p:cNvPr id="11269" name="TextBox 6"/>
          <p:cNvSpPr txBox="1">
            <a:spLocks noChangeArrowheads="1"/>
          </p:cNvSpPr>
          <p:nvPr/>
        </p:nvSpPr>
        <p:spPr bwMode="auto">
          <a:xfrm>
            <a:off x="642938" y="3857625"/>
            <a:ext cx="7643812" cy="1200150"/>
          </a:xfrm>
          <a:prstGeom prst="rect">
            <a:avLst/>
          </a:prstGeom>
          <a:noFill/>
          <a:ln w="9525">
            <a:noFill/>
            <a:miter lim="800000"/>
            <a:headEnd/>
            <a:tailEnd/>
          </a:ln>
        </p:spPr>
        <p:txBody>
          <a:bodyPr>
            <a:spAutoFit/>
          </a:bodyPr>
          <a:lstStyle/>
          <a:p>
            <a:r>
              <a:rPr lang="id-ID">
                <a:latin typeface="Gill Sans MT" pitchFamily="34" charset="0"/>
              </a:rPr>
              <a:t>Kecepatan pergerakan lempeng tektonik sebesar 4-6 cm/tahun. Bila kecepatan itu relatif stabil dan konstan, maka benua-benua tersebut akan berkumpul kembali menjadi satu di masa depan, tempat manusia akan dibangkitkan dari kematiannya dan dikumpulkan kembali</a:t>
            </a:r>
            <a:r>
              <a:rPr lang="id-ID" i="1">
                <a:latin typeface="Gill Sans MT" pitchFamily="34" charset="0"/>
              </a:rPr>
              <a:t>? Wallahun a’lam bish-shawab</a:t>
            </a:r>
            <a:r>
              <a:rPr lang="id-ID">
                <a:latin typeface="Gill Sans MT" pitchFamily="34" charset="0"/>
              </a:rPr>
              <a:t>.</a:t>
            </a:r>
          </a:p>
        </p:txBody>
      </p:sp>
      <p:sp>
        <p:nvSpPr>
          <p:cNvPr id="11270" name="TextBox 7"/>
          <p:cNvSpPr txBox="1">
            <a:spLocks noChangeArrowheads="1"/>
          </p:cNvSpPr>
          <p:nvPr/>
        </p:nvSpPr>
        <p:spPr bwMode="auto">
          <a:xfrm>
            <a:off x="642938" y="3000375"/>
            <a:ext cx="7715250" cy="923925"/>
          </a:xfrm>
          <a:prstGeom prst="rect">
            <a:avLst/>
          </a:prstGeom>
          <a:noFill/>
          <a:ln w="9525">
            <a:noFill/>
            <a:miter lim="800000"/>
            <a:headEnd/>
            <a:tailEnd/>
          </a:ln>
        </p:spPr>
        <p:txBody>
          <a:bodyPr>
            <a:spAutoFit/>
          </a:bodyPr>
          <a:lstStyle/>
          <a:p>
            <a:r>
              <a:rPr lang="id-ID">
                <a:latin typeface="Gill Sans MT" pitchFamily="34" charset="0"/>
              </a:rPr>
              <a:t>Badan Survey Geologi Amerika (USGS: United State Geological of Survey) mencoba menghitung  dan mem-posisikan lokasi serta bentuk benua pada 50 juta, 150 juta, dan 250 juta tahunlagi.</a:t>
            </a:r>
          </a:p>
        </p:txBody>
      </p:sp>
      <p:sp>
        <p:nvSpPr>
          <p:cNvPr id="11271" name="TextBox 8"/>
          <p:cNvSpPr txBox="1">
            <a:spLocks noChangeArrowheads="1"/>
          </p:cNvSpPr>
          <p:nvPr/>
        </p:nvSpPr>
        <p:spPr bwMode="auto">
          <a:xfrm>
            <a:off x="428625" y="5072063"/>
            <a:ext cx="8286750" cy="1570037"/>
          </a:xfrm>
          <a:prstGeom prst="rect">
            <a:avLst/>
          </a:prstGeom>
          <a:noFill/>
          <a:ln w="9525">
            <a:noFill/>
            <a:miter lim="800000"/>
            <a:headEnd/>
            <a:tailEnd/>
          </a:ln>
        </p:spPr>
        <p:txBody>
          <a:bodyPr>
            <a:spAutoFit/>
          </a:bodyPr>
          <a:lstStyle/>
          <a:p>
            <a:r>
              <a:rPr lang="id-ID" sz="2400" i="1">
                <a:solidFill>
                  <a:srgbClr val="FF0000"/>
                </a:solidFill>
                <a:latin typeface="Gill Sans MT" pitchFamily="34" charset="0"/>
              </a:rPr>
              <a:t>Dan (ingatlah) akan hari (yang ketika itu) Kami perjalankan gunung-gunung dan </a:t>
            </a:r>
            <a:r>
              <a:rPr lang="id-ID" sz="2400" b="1" i="1">
                <a:latin typeface="Gill Sans MT" pitchFamily="34" charset="0"/>
              </a:rPr>
              <a:t>kamu akan dapat melihat bumi itu datar dan Kami kumpulkan seluruh manusia</a:t>
            </a:r>
            <a:r>
              <a:rPr lang="id-ID" sz="2400" i="1">
                <a:solidFill>
                  <a:srgbClr val="FF0000"/>
                </a:solidFill>
                <a:latin typeface="Gill Sans MT" pitchFamily="34" charset="0"/>
              </a:rPr>
              <a:t>, dan tidak Kami tinggalkan seorang pun dari mereka (QS Al-Kahfi 18:57)</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Gambar Teknik\untitled21.bmp"/>
          <p:cNvPicPr>
            <a:picLocks noChangeAspect="1" noChangeArrowheads="1"/>
          </p:cNvPicPr>
          <p:nvPr/>
        </p:nvPicPr>
        <p:blipFill>
          <a:blip r:embed="rId2"/>
          <a:srcRect/>
          <a:stretch>
            <a:fillRect/>
          </a:stretch>
        </p:blipFill>
        <p:spPr bwMode="auto">
          <a:xfrm>
            <a:off x="3333750" y="1714500"/>
            <a:ext cx="5381625" cy="3429000"/>
          </a:xfrm>
          <a:prstGeom prst="rect">
            <a:avLst/>
          </a:prstGeom>
          <a:noFill/>
          <a:ln w="9525">
            <a:noFill/>
            <a:miter lim="800000"/>
            <a:headEnd/>
            <a:tailEnd/>
          </a:ln>
        </p:spPr>
      </p:pic>
      <p:sp>
        <p:nvSpPr>
          <p:cNvPr id="12291" name="TextBox 4"/>
          <p:cNvSpPr txBox="1">
            <a:spLocks noChangeArrowheads="1"/>
          </p:cNvSpPr>
          <p:nvPr/>
        </p:nvSpPr>
        <p:spPr bwMode="auto">
          <a:xfrm>
            <a:off x="1143000" y="357188"/>
            <a:ext cx="6858000" cy="1200150"/>
          </a:xfrm>
          <a:prstGeom prst="rect">
            <a:avLst/>
          </a:prstGeom>
          <a:noFill/>
          <a:ln w="9525">
            <a:noFill/>
            <a:miter lim="800000"/>
            <a:headEnd/>
            <a:tailEnd/>
          </a:ln>
        </p:spPr>
        <p:txBody>
          <a:bodyPr>
            <a:spAutoFit/>
          </a:bodyPr>
          <a:lstStyle/>
          <a:p>
            <a:pPr algn="just"/>
            <a:r>
              <a:rPr lang="id-ID">
                <a:latin typeface="Gill Sans MT" pitchFamily="34" charset="0"/>
              </a:rPr>
              <a:t>Indonesia adalah negara dengan potensi gempa yang sangat besar. Hal ini disebabkan lokasi Indonesia yang terletak pada pertemuan empat lempeng tektonik utama, yaitu </a:t>
            </a:r>
            <a:r>
              <a:rPr lang="id-ID" b="1" i="1">
                <a:solidFill>
                  <a:srgbClr val="FF0000"/>
                </a:solidFill>
                <a:latin typeface="Gill Sans MT" pitchFamily="34" charset="0"/>
              </a:rPr>
              <a:t>lempeng Eurasia, Indo-Australia, Pasifik, dan Fhilipine </a:t>
            </a:r>
            <a:r>
              <a:rPr lang="id-ID">
                <a:latin typeface="Gill Sans MT" pitchFamily="34" charset="0"/>
              </a:rPr>
              <a:t>sebagaimana terlihat pada gambar di bawah.</a:t>
            </a:r>
          </a:p>
        </p:txBody>
      </p:sp>
      <p:pic>
        <p:nvPicPr>
          <p:cNvPr id="12292" name="Picture 3" descr="I:\untitled52.bmp"/>
          <p:cNvPicPr>
            <a:picLocks noChangeAspect="1" noChangeArrowheads="1"/>
          </p:cNvPicPr>
          <p:nvPr/>
        </p:nvPicPr>
        <p:blipFill>
          <a:blip r:embed="rId3"/>
          <a:srcRect b="21965"/>
          <a:stretch>
            <a:fillRect/>
          </a:stretch>
        </p:blipFill>
        <p:spPr bwMode="auto">
          <a:xfrm>
            <a:off x="214313" y="4214813"/>
            <a:ext cx="4732337" cy="2500312"/>
          </a:xfrm>
          <a:prstGeom prst="rect">
            <a:avLst/>
          </a:prstGeom>
          <a:noFill/>
          <a:ln w="9525">
            <a:noFill/>
            <a:miter lim="800000"/>
            <a:headEnd/>
            <a:tailEnd/>
          </a:ln>
        </p:spPr>
      </p:pic>
      <p:pic>
        <p:nvPicPr>
          <p:cNvPr id="12293" name="Picture 2" descr="I:\untitled51.bmp"/>
          <p:cNvPicPr>
            <a:picLocks noChangeAspect="1" noChangeArrowheads="1"/>
          </p:cNvPicPr>
          <p:nvPr/>
        </p:nvPicPr>
        <p:blipFill>
          <a:blip r:embed="rId4"/>
          <a:srcRect/>
          <a:stretch>
            <a:fillRect/>
          </a:stretch>
        </p:blipFill>
        <p:spPr bwMode="auto">
          <a:xfrm>
            <a:off x="214313" y="1785938"/>
            <a:ext cx="3171825"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571500" y="285750"/>
            <a:ext cx="8001000" cy="2308225"/>
          </a:xfrm>
          <a:prstGeom prst="rect">
            <a:avLst/>
          </a:prstGeom>
          <a:noFill/>
          <a:ln w="9525">
            <a:noFill/>
            <a:miter lim="800000"/>
            <a:headEnd/>
            <a:tailEnd/>
          </a:ln>
        </p:spPr>
        <p:txBody>
          <a:bodyPr>
            <a:spAutoFit/>
          </a:bodyPr>
          <a:lstStyle/>
          <a:p>
            <a:pPr algn="just"/>
            <a:r>
              <a:rPr lang="id-ID">
                <a:latin typeface="Gill Sans MT" pitchFamily="34" charset="0"/>
              </a:rPr>
              <a:t>Berdasarkan SNI-1726 2002 Indonesia dibagi menjadi </a:t>
            </a:r>
            <a:r>
              <a:rPr lang="id-ID" b="1" i="1">
                <a:solidFill>
                  <a:srgbClr val="FF0000"/>
                </a:solidFill>
                <a:latin typeface="Gill Sans MT" pitchFamily="34" charset="0"/>
              </a:rPr>
              <a:t>6 wilayah gempa </a:t>
            </a:r>
            <a:r>
              <a:rPr lang="id-ID">
                <a:latin typeface="Gill Sans MT" pitchFamily="34" charset="0"/>
              </a:rPr>
              <a:t>seperti ditunjukkan dalam  gambar dibawah ini. Dimana wilayah gempa 1 adalah wilayah dengan kegempaan yang paling rendah dan wilayah gempa 6 adalah wilayah dengan kegempaan paling tinggi. Pembagian wilayah gempa ini, didasarkan atas percepatan puncak batuan dasar akibat pengaruh gempa rencana dengan </a:t>
            </a:r>
            <a:r>
              <a:rPr lang="id-ID" b="1" i="1">
                <a:solidFill>
                  <a:srgbClr val="FF0000"/>
                </a:solidFill>
                <a:latin typeface="Gill Sans MT" pitchFamily="34" charset="0"/>
              </a:rPr>
              <a:t>periode ulang 500 tahun,</a:t>
            </a:r>
            <a:r>
              <a:rPr lang="id-ID">
                <a:latin typeface="Gill Sans MT" pitchFamily="34" charset="0"/>
              </a:rPr>
              <a:t> yang nilai rata-ratanya untuk setiap wilayah gempa ditetapkan dalam tabel dibawah ini.</a:t>
            </a:r>
          </a:p>
          <a:p>
            <a:pPr algn="just"/>
            <a:endParaRPr lang="id-ID">
              <a:latin typeface="Gill Sans MT" pitchFamily="34" charset="0"/>
            </a:endParaRPr>
          </a:p>
        </p:txBody>
      </p:sp>
      <p:pic>
        <p:nvPicPr>
          <p:cNvPr id="13315" name="Picture 2" descr="peta-gempa-indonesia3"/>
          <p:cNvPicPr>
            <a:picLocks noChangeAspect="1" noChangeArrowheads="1"/>
          </p:cNvPicPr>
          <p:nvPr/>
        </p:nvPicPr>
        <p:blipFill>
          <a:blip r:embed="rId2"/>
          <a:srcRect/>
          <a:stretch>
            <a:fillRect/>
          </a:stretch>
        </p:blipFill>
        <p:spPr bwMode="auto">
          <a:xfrm>
            <a:off x="2000250" y="2214563"/>
            <a:ext cx="6680200" cy="3929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8"/>
          <p:cNvSpPr>
            <a:spLocks noGrp="1" noChangeArrowheads="1"/>
          </p:cNvSpPr>
          <p:nvPr>
            <p:ph type="title"/>
          </p:nvPr>
        </p:nvSpPr>
        <p:spPr/>
        <p:txBody>
          <a:bodyPr rtlCol="0">
            <a:normAutofit/>
          </a:bodyPr>
          <a:lstStyle/>
          <a:p>
            <a:pPr eaLnBrk="1" fontAlgn="auto" hangingPunct="1">
              <a:spcAft>
                <a:spcPts val="0"/>
              </a:spcAft>
              <a:defRPr/>
            </a:pPr>
            <a:r>
              <a:rPr lang="id-ID" b="1" i="1" dirty="0" smtClean="0">
                <a:solidFill>
                  <a:schemeClr val="tx2">
                    <a:satMod val="130000"/>
                  </a:schemeClr>
                </a:solidFill>
              </a:rPr>
              <a:t>Pengaruh Gempa Bumi</a:t>
            </a:r>
            <a:endParaRPr lang="en-US" b="1" i="1" dirty="0" smtClean="0">
              <a:solidFill>
                <a:schemeClr val="tx2">
                  <a:satMod val="130000"/>
                </a:schemeClr>
              </a:solidFill>
            </a:endParaRPr>
          </a:p>
        </p:txBody>
      </p:sp>
      <p:pic>
        <p:nvPicPr>
          <p:cNvPr id="14339" name="Picture 4" descr="tower"/>
          <p:cNvPicPr>
            <a:picLocks noGrp="1" noChangeAspect="1" noChangeArrowheads="1"/>
          </p:cNvPicPr>
          <p:nvPr>
            <p:ph sz="half" idx="1"/>
          </p:nvPr>
        </p:nvPicPr>
        <p:blipFill>
          <a:blip r:embed="rId2"/>
          <a:srcRect/>
          <a:stretch>
            <a:fillRect/>
          </a:stretch>
        </p:blipFill>
        <p:spPr>
          <a:xfrm>
            <a:off x="584200" y="1600200"/>
            <a:ext cx="3783013" cy="4525963"/>
          </a:xfrm>
        </p:spPr>
      </p:pic>
      <p:pic>
        <p:nvPicPr>
          <p:cNvPr id="14340" name="Picture 7" descr="CloseCall.gif"/>
          <p:cNvPicPr>
            <a:picLocks noGrp="1" noChangeAspect="1" noChangeArrowheads="1" noCrop="1"/>
          </p:cNvPicPr>
          <p:nvPr>
            <p:ph sz="half" idx="2"/>
          </p:nvPr>
        </p:nvPicPr>
        <p:blipFill>
          <a:blip r:embed="rId3"/>
          <a:srcRect/>
          <a:stretch>
            <a:fillRect/>
          </a:stretch>
        </p:blipFill>
        <p:spPr>
          <a:xfrm>
            <a:off x="4857750" y="1500188"/>
            <a:ext cx="4114800" cy="4000500"/>
          </a:xfrm>
        </p:spPr>
      </p:pic>
      <p:pic>
        <p:nvPicPr>
          <p:cNvPr id="14341" name="Picture 6" descr="C:\Users\sony\Documents\Data Baru 2008\Tenik Sipil UIR\Metode Kons 2008\Rubber Bearing\blocks.gif"/>
          <p:cNvPicPr>
            <a:picLocks noChangeAspect="1" noChangeArrowheads="1"/>
          </p:cNvPicPr>
          <p:nvPr/>
        </p:nvPicPr>
        <p:blipFill>
          <a:blip r:embed="rId4"/>
          <a:srcRect/>
          <a:stretch>
            <a:fillRect/>
          </a:stretch>
        </p:blipFill>
        <p:spPr bwMode="auto">
          <a:xfrm>
            <a:off x="6096000" y="4429125"/>
            <a:ext cx="30480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untitled57.bmp"/>
          <p:cNvPicPr>
            <a:picLocks noChangeAspect="1" noChangeArrowheads="1"/>
          </p:cNvPicPr>
          <p:nvPr/>
        </p:nvPicPr>
        <p:blipFill>
          <a:blip r:embed="rId2"/>
          <a:srcRect/>
          <a:stretch>
            <a:fillRect/>
          </a:stretch>
        </p:blipFill>
        <p:spPr bwMode="auto">
          <a:xfrm>
            <a:off x="1214438" y="1143000"/>
            <a:ext cx="4010025" cy="2667000"/>
          </a:xfrm>
          <a:prstGeom prst="rect">
            <a:avLst/>
          </a:prstGeom>
          <a:noFill/>
          <a:ln w="9525">
            <a:noFill/>
            <a:miter lim="800000"/>
            <a:headEnd/>
            <a:tailEnd/>
          </a:ln>
        </p:spPr>
      </p:pic>
      <p:pic>
        <p:nvPicPr>
          <p:cNvPr id="15363" name="Picture 3" descr="I:\untitled 50.bmp"/>
          <p:cNvPicPr>
            <a:picLocks noChangeAspect="1" noChangeArrowheads="1"/>
          </p:cNvPicPr>
          <p:nvPr/>
        </p:nvPicPr>
        <p:blipFill>
          <a:blip r:embed="rId3"/>
          <a:srcRect/>
          <a:stretch>
            <a:fillRect/>
          </a:stretch>
        </p:blipFill>
        <p:spPr bwMode="auto">
          <a:xfrm>
            <a:off x="4786313" y="3571875"/>
            <a:ext cx="3295650" cy="2314575"/>
          </a:xfrm>
          <a:prstGeom prst="rect">
            <a:avLst/>
          </a:prstGeom>
          <a:noFill/>
          <a:ln w="9525">
            <a:noFill/>
            <a:miter lim="800000"/>
            <a:headEnd/>
            <a:tailEnd/>
          </a:ln>
        </p:spPr>
      </p:pic>
      <p:sp>
        <p:nvSpPr>
          <p:cNvPr id="4" name="Rectangle 8"/>
          <p:cNvSpPr txBox="1">
            <a:spLocks noChangeArrowheads="1"/>
          </p:cNvSpPr>
          <p:nvPr/>
        </p:nvSpPr>
        <p:spPr>
          <a:xfrm>
            <a:off x="1435100" y="274638"/>
            <a:ext cx="7499350" cy="1143000"/>
          </a:xfrm>
          <a:prstGeom prst="rect">
            <a:avLst/>
          </a:prstGeom>
        </p:spPr>
        <p:txBody>
          <a:bodyPr/>
          <a:lstStyle/>
          <a:p>
            <a:pPr fontAlgn="auto">
              <a:spcAft>
                <a:spcPts val="0"/>
              </a:spcAft>
              <a:defRPr/>
            </a:pPr>
            <a:r>
              <a:rPr lang="id-ID" sz="4300" b="1" i="1"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Pengaruh Gempa Bumi</a:t>
            </a:r>
            <a:endParaRPr lang="en-US" sz="4300" b="1" i="1"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p:txBody>
          <a:bodyPr rtlCol="0">
            <a:normAutofit/>
          </a:bodyPr>
          <a:lstStyle/>
          <a:p>
            <a:pPr eaLnBrk="1" fontAlgn="auto" hangingPunct="1">
              <a:spcAft>
                <a:spcPts val="0"/>
              </a:spcAft>
              <a:defRPr/>
            </a:pPr>
            <a:r>
              <a:rPr lang="id-ID" b="1" i="1" dirty="0" smtClean="0">
                <a:solidFill>
                  <a:schemeClr val="tx2">
                    <a:satMod val="130000"/>
                  </a:schemeClr>
                </a:solidFill>
              </a:rPr>
              <a:t>Pengaruh Gempa Bumi</a:t>
            </a:r>
            <a:endParaRPr lang="en-US" b="1" i="1" dirty="0" smtClean="0">
              <a:solidFill>
                <a:schemeClr val="tx2">
                  <a:satMod val="130000"/>
                </a:schemeClr>
              </a:solidFill>
            </a:endParaRPr>
          </a:p>
        </p:txBody>
      </p:sp>
      <p:pic>
        <p:nvPicPr>
          <p:cNvPr id="144387" name="Picture 4" descr="DSCN1574"/>
          <p:cNvPicPr>
            <a:picLocks noGrp="1" noChangeAspect="1" noChangeArrowheads="1"/>
          </p:cNvPicPr>
          <p:nvPr>
            <p:ph idx="1"/>
          </p:nvPr>
        </p:nvPicPr>
        <p:blipFill>
          <a:blip r:embed="rId2"/>
          <a:srcRect/>
          <a:stretch>
            <a:fillRect/>
          </a:stretch>
        </p:blipFill>
        <p:spPr>
          <a:xfrm>
            <a:off x="1214438" y="1928813"/>
            <a:ext cx="6019800" cy="4514850"/>
          </a:xfrm>
          <a:effectLst>
            <a:outerShdw blurRad="292100" dist="139700" dir="2700000" algn="tl" rotWithShape="0">
              <a:srgbClr val="333333">
                <a:alpha val="65000"/>
              </a:srgbClr>
            </a:outerShdw>
          </a:effectLst>
        </p:spPr>
      </p:pic>
      <p:sp>
        <p:nvSpPr>
          <p:cNvPr id="16388" name="TextBox 3"/>
          <p:cNvSpPr txBox="1">
            <a:spLocks noChangeArrowheads="1"/>
          </p:cNvSpPr>
          <p:nvPr/>
        </p:nvSpPr>
        <p:spPr bwMode="auto">
          <a:xfrm>
            <a:off x="1285875" y="1514475"/>
            <a:ext cx="7286625" cy="1200150"/>
          </a:xfrm>
          <a:prstGeom prst="rect">
            <a:avLst/>
          </a:prstGeom>
          <a:noFill/>
          <a:ln w="9525">
            <a:noFill/>
            <a:miter lim="800000"/>
            <a:headEnd/>
            <a:tailEnd/>
          </a:ln>
        </p:spPr>
        <p:txBody>
          <a:bodyPr>
            <a:spAutoFit/>
          </a:bodyPr>
          <a:lstStyle/>
          <a:p>
            <a:r>
              <a:rPr lang="en-US">
                <a:latin typeface="Gill Sans MT" pitchFamily="34" charset="0"/>
              </a:rPr>
              <a:t>Dalam konstruksi sebuah bangunan gedung tinggi</a:t>
            </a:r>
            <a:r>
              <a:rPr lang="en-US" b="1">
                <a:solidFill>
                  <a:srgbClr val="FF0000"/>
                </a:solidFill>
                <a:latin typeface="Gill Sans MT" pitchFamily="34" charset="0"/>
              </a:rPr>
              <a:t>, kekakuan </a:t>
            </a:r>
            <a:r>
              <a:rPr lang="en-US">
                <a:latin typeface="Gill Sans MT" pitchFamily="34" charset="0"/>
              </a:rPr>
              <a:t>adalah sebuah syarat yang sangat penting untuk diperhatikan. Kekakuan tersebut harus dapat menahan gaya akibat pengaruh </a:t>
            </a:r>
            <a:r>
              <a:rPr lang="en-US" b="1">
                <a:solidFill>
                  <a:srgbClr val="FF0000"/>
                </a:solidFill>
                <a:latin typeface="Gill Sans MT" pitchFamily="34" charset="0"/>
              </a:rPr>
              <a:t>gempa </a:t>
            </a:r>
            <a:r>
              <a:rPr lang="en-US">
                <a:latin typeface="Gill Sans MT" pitchFamily="34" charset="0"/>
              </a:rPr>
              <a:t>dan </a:t>
            </a:r>
            <a:r>
              <a:rPr lang="en-US" b="1">
                <a:solidFill>
                  <a:srgbClr val="FF0000"/>
                </a:solidFill>
                <a:latin typeface="Gill Sans MT" pitchFamily="34" charset="0"/>
              </a:rPr>
              <a:t>angin</a:t>
            </a:r>
            <a:r>
              <a:rPr lang="en-US">
                <a:latin typeface="Gill Sans MT" pitchFamily="34" charset="0"/>
              </a:rPr>
              <a:t> yang dinamakan beban lateral.</a:t>
            </a:r>
            <a:endParaRPr lang="id-ID">
              <a:latin typeface="Gill Sans MT"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lip_image020">
            <a:hlinkClick r:id="rId2"/>
          </p:cNvPr>
          <p:cNvPicPr>
            <a:picLocks noChangeAspect="1" noChangeArrowheads="1"/>
          </p:cNvPicPr>
          <p:nvPr/>
        </p:nvPicPr>
        <p:blipFill>
          <a:blip r:embed="rId3"/>
          <a:srcRect/>
          <a:stretch>
            <a:fillRect/>
          </a:stretch>
        </p:blipFill>
        <p:spPr bwMode="auto">
          <a:xfrm>
            <a:off x="4214813" y="357188"/>
            <a:ext cx="4357687" cy="3259137"/>
          </a:xfrm>
          <a:prstGeom prst="rect">
            <a:avLst/>
          </a:prstGeom>
          <a:noFill/>
          <a:ln w="9525">
            <a:noFill/>
            <a:miter lim="800000"/>
            <a:headEnd/>
            <a:tailEnd/>
          </a:ln>
        </p:spPr>
      </p:pic>
      <p:sp>
        <p:nvSpPr>
          <p:cNvPr id="17411" name="TextBox 4"/>
          <p:cNvSpPr txBox="1">
            <a:spLocks noChangeArrowheads="1"/>
          </p:cNvSpPr>
          <p:nvPr/>
        </p:nvSpPr>
        <p:spPr bwMode="auto">
          <a:xfrm>
            <a:off x="3786188" y="4572000"/>
            <a:ext cx="5072062" cy="862013"/>
          </a:xfrm>
          <a:prstGeom prst="rect">
            <a:avLst/>
          </a:prstGeom>
          <a:noFill/>
          <a:ln w="9525">
            <a:noFill/>
            <a:miter lim="800000"/>
            <a:headEnd/>
            <a:tailEnd/>
          </a:ln>
        </p:spPr>
        <p:txBody>
          <a:bodyPr>
            <a:spAutoFit/>
          </a:bodyPr>
          <a:lstStyle/>
          <a:p>
            <a:r>
              <a:rPr lang="en-US" sz="3200">
                <a:latin typeface="Gill Sans MT" pitchFamily="34" charset="0"/>
              </a:rPr>
              <a:t>Pasca gempa Aceh 2004</a:t>
            </a:r>
            <a:endParaRPr lang="id-ID" sz="3200">
              <a:latin typeface="Gill Sans MT" pitchFamily="34" charset="0"/>
            </a:endParaRPr>
          </a:p>
          <a:p>
            <a:endParaRPr lang="id-ID">
              <a:latin typeface="Gill Sans MT" pitchFamily="34" charset="0"/>
            </a:endParaRPr>
          </a:p>
        </p:txBody>
      </p:sp>
      <p:sp>
        <p:nvSpPr>
          <p:cNvPr id="6" name="Down Arrow 5"/>
          <p:cNvSpPr/>
          <p:nvPr/>
        </p:nvSpPr>
        <p:spPr>
          <a:xfrm>
            <a:off x="7786688" y="2928938"/>
            <a:ext cx="642937" cy="2428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7413" name="TextBox 6"/>
          <p:cNvSpPr txBox="1">
            <a:spLocks noChangeArrowheads="1"/>
          </p:cNvSpPr>
          <p:nvPr/>
        </p:nvSpPr>
        <p:spPr bwMode="auto">
          <a:xfrm>
            <a:off x="500063" y="1143000"/>
            <a:ext cx="3500437" cy="4524375"/>
          </a:xfrm>
          <a:prstGeom prst="rect">
            <a:avLst/>
          </a:prstGeom>
          <a:noFill/>
          <a:ln w="9525">
            <a:noFill/>
            <a:miter lim="800000"/>
            <a:headEnd/>
            <a:tailEnd/>
          </a:ln>
        </p:spPr>
        <p:txBody>
          <a:bodyPr>
            <a:spAutoFit/>
          </a:bodyPr>
          <a:lstStyle/>
          <a:p>
            <a:r>
              <a:rPr lang="en-US" sz="2400">
                <a:latin typeface="Gill Sans MT" pitchFamily="34" charset="0"/>
              </a:rPr>
              <a:t>Gempa yang terjadi di Indonesia beberapa waktu lalu telah mengakibatkan banyak sekali kerugian, baik material maupun korban jiwa. Hal ini yang menuntut para pembuat kebijakan untuk lebih selektif dalam melakukan pemilihan </a:t>
            </a:r>
            <a:r>
              <a:rPr lang="en-US" sz="2400" b="1">
                <a:solidFill>
                  <a:srgbClr val="FF0000"/>
                </a:solidFill>
                <a:latin typeface="Gill Sans MT" pitchFamily="34" charset="0"/>
              </a:rPr>
              <a:t>metode konstruksi </a:t>
            </a:r>
            <a:r>
              <a:rPr lang="en-US" sz="2400">
                <a:latin typeface="Gill Sans MT" pitchFamily="34" charset="0"/>
              </a:rPr>
              <a:t>suatu bangunan</a:t>
            </a:r>
            <a:r>
              <a:rPr lang="id-ID" sz="2400">
                <a:latin typeface="Gill Sans MT" pitchFamily="34" charset="0"/>
              </a:rPr>
              <a:t>.</a:t>
            </a:r>
          </a:p>
        </p:txBody>
      </p:sp>
      <p:sp>
        <p:nvSpPr>
          <p:cNvPr id="8" name="Rectangle 8"/>
          <p:cNvSpPr txBox="1">
            <a:spLocks noChangeArrowheads="1"/>
          </p:cNvSpPr>
          <p:nvPr/>
        </p:nvSpPr>
        <p:spPr>
          <a:xfrm>
            <a:off x="1435100" y="274638"/>
            <a:ext cx="7499350" cy="1143000"/>
          </a:xfrm>
          <a:prstGeom prst="rect">
            <a:avLst/>
          </a:prstGeom>
        </p:spPr>
        <p:txBody>
          <a:bodyPr/>
          <a:lstStyle/>
          <a:p>
            <a:pPr fontAlgn="auto">
              <a:spcAft>
                <a:spcPts val="0"/>
              </a:spcAft>
              <a:defRPr/>
            </a:pPr>
            <a:r>
              <a:rPr lang="id-ID" sz="4300" b="1" i="1">
                <a:solidFill>
                  <a:schemeClr val="tx2">
                    <a:satMod val="130000"/>
                  </a:schemeClr>
                </a:solidFill>
                <a:effectLst>
                  <a:outerShdw blurRad="50000" dist="30000" dir="5400000" algn="tl" rotWithShape="0">
                    <a:srgbClr val="000000">
                      <a:alpha val="30000"/>
                    </a:srgbClr>
                  </a:outerShdw>
                </a:effectLst>
                <a:latin typeface="+mj-lt"/>
                <a:ea typeface="+mj-ea"/>
                <a:cs typeface="+mj-cs"/>
              </a:rPr>
              <a:t>Pengaruh Gempa Bumi</a:t>
            </a:r>
            <a:endParaRPr lang="en-US" sz="4300" b="1" i="1"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lip_image022">
            <a:hlinkClick r:id="rId2"/>
          </p:cNvPr>
          <p:cNvPicPr>
            <a:picLocks noChangeAspect="1" noChangeArrowheads="1"/>
          </p:cNvPicPr>
          <p:nvPr/>
        </p:nvPicPr>
        <p:blipFill>
          <a:blip r:embed="rId3"/>
          <a:srcRect/>
          <a:stretch>
            <a:fillRect/>
          </a:stretch>
        </p:blipFill>
        <p:spPr bwMode="auto">
          <a:xfrm>
            <a:off x="4071938" y="428625"/>
            <a:ext cx="4083050" cy="3071813"/>
          </a:xfrm>
          <a:prstGeom prst="rect">
            <a:avLst/>
          </a:prstGeom>
          <a:noFill/>
          <a:ln w="9525">
            <a:noFill/>
            <a:miter lim="800000"/>
            <a:headEnd/>
            <a:tailEnd/>
          </a:ln>
        </p:spPr>
      </p:pic>
      <p:sp>
        <p:nvSpPr>
          <p:cNvPr id="18435" name="TextBox 2"/>
          <p:cNvSpPr txBox="1">
            <a:spLocks noChangeArrowheads="1"/>
          </p:cNvSpPr>
          <p:nvPr/>
        </p:nvSpPr>
        <p:spPr bwMode="auto">
          <a:xfrm>
            <a:off x="4000500" y="3714750"/>
            <a:ext cx="3929063" cy="923925"/>
          </a:xfrm>
          <a:prstGeom prst="rect">
            <a:avLst/>
          </a:prstGeom>
          <a:noFill/>
          <a:ln w="9525">
            <a:noFill/>
            <a:miter lim="800000"/>
            <a:headEnd/>
            <a:tailEnd/>
          </a:ln>
        </p:spPr>
        <p:txBody>
          <a:bodyPr>
            <a:spAutoFit/>
          </a:bodyPr>
          <a:lstStyle/>
          <a:p>
            <a:r>
              <a:rPr lang="en-US" sz="3600">
                <a:latin typeface="Gill Sans MT" pitchFamily="34" charset="0"/>
              </a:rPr>
              <a:t>Pasca gempa Yogya</a:t>
            </a:r>
            <a:endParaRPr lang="id-ID" sz="3600">
              <a:latin typeface="Gill Sans MT" pitchFamily="34" charset="0"/>
            </a:endParaRPr>
          </a:p>
          <a:p>
            <a:endParaRPr lang="id-ID">
              <a:latin typeface="Gill Sans MT" pitchFamily="34" charset="0"/>
            </a:endParaRPr>
          </a:p>
        </p:txBody>
      </p:sp>
      <p:sp>
        <p:nvSpPr>
          <p:cNvPr id="4" name="Down Arrow 3"/>
          <p:cNvSpPr/>
          <p:nvPr/>
        </p:nvSpPr>
        <p:spPr>
          <a:xfrm>
            <a:off x="7643813" y="1214438"/>
            <a:ext cx="357187" cy="30718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8437" name="TextBox 4"/>
          <p:cNvSpPr txBox="1">
            <a:spLocks noChangeArrowheads="1"/>
          </p:cNvSpPr>
          <p:nvPr/>
        </p:nvSpPr>
        <p:spPr bwMode="auto">
          <a:xfrm>
            <a:off x="214313" y="357188"/>
            <a:ext cx="3429000" cy="1938337"/>
          </a:xfrm>
          <a:prstGeom prst="rect">
            <a:avLst/>
          </a:prstGeom>
          <a:noFill/>
          <a:ln w="9525">
            <a:noFill/>
            <a:miter lim="800000"/>
            <a:headEnd/>
            <a:tailEnd/>
          </a:ln>
        </p:spPr>
        <p:txBody>
          <a:bodyPr>
            <a:spAutoFit/>
          </a:bodyPr>
          <a:lstStyle/>
          <a:p>
            <a:r>
              <a:rPr lang="id-ID" sz="2000">
                <a:latin typeface="Gill Sans MT" pitchFamily="34" charset="0"/>
              </a:rPr>
              <a:t>Gempa Jogja ternyata “hanya” merupakan salah satu dari untaian </a:t>
            </a:r>
            <a:r>
              <a:rPr lang="id-ID" sz="2000" b="1">
                <a:solidFill>
                  <a:srgbClr val="FF0000"/>
                </a:solidFill>
                <a:latin typeface="Gill Sans MT" pitchFamily="34" charset="0"/>
              </a:rPr>
              <a:t>gempa yang setiap hari mengincar Indonesia </a:t>
            </a:r>
            <a:r>
              <a:rPr lang="id-ID" sz="2000">
                <a:latin typeface="Gill Sans MT" pitchFamily="34" charset="0"/>
              </a:rPr>
              <a:t>dan wilayah rawan gempa lainnya di dunia.</a:t>
            </a:r>
          </a:p>
        </p:txBody>
      </p:sp>
      <p:sp>
        <p:nvSpPr>
          <p:cNvPr id="18438" name="TextBox 5"/>
          <p:cNvSpPr txBox="1">
            <a:spLocks noChangeArrowheads="1"/>
          </p:cNvSpPr>
          <p:nvPr/>
        </p:nvSpPr>
        <p:spPr bwMode="auto">
          <a:xfrm>
            <a:off x="285750" y="2714625"/>
            <a:ext cx="3357563" cy="2308225"/>
          </a:xfrm>
          <a:prstGeom prst="rect">
            <a:avLst/>
          </a:prstGeom>
          <a:noFill/>
          <a:ln w="9525">
            <a:noFill/>
            <a:miter lim="800000"/>
            <a:headEnd/>
            <a:tailEnd/>
          </a:ln>
        </p:spPr>
        <p:txBody>
          <a:bodyPr>
            <a:spAutoFit/>
          </a:bodyPr>
          <a:lstStyle/>
          <a:p>
            <a:r>
              <a:rPr lang="id-ID">
                <a:latin typeface="Gill Sans MT" pitchFamily="34" charset="0"/>
              </a:rPr>
              <a:t>Gempa Yogyakarta pada 27 Mei 2006, berkekuatan 5,8-6,2 SR sebenarnya tidak tergolong gempa besar. Namun, faktanya gempa ini meluluhlantakkan ribuan rumah dan bangunan. Labih 5.000 jiwa melayang dan ribuan lainnya luka-luka.</a:t>
            </a:r>
          </a:p>
        </p:txBody>
      </p:sp>
      <p:sp>
        <p:nvSpPr>
          <p:cNvPr id="18439" name="TextBox 6"/>
          <p:cNvSpPr txBox="1">
            <a:spLocks noChangeArrowheads="1"/>
          </p:cNvSpPr>
          <p:nvPr/>
        </p:nvSpPr>
        <p:spPr bwMode="auto">
          <a:xfrm>
            <a:off x="357188" y="5000625"/>
            <a:ext cx="8286750" cy="1570038"/>
          </a:xfrm>
          <a:prstGeom prst="rect">
            <a:avLst/>
          </a:prstGeom>
          <a:noFill/>
          <a:ln w="9525">
            <a:noFill/>
            <a:miter lim="800000"/>
            <a:headEnd/>
            <a:tailEnd/>
          </a:ln>
        </p:spPr>
        <p:txBody>
          <a:bodyPr>
            <a:spAutoFit/>
          </a:bodyPr>
          <a:lstStyle/>
          <a:p>
            <a:r>
              <a:rPr lang="id-ID" sz="2400">
                <a:latin typeface="Gill Sans MT" pitchFamily="34" charset="0"/>
              </a:rPr>
              <a:t>Eko Teguh Paripurno, ahli </a:t>
            </a:r>
            <a:r>
              <a:rPr lang="id-ID" sz="2400" i="1">
                <a:latin typeface="Gill Sans MT" pitchFamily="34" charset="0"/>
              </a:rPr>
              <a:t>disaster management </a:t>
            </a:r>
            <a:r>
              <a:rPr lang="id-ID" sz="2400">
                <a:latin typeface="Gill Sans MT" pitchFamily="34" charset="0"/>
              </a:rPr>
              <a:t>dari Universita Pembangunan Nasional Yogyakarta mengungkapkan, banyak yang terlupakan soal gempa. Kealpaan ini yang menyebabkan gempa sedang itu berubah menjadi dahsyat.</a:t>
            </a:r>
          </a:p>
        </p:txBody>
      </p:sp>
      <p:sp>
        <p:nvSpPr>
          <p:cNvPr id="8" name="Rectangle 8"/>
          <p:cNvSpPr txBox="1">
            <a:spLocks noChangeArrowheads="1"/>
          </p:cNvSpPr>
          <p:nvPr/>
        </p:nvSpPr>
        <p:spPr>
          <a:xfrm>
            <a:off x="3149600" y="357188"/>
            <a:ext cx="5922963" cy="1143000"/>
          </a:xfrm>
          <a:prstGeom prst="rect">
            <a:avLst/>
          </a:prstGeom>
        </p:spPr>
        <p:txBody>
          <a:bodyPr/>
          <a:lstStyle/>
          <a:p>
            <a:pPr fontAlgn="auto">
              <a:spcAft>
                <a:spcPts val="0"/>
              </a:spcAft>
              <a:defRPr/>
            </a:pPr>
            <a:r>
              <a:rPr lang="id-ID" sz="4300" b="1" i="1">
                <a:solidFill>
                  <a:schemeClr val="tx2">
                    <a:satMod val="130000"/>
                  </a:schemeClr>
                </a:solidFill>
                <a:effectLst>
                  <a:outerShdw blurRad="50000" dist="30000" dir="5400000" algn="tl" rotWithShape="0">
                    <a:srgbClr val="000000">
                      <a:alpha val="30000"/>
                    </a:srgbClr>
                  </a:outerShdw>
                </a:effectLst>
                <a:latin typeface="+mj-lt"/>
                <a:ea typeface="+mj-ea"/>
                <a:cs typeface="+mj-cs"/>
              </a:rPr>
              <a:t>Pengaruh Gempa Bumi</a:t>
            </a:r>
            <a:endParaRPr lang="en-US" sz="4300" b="1" i="1"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fisika teknik\scan0056.jpg"/>
          <p:cNvPicPr>
            <a:picLocks noChangeAspect="1" noChangeArrowheads="1"/>
          </p:cNvPicPr>
          <p:nvPr/>
        </p:nvPicPr>
        <p:blipFill>
          <a:blip r:embed="rId2"/>
          <a:srcRect l="8333"/>
          <a:stretch>
            <a:fillRect/>
          </a:stretch>
        </p:blipFill>
        <p:spPr bwMode="auto">
          <a:xfrm>
            <a:off x="4572000" y="357188"/>
            <a:ext cx="3929063" cy="4364037"/>
          </a:xfrm>
          <a:prstGeom prst="rect">
            <a:avLst/>
          </a:prstGeom>
          <a:noFill/>
          <a:ln w="9525">
            <a:noFill/>
            <a:miter lim="800000"/>
            <a:headEnd/>
            <a:tailEnd/>
          </a:ln>
          <a:effectLst>
            <a:outerShdw dist="139700" dir="2700000" algn="tl" rotWithShape="0">
              <a:srgbClr val="333333">
                <a:alpha val="64999"/>
              </a:srgbClr>
            </a:outerShdw>
          </a:effectLst>
        </p:spPr>
      </p:pic>
      <p:sp>
        <p:nvSpPr>
          <p:cNvPr id="19459" name="TextBox 2"/>
          <p:cNvSpPr txBox="1">
            <a:spLocks noChangeArrowheads="1"/>
          </p:cNvSpPr>
          <p:nvPr/>
        </p:nvSpPr>
        <p:spPr bwMode="auto">
          <a:xfrm>
            <a:off x="214313" y="714375"/>
            <a:ext cx="3714750" cy="3478213"/>
          </a:xfrm>
          <a:prstGeom prst="rect">
            <a:avLst/>
          </a:prstGeom>
          <a:noFill/>
          <a:ln w="9525">
            <a:noFill/>
            <a:miter lim="800000"/>
            <a:headEnd/>
            <a:tailEnd/>
          </a:ln>
        </p:spPr>
        <p:txBody>
          <a:bodyPr>
            <a:spAutoFit/>
          </a:bodyPr>
          <a:lstStyle/>
          <a:p>
            <a:r>
              <a:rPr lang="id-ID" sz="2000">
                <a:latin typeface="Gill Sans MT" pitchFamily="34" charset="0"/>
              </a:rPr>
              <a:t>Di Jogja, perilaku seperti itu berlaku. Rumah yang dulu kayu, disisipkan tembok agar bisa lebih gagah dan cantik. Sayangnya dibalik itu lalu tersimpan kelemahan. Struktur rumah menjadi tanggung tidak statis dan tidak elastis. Rumah dengan material campuran itu sangat rentan terhadap goncangan. Karena tidak ada pengikat yang kuat di strukturnya.</a:t>
            </a:r>
          </a:p>
        </p:txBody>
      </p:sp>
      <p:sp>
        <p:nvSpPr>
          <p:cNvPr id="19460" name="TextBox 3"/>
          <p:cNvSpPr txBox="1">
            <a:spLocks noChangeArrowheads="1"/>
          </p:cNvSpPr>
          <p:nvPr/>
        </p:nvSpPr>
        <p:spPr bwMode="auto">
          <a:xfrm>
            <a:off x="500063" y="4714875"/>
            <a:ext cx="8358187" cy="1784350"/>
          </a:xfrm>
          <a:prstGeom prst="rect">
            <a:avLst/>
          </a:prstGeom>
          <a:noFill/>
          <a:ln w="9525">
            <a:noFill/>
            <a:miter lim="800000"/>
            <a:headEnd/>
            <a:tailEnd/>
          </a:ln>
        </p:spPr>
        <p:txBody>
          <a:bodyPr>
            <a:spAutoFit/>
          </a:bodyPr>
          <a:lstStyle/>
          <a:p>
            <a:r>
              <a:rPr lang="id-ID">
                <a:latin typeface="Gill Sans MT" pitchFamily="34" charset="0"/>
              </a:rPr>
              <a:t>Pelajaran dari gempa Yogyakarta. Salah satu sebab timbulnya korban gempa yang cukup besar di Yogyakarta adalah karena rumah masyarakat yang </a:t>
            </a:r>
            <a:r>
              <a:rPr lang="id-ID" sz="2000" b="1" i="1">
                <a:latin typeface="Gill Sans MT" pitchFamily="34" charset="0"/>
              </a:rPr>
              <a:t>tidak berplafond</a:t>
            </a:r>
            <a:r>
              <a:rPr lang="id-ID">
                <a:latin typeface="Gill Sans MT" pitchFamily="34" charset="0"/>
              </a:rPr>
              <a:t>. Pecahan genteng akibat getaran gtempa langsung menimpa korban, karena rumah tanpa plafond. Dari data Statistik Perumahan dan Permukiman tahun 2007, tercatat rumah tinggal tanpa plafond di Yogyakarta </a:t>
            </a:r>
            <a:r>
              <a:rPr lang="id-ID" b="1" i="1">
                <a:latin typeface="Gill Sans MT" pitchFamily="34" charset="0"/>
              </a:rPr>
              <a:t>adalah sebasar 62,32 persen.</a:t>
            </a:r>
          </a:p>
          <a:p>
            <a:endParaRPr lang="id-ID">
              <a:latin typeface="Gill Sans MT" pitchFamily="34" charset="0"/>
            </a:endParaRPr>
          </a:p>
        </p:txBody>
      </p:sp>
      <p:cxnSp>
        <p:nvCxnSpPr>
          <p:cNvPr id="8" name="Straight Arrow Connector 7"/>
          <p:cNvCxnSpPr/>
          <p:nvPr/>
        </p:nvCxnSpPr>
        <p:spPr>
          <a:xfrm rot="5400000" flipH="1" flipV="1">
            <a:off x="2714626" y="1500187"/>
            <a:ext cx="3429000" cy="27146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Rectangle 8"/>
          <p:cNvSpPr txBox="1">
            <a:spLocks noChangeArrowheads="1"/>
          </p:cNvSpPr>
          <p:nvPr/>
        </p:nvSpPr>
        <p:spPr>
          <a:xfrm>
            <a:off x="74613" y="71438"/>
            <a:ext cx="7497762" cy="1143000"/>
          </a:xfrm>
          <a:prstGeom prst="rect">
            <a:avLst/>
          </a:prstGeom>
        </p:spPr>
        <p:txBody>
          <a:bodyPr/>
          <a:lstStyle/>
          <a:p>
            <a:pPr fontAlgn="auto">
              <a:spcAft>
                <a:spcPts val="0"/>
              </a:spcAft>
              <a:defRPr/>
            </a:pPr>
            <a:r>
              <a:rPr lang="id-ID" sz="4300" b="1" i="1">
                <a:solidFill>
                  <a:schemeClr val="tx2">
                    <a:satMod val="130000"/>
                  </a:schemeClr>
                </a:solidFill>
                <a:effectLst>
                  <a:outerShdw blurRad="50000" dist="30000" dir="5400000" algn="tl" rotWithShape="0">
                    <a:srgbClr val="000000">
                      <a:alpha val="30000"/>
                    </a:srgbClr>
                  </a:outerShdw>
                </a:effectLst>
                <a:latin typeface="+mj-lt"/>
                <a:ea typeface="+mj-ea"/>
                <a:cs typeface="+mj-cs"/>
              </a:rPr>
              <a:t>Pengaruh Gempa Bumi</a:t>
            </a:r>
            <a:endParaRPr lang="en-US" sz="4300" b="1" i="1"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sony\Documents\Data Baru 2008\Tenik Sipil UIR\Metode Kons 2008\Rubber Bearing\PrincipleDiagramAntiEarthquakeSeismicIsolationBuildingBaseSupportRubberBearing.gif"/>
          <p:cNvPicPr>
            <a:picLocks noChangeAspect="1" noChangeArrowheads="1" noCrop="1"/>
          </p:cNvPicPr>
          <p:nvPr/>
        </p:nvPicPr>
        <p:blipFill>
          <a:blip r:embed="rId2"/>
          <a:srcRect/>
          <a:stretch>
            <a:fillRect/>
          </a:stretch>
        </p:blipFill>
        <p:spPr bwMode="auto">
          <a:xfrm>
            <a:off x="785813" y="642938"/>
            <a:ext cx="7553325" cy="5305425"/>
          </a:xfrm>
          <a:prstGeom prst="rect">
            <a:avLst/>
          </a:prstGeom>
          <a:noFill/>
          <a:ln w="9525">
            <a:noFill/>
            <a:miter lim="800000"/>
            <a:headEnd/>
            <a:tailEnd/>
          </a:ln>
        </p:spPr>
      </p:pic>
      <p:sp>
        <p:nvSpPr>
          <p:cNvPr id="3" name="Rectangle 8"/>
          <p:cNvSpPr txBox="1">
            <a:spLocks noChangeArrowheads="1"/>
          </p:cNvSpPr>
          <p:nvPr/>
        </p:nvSpPr>
        <p:spPr>
          <a:xfrm>
            <a:off x="1435100" y="274638"/>
            <a:ext cx="7499350" cy="1143000"/>
          </a:xfrm>
          <a:prstGeom prst="rect">
            <a:avLst/>
          </a:prstGeom>
        </p:spPr>
        <p:txBody>
          <a:bodyPr/>
          <a:lstStyle/>
          <a:p>
            <a:pPr fontAlgn="auto">
              <a:spcAft>
                <a:spcPts val="0"/>
              </a:spcAft>
              <a:defRPr/>
            </a:pPr>
            <a:r>
              <a:rPr lang="id-ID" sz="4300" b="1" i="1">
                <a:solidFill>
                  <a:schemeClr val="tx2">
                    <a:satMod val="130000"/>
                  </a:schemeClr>
                </a:solidFill>
                <a:effectLst>
                  <a:outerShdw blurRad="50000" dist="30000" dir="5400000" algn="tl" rotWithShape="0">
                    <a:srgbClr val="000000">
                      <a:alpha val="30000"/>
                    </a:srgbClr>
                  </a:outerShdw>
                </a:effectLst>
                <a:latin typeface="+mj-lt"/>
                <a:ea typeface="+mj-ea"/>
                <a:cs typeface="+mj-cs"/>
              </a:rPr>
              <a:t>Pengaruh Gempa Bumi</a:t>
            </a:r>
            <a:endParaRPr lang="en-US" sz="4300" b="1" i="1"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id-ID" sz="4800" b="1" smtClean="0"/>
              <a:t>FISIKA BANGUNAN</a:t>
            </a:r>
          </a:p>
        </p:txBody>
      </p:sp>
      <p:sp>
        <p:nvSpPr>
          <p:cNvPr id="3" name="Content Placeholder 2"/>
          <p:cNvSpPr>
            <a:spLocks noGrp="1"/>
          </p:cNvSpPr>
          <p:nvPr>
            <p:ph idx="1"/>
          </p:nvPr>
        </p:nvSpPr>
        <p:spPr>
          <a:xfrm>
            <a:off x="642938" y="1428750"/>
            <a:ext cx="4643437" cy="4800600"/>
          </a:xfrm>
        </p:spPr>
        <p:txBody>
          <a:bodyPr rtlCol="0">
            <a:normAutofit fontScale="77500" lnSpcReduction="20000"/>
          </a:bodyPr>
          <a:lstStyle/>
          <a:p>
            <a:pPr marL="365760" indent="-283464" eaLnBrk="1" fontAlgn="auto" hangingPunct="1">
              <a:spcAft>
                <a:spcPts val="0"/>
              </a:spcAft>
              <a:buFont typeface="Wingdings 2"/>
              <a:buNone/>
              <a:defRPr/>
            </a:pPr>
            <a:r>
              <a:rPr lang="id-ID" dirty="0" smtClean="0"/>
              <a:t>	</a:t>
            </a:r>
            <a:r>
              <a:rPr lang="id-ID" b="1" i="1" dirty="0" smtClean="0">
                <a:solidFill>
                  <a:srgbClr val="002060"/>
                </a:solidFill>
              </a:rPr>
              <a:t>Aspek Fisika bangunan pada desain struktur masih lemah</a:t>
            </a:r>
          </a:p>
          <a:p>
            <a:pPr marL="596646" indent="-514350" eaLnBrk="1" fontAlgn="auto" hangingPunct="1">
              <a:spcAft>
                <a:spcPts val="0"/>
              </a:spcAft>
              <a:buFont typeface="+mj-lt"/>
              <a:buAutoNum type="arabicPeriod"/>
              <a:defRPr/>
            </a:pPr>
            <a:r>
              <a:rPr lang="id-ID" dirty="0" smtClean="0"/>
              <a:t>Banyak bangunan menitik beratkan pada segi </a:t>
            </a:r>
            <a:r>
              <a:rPr lang="id-ID" b="1" i="1" dirty="0" smtClean="0"/>
              <a:t>penampilan visual </a:t>
            </a:r>
            <a:r>
              <a:rPr lang="id-ID" dirty="0" smtClean="0"/>
              <a:t>saja.</a:t>
            </a:r>
          </a:p>
          <a:p>
            <a:pPr marL="596646" indent="-514350" eaLnBrk="1" fontAlgn="auto" hangingPunct="1">
              <a:spcAft>
                <a:spcPts val="0"/>
              </a:spcAft>
              <a:buFont typeface="+mj-lt"/>
              <a:buAutoNum type="arabicPeriod"/>
              <a:defRPr/>
            </a:pPr>
            <a:r>
              <a:rPr lang="id-ID" dirty="0" smtClean="0"/>
              <a:t>Banyak bangunan indah, tetapi </a:t>
            </a:r>
            <a:r>
              <a:rPr lang="id-ID" b="1" i="1" dirty="0" smtClean="0"/>
              <a:t>tidak nyama</a:t>
            </a:r>
            <a:r>
              <a:rPr lang="id-ID" dirty="0" smtClean="0"/>
              <a:t>n untuk dihuni.</a:t>
            </a:r>
          </a:p>
          <a:p>
            <a:pPr marL="596646" indent="-514350" eaLnBrk="1" fontAlgn="auto" hangingPunct="1">
              <a:spcAft>
                <a:spcPts val="0"/>
              </a:spcAft>
              <a:buFont typeface="+mj-lt"/>
              <a:buAutoNum type="arabicPeriod"/>
              <a:defRPr/>
            </a:pPr>
            <a:r>
              <a:rPr lang="id-ID" dirty="0" smtClean="0"/>
              <a:t>Fisika Bangunan selama ini lebih banyak dilakukan secara kulitatif, yaitu dengan </a:t>
            </a:r>
            <a:r>
              <a:rPr lang="id-ID" b="1" dirty="0" smtClean="0"/>
              <a:t>kira-kira, pengalaman sehari-hari, atau berdasarkan </a:t>
            </a:r>
            <a:r>
              <a:rPr lang="id-ID" b="1" i="1" dirty="0" smtClean="0"/>
              <a:t>lihat sana lihat sini.</a:t>
            </a:r>
          </a:p>
          <a:p>
            <a:pPr marL="596646" indent="-514350" eaLnBrk="1" fontAlgn="auto" hangingPunct="1">
              <a:spcAft>
                <a:spcPts val="0"/>
              </a:spcAft>
              <a:buFont typeface="+mj-lt"/>
              <a:buAutoNum type="arabicPeriod"/>
              <a:defRPr/>
            </a:pPr>
            <a:endParaRPr lang="id-ID" dirty="0"/>
          </a:p>
        </p:txBody>
      </p:sp>
      <p:pic>
        <p:nvPicPr>
          <p:cNvPr id="3076" name="Picture 2" descr="C:\Users\sony\Documents\Data Lama\DATA\HIGHRISE STRUCTURE\untitled.bmp"/>
          <p:cNvPicPr>
            <a:picLocks noChangeAspect="1" noChangeArrowheads="1"/>
          </p:cNvPicPr>
          <p:nvPr/>
        </p:nvPicPr>
        <p:blipFill>
          <a:blip r:embed="rId2"/>
          <a:srcRect/>
          <a:stretch>
            <a:fillRect/>
          </a:stretch>
        </p:blipFill>
        <p:spPr bwMode="auto">
          <a:xfrm>
            <a:off x="5643563" y="1928813"/>
            <a:ext cx="2514600" cy="322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sony\Documents\Data Baru 2008\Magister Sipil UIR\Kegagalan bangunan\building_shaking.gif"/>
          <p:cNvPicPr>
            <a:picLocks noChangeAspect="1" noChangeArrowheads="1"/>
          </p:cNvPicPr>
          <p:nvPr/>
        </p:nvPicPr>
        <p:blipFill>
          <a:blip r:embed="rId2"/>
          <a:srcRect/>
          <a:stretch>
            <a:fillRect/>
          </a:stretch>
        </p:blipFill>
        <p:spPr bwMode="auto">
          <a:xfrm>
            <a:off x="1714500" y="1000125"/>
            <a:ext cx="4533900" cy="2857500"/>
          </a:xfrm>
          <a:prstGeom prst="rect">
            <a:avLst/>
          </a:prstGeom>
          <a:noFill/>
          <a:ln w="9525">
            <a:noFill/>
            <a:miter lim="800000"/>
            <a:headEnd/>
            <a:tailEnd/>
          </a:ln>
        </p:spPr>
      </p:pic>
      <p:sp>
        <p:nvSpPr>
          <p:cNvPr id="21507" name="TextBox 3"/>
          <p:cNvSpPr txBox="1">
            <a:spLocks noChangeArrowheads="1"/>
          </p:cNvSpPr>
          <p:nvPr/>
        </p:nvSpPr>
        <p:spPr bwMode="auto">
          <a:xfrm>
            <a:off x="1000125" y="4000500"/>
            <a:ext cx="7000875" cy="2308225"/>
          </a:xfrm>
          <a:prstGeom prst="rect">
            <a:avLst/>
          </a:prstGeom>
          <a:noFill/>
          <a:ln w="9525">
            <a:noFill/>
            <a:miter lim="800000"/>
            <a:headEnd/>
            <a:tailEnd/>
          </a:ln>
        </p:spPr>
        <p:txBody>
          <a:bodyPr>
            <a:spAutoFit/>
          </a:bodyPr>
          <a:lstStyle/>
          <a:p>
            <a:r>
              <a:rPr lang="id-ID">
                <a:latin typeface="Gill Sans MT" pitchFamily="34" charset="0"/>
              </a:rPr>
              <a:t>Ketentuan yang perlu diperhatikan adalah perbandingan antara tinggi dengan lebar bangunan. Hal ini dimaksud agar bangunan aman terhadap gaya lateral dan proporsional.</a:t>
            </a:r>
          </a:p>
          <a:p>
            <a:r>
              <a:rPr lang="id-ID">
                <a:latin typeface="Gill Sans MT" pitchFamily="34" charset="0"/>
              </a:rPr>
              <a:t>Angka nisbah yang biasa digunakan </a:t>
            </a:r>
            <a:r>
              <a:rPr lang="id-ID" b="1">
                <a:latin typeface="Gill Sans MT" pitchFamily="34" charset="0"/>
              </a:rPr>
              <a:t>di Indonesia</a:t>
            </a:r>
            <a:r>
              <a:rPr lang="id-ID">
                <a:latin typeface="Gill Sans MT" pitchFamily="34" charset="0"/>
              </a:rPr>
              <a:t>, untuk struktur portal bertingkat tanpa inti/diniding geser adalah </a:t>
            </a:r>
            <a:r>
              <a:rPr lang="id-ID" b="1">
                <a:latin typeface="Gill Sans MT" pitchFamily="34" charset="0"/>
              </a:rPr>
              <a:t>H/B &lt; 5</a:t>
            </a:r>
          </a:p>
          <a:p>
            <a:r>
              <a:rPr lang="id-ID" b="1">
                <a:latin typeface="Gill Sans MT" pitchFamily="34" charset="0"/>
              </a:rPr>
              <a:t>Di Amerika Serikat angka </a:t>
            </a:r>
            <a:r>
              <a:rPr lang="id-ID">
                <a:latin typeface="Gill Sans MT" pitchFamily="34" charset="0"/>
              </a:rPr>
              <a:t>nisbah bagunan tinggi ini dapat mencapai nilai sekitar </a:t>
            </a:r>
            <a:r>
              <a:rPr lang="id-ID" b="1">
                <a:latin typeface="Gill Sans MT" pitchFamily="34" charset="0"/>
              </a:rPr>
              <a:t>9 </a:t>
            </a:r>
            <a:r>
              <a:rPr lang="id-ID">
                <a:latin typeface="Gill Sans MT" pitchFamily="34" charset="0"/>
              </a:rPr>
              <a:t>(Gedung Empire State di New York mempunyai nilai H/B=9,3)</a:t>
            </a:r>
          </a:p>
        </p:txBody>
      </p:sp>
      <p:sp>
        <p:nvSpPr>
          <p:cNvPr id="5" name="Rectangle 8"/>
          <p:cNvSpPr txBox="1">
            <a:spLocks noChangeArrowheads="1"/>
          </p:cNvSpPr>
          <p:nvPr/>
        </p:nvSpPr>
        <p:spPr>
          <a:xfrm>
            <a:off x="1435100" y="274638"/>
            <a:ext cx="7499350" cy="1143000"/>
          </a:xfrm>
          <a:prstGeom prst="rect">
            <a:avLst/>
          </a:prstGeom>
        </p:spPr>
        <p:txBody>
          <a:bodyPr/>
          <a:lstStyle/>
          <a:p>
            <a:pPr fontAlgn="auto">
              <a:spcAft>
                <a:spcPts val="0"/>
              </a:spcAft>
              <a:defRPr/>
            </a:pPr>
            <a:r>
              <a:rPr lang="id-ID" sz="4300" b="1" i="1">
                <a:solidFill>
                  <a:schemeClr val="tx2">
                    <a:satMod val="130000"/>
                  </a:schemeClr>
                </a:solidFill>
                <a:effectLst>
                  <a:outerShdw blurRad="50000" dist="30000" dir="5400000" algn="tl" rotWithShape="0">
                    <a:srgbClr val="000000">
                      <a:alpha val="30000"/>
                    </a:srgbClr>
                  </a:outerShdw>
                </a:effectLst>
                <a:latin typeface="+mj-lt"/>
                <a:ea typeface="+mj-ea"/>
                <a:cs typeface="+mj-cs"/>
              </a:rPr>
              <a:t>Pengaruh Gempa Bumi</a:t>
            </a:r>
            <a:endParaRPr lang="en-US" sz="4300" b="1" i="1"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a:stretch>
            <a:fillRect/>
          </a:stretch>
        </p:blipFill>
        <p:spPr bwMode="auto">
          <a:xfrm>
            <a:off x="1214438" y="1071563"/>
            <a:ext cx="6345237" cy="5006975"/>
          </a:xfrm>
          <a:prstGeom prst="rect">
            <a:avLst/>
          </a:prstGeom>
          <a:noFill/>
          <a:ln w="9525">
            <a:noFill/>
            <a:miter lim="800000"/>
            <a:headEnd/>
            <a:tailEnd/>
          </a:ln>
        </p:spPr>
      </p:pic>
      <p:sp>
        <p:nvSpPr>
          <p:cNvPr id="22531" name="TextBox 2"/>
          <p:cNvSpPr txBox="1">
            <a:spLocks noChangeArrowheads="1"/>
          </p:cNvSpPr>
          <p:nvPr/>
        </p:nvSpPr>
        <p:spPr bwMode="auto">
          <a:xfrm>
            <a:off x="3714750" y="3429000"/>
            <a:ext cx="1643063" cy="2032000"/>
          </a:xfrm>
          <a:prstGeom prst="rect">
            <a:avLst/>
          </a:prstGeom>
          <a:noFill/>
          <a:ln w="9525">
            <a:noFill/>
            <a:miter lim="800000"/>
            <a:headEnd/>
            <a:tailEnd/>
          </a:ln>
        </p:spPr>
        <p:txBody>
          <a:bodyPr>
            <a:spAutoFit/>
          </a:bodyPr>
          <a:lstStyle/>
          <a:p>
            <a:r>
              <a:rPr lang="id-ID" b="1">
                <a:latin typeface="Gill Sans MT" pitchFamily="34" charset="0"/>
              </a:rPr>
              <a:t>Empire State Building</a:t>
            </a:r>
            <a:r>
              <a:rPr lang="id-ID">
                <a:latin typeface="Gill Sans MT" pitchFamily="34" charset="0"/>
              </a:rPr>
              <a:t> adalah gedung </a:t>
            </a:r>
            <a:r>
              <a:rPr lang="id-ID">
                <a:latin typeface="Gill Sans MT" pitchFamily="34" charset="0"/>
                <a:hlinkClick r:id="rId3" tooltip="Pencakar langit"/>
              </a:rPr>
              <a:t>pencakar langit</a:t>
            </a:r>
            <a:r>
              <a:rPr lang="id-ID">
                <a:latin typeface="Gill Sans MT" pitchFamily="34" charset="0"/>
              </a:rPr>
              <a:t> yang memiliki 102 lantai di </a:t>
            </a:r>
            <a:r>
              <a:rPr lang="id-ID">
                <a:latin typeface="Gill Sans MT" pitchFamily="34" charset="0"/>
                <a:hlinkClick r:id="rId4" tooltip="New York City"/>
              </a:rPr>
              <a:t>New York City</a:t>
            </a:r>
            <a:r>
              <a:rPr lang="id-ID">
                <a:latin typeface="Gill Sans MT" pitchFamily="34" charset="0"/>
              </a:rPr>
              <a:t> </a:t>
            </a:r>
          </a:p>
        </p:txBody>
      </p:sp>
      <p:pic>
        <p:nvPicPr>
          <p:cNvPr id="22532" name="Picture 3" descr="C:\Users\sony\Documents\Data Lama\DATA\HIGHRISE STRUCTURE\Gedung &amp; jembatan raksasa\empire state\foto1.bmp"/>
          <p:cNvPicPr>
            <a:picLocks noChangeAspect="1" noChangeArrowheads="1"/>
          </p:cNvPicPr>
          <p:nvPr/>
        </p:nvPicPr>
        <p:blipFill>
          <a:blip r:embed="rId5"/>
          <a:srcRect/>
          <a:stretch>
            <a:fillRect/>
          </a:stretch>
        </p:blipFill>
        <p:spPr bwMode="auto">
          <a:xfrm>
            <a:off x="5643563" y="2071688"/>
            <a:ext cx="2851150" cy="3800475"/>
          </a:xfrm>
          <a:prstGeom prst="rect">
            <a:avLst/>
          </a:prstGeom>
          <a:noFill/>
          <a:ln w="9525">
            <a:noFill/>
            <a:miter lim="800000"/>
            <a:headEnd/>
            <a:tailEnd/>
          </a:ln>
        </p:spPr>
      </p:pic>
      <p:sp>
        <p:nvSpPr>
          <p:cNvPr id="6" name="Left Arrow 5"/>
          <p:cNvSpPr/>
          <p:nvPr/>
        </p:nvSpPr>
        <p:spPr>
          <a:xfrm>
            <a:off x="3214688" y="2857500"/>
            <a:ext cx="2714625" cy="285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7" name="Rectangle 8"/>
          <p:cNvSpPr txBox="1">
            <a:spLocks noChangeArrowheads="1"/>
          </p:cNvSpPr>
          <p:nvPr/>
        </p:nvSpPr>
        <p:spPr>
          <a:xfrm>
            <a:off x="1435100" y="274638"/>
            <a:ext cx="7499350" cy="1143000"/>
          </a:xfrm>
          <a:prstGeom prst="rect">
            <a:avLst/>
          </a:prstGeom>
        </p:spPr>
        <p:txBody>
          <a:bodyPr/>
          <a:lstStyle/>
          <a:p>
            <a:pPr fontAlgn="auto">
              <a:spcAft>
                <a:spcPts val="0"/>
              </a:spcAft>
              <a:defRPr/>
            </a:pPr>
            <a:r>
              <a:rPr lang="id-ID" sz="4300" b="1" i="1">
                <a:solidFill>
                  <a:schemeClr val="tx2">
                    <a:satMod val="130000"/>
                  </a:schemeClr>
                </a:solidFill>
                <a:effectLst>
                  <a:outerShdw blurRad="50000" dist="30000" dir="5400000" algn="tl" rotWithShape="0">
                    <a:srgbClr val="000000">
                      <a:alpha val="30000"/>
                    </a:srgbClr>
                  </a:outerShdw>
                </a:effectLst>
                <a:latin typeface="+mj-lt"/>
                <a:ea typeface="+mj-ea"/>
                <a:cs typeface="+mj-cs"/>
              </a:rPr>
              <a:t>Pengaruh Gempa Bumi</a:t>
            </a:r>
            <a:endParaRPr lang="en-US" sz="4300" b="1" i="1"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title"/>
          </p:nvPr>
        </p:nvSpPr>
        <p:spPr>
          <a:xfrm>
            <a:off x="142875" y="-71438"/>
            <a:ext cx="7497763" cy="1143001"/>
          </a:xfrm>
        </p:spPr>
        <p:txBody>
          <a:bodyPr rtlCol="0">
            <a:normAutofit/>
          </a:bodyPr>
          <a:lstStyle/>
          <a:p>
            <a:pPr eaLnBrk="1" fontAlgn="auto" hangingPunct="1">
              <a:spcAft>
                <a:spcPts val="0"/>
              </a:spcAft>
              <a:defRPr/>
            </a:pPr>
            <a:r>
              <a:rPr lang="id-ID" b="1" i="1" dirty="0" smtClean="0">
                <a:solidFill>
                  <a:schemeClr val="tx2">
                    <a:satMod val="130000"/>
                  </a:schemeClr>
                </a:solidFill>
              </a:rPr>
              <a:t>Pengaruh Gempa Bumi</a:t>
            </a:r>
            <a:endParaRPr lang="en-US" b="1" i="1" dirty="0" smtClean="0">
              <a:solidFill>
                <a:schemeClr val="tx2">
                  <a:satMod val="130000"/>
                </a:schemeClr>
              </a:solidFill>
            </a:endParaRPr>
          </a:p>
        </p:txBody>
      </p:sp>
      <p:sp>
        <p:nvSpPr>
          <p:cNvPr id="3" name="Content Placeholder 2"/>
          <p:cNvSpPr>
            <a:spLocks noGrp="1"/>
          </p:cNvSpPr>
          <p:nvPr>
            <p:ph idx="1"/>
          </p:nvPr>
        </p:nvSpPr>
        <p:spPr>
          <a:xfrm>
            <a:off x="1285875" y="2928938"/>
            <a:ext cx="7065963" cy="4176712"/>
          </a:xfrm>
        </p:spPr>
        <p:txBody>
          <a:bodyPr rtlCol="0">
            <a:normAutofit fontScale="85000" lnSpcReduction="10000"/>
          </a:bodyPr>
          <a:lstStyle/>
          <a:p>
            <a:pPr marL="596646" indent="-514350" algn="just" eaLnBrk="1" fontAlgn="auto" hangingPunct="1">
              <a:spcAft>
                <a:spcPts val="0"/>
              </a:spcAft>
              <a:buFont typeface="+mj-lt"/>
              <a:buAutoNum type="arabicPeriod"/>
              <a:defRPr/>
            </a:pPr>
            <a:r>
              <a:rPr lang="id-ID" dirty="0" smtClean="0"/>
              <a:t>Tidak terjadi kerusakan sama sekali pada gempa kecil </a:t>
            </a:r>
          </a:p>
          <a:p>
            <a:pPr marL="596646" indent="-514350" algn="just" eaLnBrk="1" fontAlgn="auto" hangingPunct="1">
              <a:spcAft>
                <a:spcPts val="0"/>
              </a:spcAft>
              <a:buFont typeface="+mj-lt"/>
              <a:buAutoNum type="arabicPeriod"/>
              <a:defRPr/>
            </a:pPr>
            <a:r>
              <a:rPr lang="id-ID" dirty="0" smtClean="0"/>
              <a:t>Ketika terjadi gempa sedang, diperbolehkan terjadi kerusakan arsitektural tapi bukan merupakan kerusakan struktural </a:t>
            </a:r>
          </a:p>
          <a:p>
            <a:pPr marL="596646" indent="-514350" algn="just" eaLnBrk="1" fontAlgn="auto" hangingPunct="1">
              <a:spcAft>
                <a:spcPts val="0"/>
              </a:spcAft>
              <a:buFont typeface="+mj-lt"/>
              <a:buAutoNum type="arabicPeriod"/>
              <a:defRPr/>
            </a:pPr>
            <a:r>
              <a:rPr lang="id-ID" dirty="0" smtClean="0"/>
              <a:t>Diperbolehkan terjadinya kerusakan struktural dan non struktural pada gempa kuat, namun kerusakan yang terjadi tidak menyebabkan bangunan runtuh. </a:t>
            </a:r>
          </a:p>
          <a:p>
            <a:pPr marL="365760" indent="-283464" eaLnBrk="1" fontAlgn="auto" hangingPunct="1">
              <a:spcAft>
                <a:spcPts val="0"/>
              </a:spcAft>
              <a:buFont typeface="Wingdings 2"/>
              <a:buChar char=""/>
              <a:defRPr/>
            </a:pPr>
            <a:endParaRPr lang="id-ID" dirty="0"/>
          </a:p>
        </p:txBody>
      </p:sp>
      <p:sp>
        <p:nvSpPr>
          <p:cNvPr id="23556" name="TextBox 4"/>
          <p:cNvSpPr txBox="1">
            <a:spLocks noChangeArrowheads="1"/>
          </p:cNvSpPr>
          <p:nvPr/>
        </p:nvSpPr>
        <p:spPr bwMode="auto">
          <a:xfrm>
            <a:off x="1143000" y="928688"/>
            <a:ext cx="7286625" cy="1846262"/>
          </a:xfrm>
          <a:prstGeom prst="rect">
            <a:avLst/>
          </a:prstGeom>
          <a:noFill/>
          <a:ln w="9525">
            <a:noFill/>
            <a:miter lim="800000"/>
            <a:headEnd/>
            <a:tailEnd/>
          </a:ln>
        </p:spPr>
        <p:txBody>
          <a:bodyPr>
            <a:spAutoFit/>
          </a:bodyPr>
          <a:lstStyle/>
          <a:p>
            <a:pPr algn="just"/>
            <a:r>
              <a:rPr lang="id-ID" sz="2400">
                <a:latin typeface="Gill Sans MT" pitchFamily="34" charset="0"/>
              </a:rPr>
              <a:t>Tujuan desain bangunan tahan gempa adalah untuk </a:t>
            </a:r>
            <a:r>
              <a:rPr lang="id-ID" sz="2400" b="1" i="1">
                <a:solidFill>
                  <a:srgbClr val="FF0000"/>
                </a:solidFill>
                <a:latin typeface="Gill Sans MT" pitchFamily="34" charset="0"/>
              </a:rPr>
              <a:t>mencegah terjadinya kegagalan struktur dan kehilangan korban jiwa</a:t>
            </a:r>
            <a:r>
              <a:rPr lang="id-ID" sz="2400">
                <a:latin typeface="Gill Sans MT" pitchFamily="34" charset="0"/>
              </a:rPr>
              <a:t>, dengan tiga kriteria standar sebagai berikut:</a:t>
            </a:r>
          </a:p>
          <a:p>
            <a:endParaRPr lang="id-ID">
              <a:latin typeface="Gill Sans MT"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978537">
            <a:hlinkClick r:id="rId2"/>
          </p:cNvPr>
          <p:cNvPicPr>
            <a:picLocks noChangeAspect="1" noChangeArrowheads="1"/>
          </p:cNvPicPr>
          <p:nvPr/>
        </p:nvPicPr>
        <p:blipFill>
          <a:blip r:embed="rId3"/>
          <a:srcRect/>
          <a:stretch>
            <a:fillRect/>
          </a:stretch>
        </p:blipFill>
        <p:spPr bwMode="auto">
          <a:xfrm>
            <a:off x="214313" y="214313"/>
            <a:ext cx="2943225" cy="2933700"/>
          </a:xfrm>
          <a:prstGeom prst="rect">
            <a:avLst/>
          </a:prstGeom>
          <a:noFill/>
          <a:ln w="9525">
            <a:noFill/>
            <a:miter lim="800000"/>
            <a:headEnd/>
            <a:tailEnd/>
          </a:ln>
        </p:spPr>
      </p:pic>
      <p:sp>
        <p:nvSpPr>
          <p:cNvPr id="24579" name="TextBox 4"/>
          <p:cNvSpPr txBox="1">
            <a:spLocks noChangeArrowheads="1"/>
          </p:cNvSpPr>
          <p:nvPr/>
        </p:nvSpPr>
        <p:spPr bwMode="auto">
          <a:xfrm>
            <a:off x="3500438" y="1128713"/>
            <a:ext cx="5357812" cy="2586037"/>
          </a:xfrm>
          <a:prstGeom prst="rect">
            <a:avLst/>
          </a:prstGeom>
          <a:noFill/>
          <a:ln w="9525">
            <a:noFill/>
            <a:miter lim="800000"/>
            <a:headEnd/>
            <a:tailEnd/>
          </a:ln>
        </p:spPr>
        <p:txBody>
          <a:bodyPr>
            <a:spAutoFit/>
          </a:bodyPr>
          <a:lstStyle/>
          <a:p>
            <a:pPr algn="just"/>
            <a:r>
              <a:rPr lang="en-US">
                <a:latin typeface="Gill Sans MT" pitchFamily="34" charset="0"/>
              </a:rPr>
              <a:t>Dengan semakin majunya sosial-ekonomi Indonesia dewasa ini, semakin banyak pula bangunan-bangunan yang  berdiri atau dibangun dengan </a:t>
            </a:r>
            <a:r>
              <a:rPr lang="en-US" b="1" i="1">
                <a:solidFill>
                  <a:srgbClr val="FF0000"/>
                </a:solidFill>
                <a:latin typeface="Gill Sans MT" pitchFamily="34" charset="0"/>
              </a:rPr>
              <a:t>selera artistik yang semakin tinggi pula cita rasanya</a:t>
            </a:r>
            <a:r>
              <a:rPr lang="en-US">
                <a:latin typeface="Gill Sans MT" pitchFamily="34" charset="0"/>
              </a:rPr>
              <a:t>. Sehingga dapat kita saksikan banyak sekali gedung-gedung bertingkat tinggi yang menjulang dengan seni arsitektural mencengangkan. </a:t>
            </a:r>
            <a:r>
              <a:rPr lang="en-US" b="1" i="1">
                <a:latin typeface="Gill Sans MT" pitchFamily="34" charset="0"/>
              </a:rPr>
              <a:t>Kadang bentuknya aneh</a:t>
            </a:r>
            <a:r>
              <a:rPr lang="en-US">
                <a:latin typeface="Gill Sans MT" pitchFamily="34" charset="0"/>
              </a:rPr>
              <a:t>, monumental atau unik.</a:t>
            </a:r>
            <a:endParaRPr lang="id-ID">
              <a:latin typeface="Gill Sans MT" pitchFamily="34" charset="0"/>
            </a:endParaRPr>
          </a:p>
          <a:p>
            <a:endParaRPr lang="id-ID">
              <a:latin typeface="Gill Sans MT" pitchFamily="34" charset="0"/>
            </a:endParaRPr>
          </a:p>
        </p:txBody>
      </p:sp>
      <p:sp>
        <p:nvSpPr>
          <p:cNvPr id="24580" name="TextBox 5"/>
          <p:cNvSpPr txBox="1">
            <a:spLocks noChangeArrowheads="1"/>
          </p:cNvSpPr>
          <p:nvPr/>
        </p:nvSpPr>
        <p:spPr bwMode="auto">
          <a:xfrm>
            <a:off x="357188" y="3571875"/>
            <a:ext cx="8501062" cy="2586038"/>
          </a:xfrm>
          <a:prstGeom prst="rect">
            <a:avLst/>
          </a:prstGeom>
          <a:noFill/>
          <a:ln w="9525">
            <a:noFill/>
            <a:miter lim="800000"/>
            <a:headEnd/>
            <a:tailEnd/>
          </a:ln>
        </p:spPr>
        <p:txBody>
          <a:bodyPr>
            <a:spAutoFit/>
          </a:bodyPr>
          <a:lstStyle/>
          <a:p>
            <a:r>
              <a:rPr lang="en-US" sz="2400">
                <a:latin typeface="Gill Sans MT" pitchFamily="34" charset="0"/>
              </a:rPr>
              <a:t>Dari segi estetika-arsitektur bangunan semacam ini memiliki daya tarik yang luar biasa, namun bila ditinjau </a:t>
            </a:r>
            <a:r>
              <a:rPr lang="en-US" sz="2400" b="1" i="1">
                <a:latin typeface="Gill Sans MT" pitchFamily="34" charset="0"/>
              </a:rPr>
              <a:t>dari segi ketahanan gempa bentuk-bentuk struktur yang aneh ini sangat rentan dan beresiko tinggi</a:t>
            </a:r>
            <a:r>
              <a:rPr lang="en-US" sz="2400">
                <a:latin typeface="Gill Sans MT" pitchFamily="34" charset="0"/>
              </a:rPr>
              <a:t>. Kalau pun ingin mempertahankan bentuk semacam ini, sudah tentu konstruksinya harus jauh lebih kuat dan menjadi lebih mahal.</a:t>
            </a:r>
            <a:endParaRPr lang="id-ID" sz="2400">
              <a:latin typeface="Gill Sans MT" pitchFamily="34" charset="0"/>
            </a:endParaRPr>
          </a:p>
          <a:p>
            <a:endParaRPr lang="id-ID">
              <a:latin typeface="Gill Sans MT" pitchFamily="34" charset="0"/>
            </a:endParaRPr>
          </a:p>
        </p:txBody>
      </p:sp>
      <p:sp>
        <p:nvSpPr>
          <p:cNvPr id="7" name="Rectangle 8"/>
          <p:cNvSpPr txBox="1">
            <a:spLocks noChangeArrowheads="1"/>
          </p:cNvSpPr>
          <p:nvPr/>
        </p:nvSpPr>
        <p:spPr>
          <a:xfrm>
            <a:off x="3292475" y="0"/>
            <a:ext cx="6780213" cy="1143000"/>
          </a:xfrm>
          <a:prstGeom prst="rect">
            <a:avLst/>
          </a:prstGeom>
        </p:spPr>
        <p:txBody>
          <a:bodyPr/>
          <a:lstStyle/>
          <a:p>
            <a:pPr fontAlgn="auto">
              <a:spcAft>
                <a:spcPts val="0"/>
              </a:spcAft>
              <a:defRPr/>
            </a:pPr>
            <a:r>
              <a:rPr lang="id-ID" sz="4300" b="1" i="1"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Pengaruh Gempa Bumi</a:t>
            </a:r>
            <a:endParaRPr lang="en-US" sz="4300" b="1" i="1"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357188" y="747713"/>
            <a:ext cx="8358187" cy="1323975"/>
          </a:xfrm>
          <a:prstGeom prst="rect">
            <a:avLst/>
          </a:prstGeom>
          <a:noFill/>
          <a:ln w="9525">
            <a:noFill/>
            <a:miter lim="800000"/>
            <a:headEnd/>
            <a:tailEnd/>
          </a:ln>
        </p:spPr>
        <p:txBody>
          <a:bodyPr>
            <a:spAutoFit/>
          </a:bodyPr>
          <a:lstStyle/>
          <a:p>
            <a:r>
              <a:rPr lang="en-US" sz="2000">
                <a:latin typeface="Gill Sans MT" pitchFamily="34" charset="0"/>
              </a:rPr>
              <a:t>Seyogyanya, menurut kaidah-kaidah ketahanan gempa, suatu struktur bangunan </a:t>
            </a:r>
            <a:r>
              <a:rPr lang="en-US" sz="2000" b="1" i="1">
                <a:latin typeface="Gill Sans MT" pitchFamily="34" charset="0"/>
              </a:rPr>
              <a:t>haruslah berbentuk sebuah bangunan yang teratur</a:t>
            </a:r>
            <a:r>
              <a:rPr lang="en-US" sz="2000">
                <a:latin typeface="Gill Sans MT" pitchFamily="34" charset="0"/>
              </a:rPr>
              <a:t>. Yakni berbentuk persegi empat, tidak banyak tonjolan, simetris dalam dua arah sumbu utama, secara vertical bentuk struktur haruslah menerus secara kontinu</a:t>
            </a:r>
            <a:r>
              <a:rPr lang="id-ID" sz="2000">
                <a:latin typeface="Gill Sans MT" pitchFamily="34" charset="0"/>
              </a:rPr>
              <a:t>.</a:t>
            </a:r>
          </a:p>
        </p:txBody>
      </p:sp>
      <p:sp>
        <p:nvSpPr>
          <p:cNvPr id="25603" name="Rectangle 2">
            <a:hlinkClick r:id="rId2"/>
          </p:cNvPr>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Gill Sans MT" pitchFamily="34" charset="0"/>
            </a:endParaRPr>
          </a:p>
        </p:txBody>
      </p:sp>
      <p:pic>
        <p:nvPicPr>
          <p:cNvPr id="25604" name="Picture 1" descr="clip_image006">
            <a:hlinkClick r:id="rId3"/>
          </p:cNvPr>
          <p:cNvPicPr>
            <a:picLocks noChangeAspect="1" noChangeArrowheads="1"/>
          </p:cNvPicPr>
          <p:nvPr/>
        </p:nvPicPr>
        <p:blipFill>
          <a:blip r:embed="rId4" r:link="rId5"/>
          <a:srcRect/>
          <a:stretch>
            <a:fillRect/>
          </a:stretch>
        </p:blipFill>
        <p:spPr bwMode="auto">
          <a:xfrm>
            <a:off x="1000125" y="1928813"/>
            <a:ext cx="2824163" cy="2767012"/>
          </a:xfrm>
          <a:prstGeom prst="rect">
            <a:avLst/>
          </a:prstGeom>
          <a:noFill/>
          <a:ln w="9525">
            <a:noFill/>
            <a:miter lim="800000"/>
            <a:headEnd/>
            <a:tailEnd/>
          </a:ln>
        </p:spPr>
      </p:pic>
      <p:pic>
        <p:nvPicPr>
          <p:cNvPr id="25605" name="Picture 3" descr="clip_image008">
            <a:hlinkClick r:id="rId6"/>
          </p:cNvPr>
          <p:cNvPicPr>
            <a:picLocks noChangeAspect="1" noChangeArrowheads="1"/>
          </p:cNvPicPr>
          <p:nvPr/>
        </p:nvPicPr>
        <p:blipFill>
          <a:blip r:embed="rId7"/>
          <a:srcRect/>
          <a:stretch>
            <a:fillRect/>
          </a:stretch>
        </p:blipFill>
        <p:spPr bwMode="auto">
          <a:xfrm>
            <a:off x="5357813" y="4286250"/>
            <a:ext cx="2286000" cy="2238375"/>
          </a:xfrm>
          <a:prstGeom prst="rect">
            <a:avLst/>
          </a:prstGeom>
          <a:noFill/>
          <a:ln w="9525">
            <a:noFill/>
            <a:miter lim="800000"/>
            <a:headEnd/>
            <a:tailEnd/>
          </a:ln>
        </p:spPr>
      </p:pic>
      <p:sp>
        <p:nvSpPr>
          <p:cNvPr id="25606" name="TextBox 5"/>
          <p:cNvSpPr txBox="1">
            <a:spLocks noChangeArrowheads="1"/>
          </p:cNvSpPr>
          <p:nvPr/>
        </p:nvSpPr>
        <p:spPr bwMode="auto">
          <a:xfrm>
            <a:off x="4357688" y="2357438"/>
            <a:ext cx="3000375" cy="1477962"/>
          </a:xfrm>
          <a:prstGeom prst="rect">
            <a:avLst/>
          </a:prstGeom>
          <a:noFill/>
          <a:ln w="9525">
            <a:noFill/>
            <a:miter lim="800000"/>
            <a:headEnd/>
            <a:tailEnd/>
          </a:ln>
        </p:spPr>
        <p:txBody>
          <a:bodyPr>
            <a:spAutoFit/>
          </a:bodyPr>
          <a:lstStyle/>
          <a:p>
            <a:r>
              <a:rPr lang="en-US" i="1">
                <a:latin typeface="Gill Sans MT" pitchFamily="34" charset="0"/>
              </a:rPr>
              <a:t>Bangunan yang teratur sesuai persyaratan Bangunan Tahan Gempa untuk Gedung. dengan tampak depan seperti ini :</a:t>
            </a:r>
            <a:endParaRPr lang="id-ID">
              <a:latin typeface="Gill Sans MT" pitchFamily="34" charset="0"/>
            </a:endParaRPr>
          </a:p>
          <a:p>
            <a:endParaRPr lang="id-ID">
              <a:latin typeface="Gill Sans MT" pitchFamily="34" charset="0"/>
            </a:endParaRPr>
          </a:p>
        </p:txBody>
      </p:sp>
      <p:sp>
        <p:nvSpPr>
          <p:cNvPr id="25607" name="TextBox 6"/>
          <p:cNvSpPr txBox="1">
            <a:spLocks noChangeArrowheads="1"/>
          </p:cNvSpPr>
          <p:nvPr/>
        </p:nvSpPr>
        <p:spPr bwMode="auto">
          <a:xfrm>
            <a:off x="1143000" y="5286375"/>
            <a:ext cx="3786188" cy="923925"/>
          </a:xfrm>
          <a:prstGeom prst="rect">
            <a:avLst/>
          </a:prstGeom>
          <a:noFill/>
          <a:ln w="9525">
            <a:noFill/>
            <a:miter lim="800000"/>
            <a:headEnd/>
            <a:tailEnd/>
          </a:ln>
        </p:spPr>
        <p:txBody>
          <a:bodyPr>
            <a:spAutoFit/>
          </a:bodyPr>
          <a:lstStyle/>
          <a:p>
            <a:r>
              <a:rPr lang="en-US" i="1">
                <a:latin typeface="Gill Sans MT" pitchFamily="34" charset="0"/>
              </a:rPr>
              <a:t>Bangunan dengan keteraturan dalam arah vertical maupun horisontal</a:t>
            </a:r>
            <a:endParaRPr lang="id-ID">
              <a:latin typeface="Gill Sans MT" pitchFamily="34" charset="0"/>
            </a:endParaRPr>
          </a:p>
          <a:p>
            <a:endParaRPr lang="id-ID">
              <a:latin typeface="Gill Sans MT" pitchFamily="34" charset="0"/>
            </a:endParaRPr>
          </a:p>
        </p:txBody>
      </p:sp>
      <p:sp>
        <p:nvSpPr>
          <p:cNvPr id="10" name="Left Arrow 9"/>
          <p:cNvSpPr/>
          <p:nvPr/>
        </p:nvSpPr>
        <p:spPr>
          <a:xfrm>
            <a:off x="4000500" y="3857625"/>
            <a:ext cx="2643188" cy="4286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1" name="Right Arrow 10"/>
          <p:cNvSpPr/>
          <p:nvPr/>
        </p:nvSpPr>
        <p:spPr>
          <a:xfrm>
            <a:off x="1857375" y="6215063"/>
            <a:ext cx="3000375"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2" name="Rectangle 8"/>
          <p:cNvSpPr txBox="1">
            <a:spLocks noChangeArrowheads="1"/>
          </p:cNvSpPr>
          <p:nvPr/>
        </p:nvSpPr>
        <p:spPr>
          <a:xfrm>
            <a:off x="142875" y="0"/>
            <a:ext cx="7497763" cy="1143000"/>
          </a:xfrm>
          <a:prstGeom prst="rect">
            <a:avLst/>
          </a:prstGeom>
        </p:spPr>
        <p:txBody>
          <a:bodyPr/>
          <a:lstStyle/>
          <a:p>
            <a:pPr fontAlgn="auto">
              <a:spcAft>
                <a:spcPts val="0"/>
              </a:spcAft>
              <a:defRPr/>
            </a:pPr>
            <a:r>
              <a:rPr lang="id-ID" sz="4300" b="1" i="1"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Pengaruh Gempa Bumi</a:t>
            </a:r>
            <a:endParaRPr lang="en-US" sz="4300" b="1" i="1"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igh_rise1L">
            <a:hlinkClick r:id="rId2"/>
          </p:cNvPr>
          <p:cNvPicPr>
            <a:picLocks noChangeAspect="1" noChangeArrowheads="1"/>
          </p:cNvPicPr>
          <p:nvPr/>
        </p:nvPicPr>
        <p:blipFill>
          <a:blip r:embed="rId3"/>
          <a:srcRect/>
          <a:stretch>
            <a:fillRect/>
          </a:stretch>
        </p:blipFill>
        <p:spPr bwMode="auto">
          <a:xfrm>
            <a:off x="5000625" y="357188"/>
            <a:ext cx="3500438" cy="4548187"/>
          </a:xfrm>
          <a:prstGeom prst="rect">
            <a:avLst/>
          </a:prstGeom>
          <a:noFill/>
          <a:ln w="9525">
            <a:noFill/>
            <a:miter lim="800000"/>
            <a:headEnd/>
            <a:tailEnd/>
          </a:ln>
        </p:spPr>
      </p:pic>
      <p:sp>
        <p:nvSpPr>
          <p:cNvPr id="26627" name="TextBox 2"/>
          <p:cNvSpPr txBox="1">
            <a:spLocks noChangeArrowheads="1"/>
          </p:cNvSpPr>
          <p:nvPr/>
        </p:nvSpPr>
        <p:spPr bwMode="auto">
          <a:xfrm>
            <a:off x="500063" y="785813"/>
            <a:ext cx="4071937" cy="1846262"/>
          </a:xfrm>
          <a:prstGeom prst="rect">
            <a:avLst/>
          </a:prstGeom>
          <a:noFill/>
          <a:ln w="9525">
            <a:noFill/>
            <a:miter lim="800000"/>
            <a:headEnd/>
            <a:tailEnd/>
          </a:ln>
        </p:spPr>
        <p:txBody>
          <a:bodyPr>
            <a:spAutoFit/>
          </a:bodyPr>
          <a:lstStyle/>
          <a:p>
            <a:r>
              <a:rPr lang="id-ID" sz="3200">
                <a:latin typeface="Gill Sans MT" pitchFamily="34" charset="0"/>
              </a:rPr>
              <a:t>Struktur yang </a:t>
            </a:r>
            <a:r>
              <a:rPr lang="en-US" sz="3200">
                <a:latin typeface="Gill Sans MT" pitchFamily="34" charset="0"/>
              </a:rPr>
              <a:t> cukup baik ketahanan gempanya.</a:t>
            </a:r>
            <a:endParaRPr lang="id-ID" sz="3200">
              <a:latin typeface="Gill Sans MT" pitchFamily="34" charset="0"/>
            </a:endParaRPr>
          </a:p>
          <a:p>
            <a:endParaRPr lang="id-ID">
              <a:latin typeface="Gill Sans MT" pitchFamily="34" charset="0"/>
            </a:endParaRPr>
          </a:p>
        </p:txBody>
      </p:sp>
      <p:sp>
        <p:nvSpPr>
          <p:cNvPr id="4" name="Right Arrow 3"/>
          <p:cNvSpPr/>
          <p:nvPr/>
        </p:nvSpPr>
        <p:spPr>
          <a:xfrm>
            <a:off x="1143000" y="2357438"/>
            <a:ext cx="3500438" cy="6429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26629" name="TextBox 4"/>
          <p:cNvSpPr txBox="1">
            <a:spLocks noChangeArrowheads="1"/>
          </p:cNvSpPr>
          <p:nvPr/>
        </p:nvSpPr>
        <p:spPr bwMode="auto">
          <a:xfrm>
            <a:off x="428625" y="3143250"/>
            <a:ext cx="4500563" cy="3754438"/>
          </a:xfrm>
          <a:prstGeom prst="rect">
            <a:avLst/>
          </a:prstGeom>
          <a:noFill/>
          <a:ln w="9525">
            <a:noFill/>
            <a:miter lim="800000"/>
            <a:headEnd/>
            <a:tailEnd/>
          </a:ln>
        </p:spPr>
        <p:txBody>
          <a:bodyPr>
            <a:spAutoFit/>
          </a:bodyPr>
          <a:lstStyle/>
          <a:p>
            <a:r>
              <a:rPr lang="id-ID" sz="2000" b="1">
                <a:solidFill>
                  <a:srgbClr val="FF0000"/>
                </a:solidFill>
                <a:latin typeface="Gill Sans MT" pitchFamily="34" charset="0"/>
              </a:rPr>
              <a:t>Semua kolom portal harus vertikal dan harus menerus di dalam garis sumbu </a:t>
            </a:r>
            <a:r>
              <a:rPr lang="id-ID" sz="2000">
                <a:latin typeface="Gill Sans MT" pitchFamily="34" charset="0"/>
              </a:rPr>
              <a:t>yang sama sepanjang tinggi gedung sampai pada pondasinya.  </a:t>
            </a:r>
            <a:r>
              <a:rPr lang="en-US" sz="2000">
                <a:latin typeface="Gill Sans MT" pitchFamily="34" charset="0"/>
              </a:rPr>
              <a:t>Garis sumbu kolom-kolom dapat bergeser sedikit bila hal ini diperlukan untuk memperoleh bidang muka kolom yang sama pada pengecilan ukuran penampang, dengan syarat bahwa pengaruh eksentrisitas tersebut diperhitungkan dalam perencanaan. </a:t>
            </a:r>
            <a:endParaRPr lang="id-ID" sz="2000">
              <a:latin typeface="Gill Sans MT" pitchFamily="34" charset="0"/>
            </a:endParaRPr>
          </a:p>
          <a:p>
            <a:endParaRPr lang="id-ID">
              <a:latin typeface="Gill Sans MT" pitchFamily="34" charset="0"/>
            </a:endParaRPr>
          </a:p>
        </p:txBody>
      </p:sp>
      <p:sp>
        <p:nvSpPr>
          <p:cNvPr id="6" name="Rectangle 8"/>
          <p:cNvSpPr txBox="1">
            <a:spLocks noChangeArrowheads="1"/>
          </p:cNvSpPr>
          <p:nvPr/>
        </p:nvSpPr>
        <p:spPr>
          <a:xfrm>
            <a:off x="357188" y="142875"/>
            <a:ext cx="7497762" cy="1143000"/>
          </a:xfrm>
          <a:prstGeom prst="rect">
            <a:avLst/>
          </a:prstGeom>
        </p:spPr>
        <p:txBody>
          <a:bodyPr/>
          <a:lstStyle/>
          <a:p>
            <a:pPr fontAlgn="auto">
              <a:spcAft>
                <a:spcPts val="0"/>
              </a:spcAft>
              <a:defRPr/>
            </a:pPr>
            <a:r>
              <a:rPr lang="id-ID" sz="4300" b="1" i="1">
                <a:solidFill>
                  <a:schemeClr val="tx2">
                    <a:satMod val="130000"/>
                  </a:schemeClr>
                </a:solidFill>
                <a:effectLst>
                  <a:outerShdw blurRad="50000" dist="30000" dir="5400000" algn="tl" rotWithShape="0">
                    <a:srgbClr val="000000">
                      <a:alpha val="30000"/>
                    </a:srgbClr>
                  </a:outerShdw>
                </a:effectLst>
                <a:latin typeface="+mj-lt"/>
                <a:ea typeface="+mj-ea"/>
                <a:cs typeface="+mj-cs"/>
              </a:rPr>
              <a:t>Pengaruh Gempa Bumi</a:t>
            </a:r>
            <a:endParaRPr lang="en-US" sz="4300" b="1" i="1"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lip_image010">
            <a:hlinkClick r:id="rId2"/>
          </p:cNvPr>
          <p:cNvPicPr>
            <a:picLocks noChangeAspect="1" noChangeArrowheads="1"/>
          </p:cNvPicPr>
          <p:nvPr/>
        </p:nvPicPr>
        <p:blipFill>
          <a:blip r:embed="rId3"/>
          <a:srcRect/>
          <a:stretch>
            <a:fillRect/>
          </a:stretch>
        </p:blipFill>
        <p:spPr bwMode="auto">
          <a:xfrm>
            <a:off x="714375" y="428625"/>
            <a:ext cx="3214688" cy="3138488"/>
          </a:xfrm>
          <a:prstGeom prst="rect">
            <a:avLst/>
          </a:prstGeom>
          <a:noFill/>
          <a:ln w="9525">
            <a:noFill/>
            <a:miter lim="800000"/>
            <a:headEnd/>
            <a:tailEnd/>
          </a:ln>
        </p:spPr>
      </p:pic>
      <p:sp>
        <p:nvSpPr>
          <p:cNvPr id="27651" name="TextBox 2"/>
          <p:cNvSpPr txBox="1">
            <a:spLocks noChangeArrowheads="1"/>
          </p:cNvSpPr>
          <p:nvPr/>
        </p:nvSpPr>
        <p:spPr bwMode="auto">
          <a:xfrm>
            <a:off x="3929063" y="928688"/>
            <a:ext cx="4929187" cy="1600200"/>
          </a:xfrm>
          <a:prstGeom prst="rect">
            <a:avLst/>
          </a:prstGeom>
          <a:noFill/>
          <a:ln w="9525">
            <a:noFill/>
            <a:miter lim="800000"/>
            <a:headEnd/>
            <a:tailEnd/>
          </a:ln>
        </p:spPr>
        <p:txBody>
          <a:bodyPr>
            <a:spAutoFit/>
          </a:bodyPr>
          <a:lstStyle/>
          <a:p>
            <a:r>
              <a:rPr lang="en-US" sz="2000">
                <a:latin typeface="Gill Sans MT" pitchFamily="34" charset="0"/>
              </a:rPr>
              <a:t>Sedangkan bangunan yang beresiko tinggi ketahanan gempanya dapat dijumpai pada gedung-gedung dengan pola seperti berikut ini :</a:t>
            </a:r>
            <a:endParaRPr lang="id-ID" sz="2000">
              <a:latin typeface="Gill Sans MT" pitchFamily="34" charset="0"/>
            </a:endParaRPr>
          </a:p>
          <a:p>
            <a:endParaRPr lang="id-ID">
              <a:latin typeface="Gill Sans MT" pitchFamily="34" charset="0"/>
            </a:endParaRPr>
          </a:p>
        </p:txBody>
      </p:sp>
      <p:sp>
        <p:nvSpPr>
          <p:cNvPr id="4" name="Left Arrow 3"/>
          <p:cNvSpPr/>
          <p:nvPr/>
        </p:nvSpPr>
        <p:spPr>
          <a:xfrm>
            <a:off x="4286250" y="2214563"/>
            <a:ext cx="2500313" cy="4286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27653" name="Rectangle 4">
            <a:hlinkClick r:id="rId4"/>
          </p:cNvPr>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Gill Sans MT" pitchFamily="34" charset="0"/>
            </a:endParaRPr>
          </a:p>
        </p:txBody>
      </p:sp>
      <p:sp>
        <p:nvSpPr>
          <p:cNvPr id="27654" name="Rectangle 6">
            <a:hlinkClick r:id="rId4"/>
          </p:cNvPr>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Gill Sans MT" pitchFamily="34" charset="0"/>
            </a:endParaRPr>
          </a:p>
        </p:txBody>
      </p:sp>
      <p:sp>
        <p:nvSpPr>
          <p:cNvPr id="27655" name="Rectangle 8">
            <a:hlinkClick r:id="rId4"/>
          </p:cNvPr>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Gill Sans MT" pitchFamily="34" charset="0"/>
            </a:endParaRPr>
          </a:p>
        </p:txBody>
      </p:sp>
      <p:pic>
        <p:nvPicPr>
          <p:cNvPr id="27656" name="Picture 7" descr="clip_image013">
            <a:hlinkClick r:id="rId5"/>
          </p:cNvPr>
          <p:cNvPicPr>
            <a:picLocks noChangeAspect="1" noChangeArrowheads="1"/>
          </p:cNvPicPr>
          <p:nvPr/>
        </p:nvPicPr>
        <p:blipFill>
          <a:blip r:embed="rId6" r:link="rId7"/>
          <a:srcRect/>
          <a:stretch>
            <a:fillRect/>
          </a:stretch>
        </p:blipFill>
        <p:spPr bwMode="auto">
          <a:xfrm>
            <a:off x="5132388" y="3071813"/>
            <a:ext cx="3368675" cy="3298825"/>
          </a:xfrm>
          <a:prstGeom prst="rect">
            <a:avLst/>
          </a:prstGeom>
          <a:noFill/>
          <a:ln w="9525">
            <a:noFill/>
            <a:miter lim="800000"/>
            <a:headEnd/>
            <a:tailEnd/>
          </a:ln>
        </p:spPr>
      </p:pic>
      <p:sp>
        <p:nvSpPr>
          <p:cNvPr id="27657" name="TextBox 10"/>
          <p:cNvSpPr txBox="1">
            <a:spLocks noChangeArrowheads="1"/>
          </p:cNvSpPr>
          <p:nvPr/>
        </p:nvSpPr>
        <p:spPr bwMode="auto">
          <a:xfrm>
            <a:off x="1428750" y="4143375"/>
            <a:ext cx="3143250" cy="1200150"/>
          </a:xfrm>
          <a:prstGeom prst="rect">
            <a:avLst/>
          </a:prstGeom>
          <a:noFill/>
          <a:ln w="9525">
            <a:noFill/>
            <a:miter lim="800000"/>
            <a:headEnd/>
            <a:tailEnd/>
          </a:ln>
        </p:spPr>
        <p:txBody>
          <a:bodyPr>
            <a:spAutoFit/>
          </a:bodyPr>
          <a:lstStyle/>
          <a:p>
            <a:r>
              <a:rPr lang="en-US" i="1">
                <a:latin typeface="Gill Sans MT" pitchFamily="34" charset="0"/>
              </a:rPr>
              <a:t>Bangunan dengan ketidak-teraturan dalam arah vertical (loncatan muka)</a:t>
            </a:r>
            <a:endParaRPr lang="id-ID">
              <a:latin typeface="Gill Sans MT" pitchFamily="34" charset="0"/>
            </a:endParaRPr>
          </a:p>
          <a:p>
            <a:endParaRPr lang="id-ID">
              <a:latin typeface="Gill Sans MT" pitchFamily="34" charset="0"/>
            </a:endParaRPr>
          </a:p>
        </p:txBody>
      </p:sp>
      <p:sp>
        <p:nvSpPr>
          <p:cNvPr id="12" name="Right Arrow 11"/>
          <p:cNvSpPr/>
          <p:nvPr/>
        </p:nvSpPr>
        <p:spPr>
          <a:xfrm>
            <a:off x="1571625" y="5500688"/>
            <a:ext cx="3286125" cy="5000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3" name="Rectangle 8"/>
          <p:cNvSpPr txBox="1">
            <a:spLocks noChangeArrowheads="1"/>
          </p:cNvSpPr>
          <p:nvPr/>
        </p:nvSpPr>
        <p:spPr>
          <a:xfrm>
            <a:off x="142875" y="71438"/>
            <a:ext cx="7497763" cy="1143000"/>
          </a:xfrm>
          <a:prstGeom prst="rect">
            <a:avLst/>
          </a:prstGeom>
        </p:spPr>
        <p:txBody>
          <a:bodyPr/>
          <a:lstStyle/>
          <a:p>
            <a:pPr fontAlgn="auto">
              <a:spcAft>
                <a:spcPts val="0"/>
              </a:spcAft>
              <a:defRPr/>
            </a:pPr>
            <a:r>
              <a:rPr lang="id-ID" sz="4300" b="1" i="1">
                <a:solidFill>
                  <a:schemeClr val="tx2">
                    <a:satMod val="130000"/>
                  </a:schemeClr>
                </a:solidFill>
                <a:effectLst>
                  <a:outerShdw blurRad="50000" dist="30000" dir="5400000" algn="tl" rotWithShape="0">
                    <a:srgbClr val="000000">
                      <a:alpha val="30000"/>
                    </a:srgbClr>
                  </a:outerShdw>
                </a:effectLst>
                <a:latin typeface="+mj-lt"/>
                <a:ea typeface="+mj-ea"/>
                <a:cs typeface="+mj-cs"/>
              </a:rPr>
              <a:t>Pengaruh Gempa Bumi</a:t>
            </a:r>
            <a:endParaRPr lang="en-US" sz="4300" b="1" i="1"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2007012000080501">
            <a:hlinkClick r:id="rId2"/>
          </p:cNvPr>
          <p:cNvPicPr>
            <a:picLocks noChangeAspect="1" noChangeArrowheads="1"/>
          </p:cNvPicPr>
          <p:nvPr/>
        </p:nvPicPr>
        <p:blipFill>
          <a:blip r:embed="rId3"/>
          <a:srcRect/>
          <a:stretch>
            <a:fillRect/>
          </a:stretch>
        </p:blipFill>
        <p:spPr bwMode="auto">
          <a:xfrm>
            <a:off x="5000625" y="500063"/>
            <a:ext cx="3171825" cy="4422775"/>
          </a:xfrm>
          <a:prstGeom prst="rect">
            <a:avLst/>
          </a:prstGeom>
          <a:noFill/>
          <a:ln w="9525">
            <a:noFill/>
            <a:miter lim="800000"/>
            <a:headEnd/>
            <a:tailEnd/>
          </a:ln>
        </p:spPr>
      </p:pic>
      <p:sp>
        <p:nvSpPr>
          <p:cNvPr id="28675" name="TextBox 2"/>
          <p:cNvSpPr txBox="1">
            <a:spLocks noChangeArrowheads="1"/>
          </p:cNvSpPr>
          <p:nvPr/>
        </p:nvSpPr>
        <p:spPr bwMode="auto">
          <a:xfrm>
            <a:off x="357188" y="928688"/>
            <a:ext cx="4071937" cy="1077912"/>
          </a:xfrm>
          <a:prstGeom prst="rect">
            <a:avLst/>
          </a:prstGeom>
          <a:noFill/>
          <a:ln w="9525">
            <a:noFill/>
            <a:miter lim="800000"/>
            <a:headEnd/>
            <a:tailEnd/>
          </a:ln>
        </p:spPr>
        <p:txBody>
          <a:bodyPr>
            <a:spAutoFit/>
          </a:bodyPr>
          <a:lstStyle/>
          <a:p>
            <a:r>
              <a:rPr lang="id-ID" sz="3200">
                <a:latin typeface="Gill Sans MT" pitchFamily="34" charset="0"/>
              </a:rPr>
              <a:t>S</a:t>
            </a:r>
            <a:r>
              <a:rPr lang="en-US" sz="3200">
                <a:latin typeface="Gill Sans MT" pitchFamily="34" charset="0"/>
              </a:rPr>
              <a:t>truktur sangat riskan jika dilanda gempa</a:t>
            </a:r>
            <a:endParaRPr lang="id-ID" sz="3200">
              <a:latin typeface="Gill Sans MT" pitchFamily="34" charset="0"/>
            </a:endParaRPr>
          </a:p>
        </p:txBody>
      </p:sp>
      <p:sp>
        <p:nvSpPr>
          <p:cNvPr id="4" name="Right Arrow 3"/>
          <p:cNvSpPr/>
          <p:nvPr/>
        </p:nvSpPr>
        <p:spPr>
          <a:xfrm>
            <a:off x="642938" y="2357438"/>
            <a:ext cx="3786187" cy="857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28677" name="TextBox 4"/>
          <p:cNvSpPr txBox="1">
            <a:spLocks noChangeArrowheads="1"/>
          </p:cNvSpPr>
          <p:nvPr/>
        </p:nvSpPr>
        <p:spPr bwMode="auto">
          <a:xfrm>
            <a:off x="500063" y="3429000"/>
            <a:ext cx="4071937" cy="2678113"/>
          </a:xfrm>
          <a:prstGeom prst="rect">
            <a:avLst/>
          </a:prstGeom>
          <a:noFill/>
          <a:ln w="9525">
            <a:noFill/>
            <a:miter lim="800000"/>
            <a:headEnd/>
            <a:tailEnd/>
          </a:ln>
        </p:spPr>
        <p:txBody>
          <a:bodyPr>
            <a:spAutoFit/>
          </a:bodyPr>
          <a:lstStyle/>
          <a:p>
            <a:r>
              <a:rPr lang="id-ID" sz="2400">
                <a:latin typeface="Gill Sans MT" pitchFamily="34" charset="0"/>
              </a:rPr>
              <a:t>Panjang tonjolan pada denah suatu struktur harus dibatasi sedemikian rupa, sehingga ukuran </a:t>
            </a:r>
            <a:r>
              <a:rPr lang="id-ID" sz="2400" b="1">
                <a:solidFill>
                  <a:srgbClr val="FF0000"/>
                </a:solidFill>
                <a:latin typeface="Gill Sans MT" pitchFamily="34" charset="0"/>
              </a:rPr>
              <a:t>K</a:t>
            </a:r>
            <a:r>
              <a:rPr lang="id-ID" sz="2400" b="1" baseline="-25000">
                <a:solidFill>
                  <a:srgbClr val="FF0000"/>
                </a:solidFill>
                <a:latin typeface="Gill Sans MT" pitchFamily="34" charset="0"/>
              </a:rPr>
              <a:t>1</a:t>
            </a:r>
            <a:r>
              <a:rPr lang="id-ID" sz="2400" b="1">
                <a:solidFill>
                  <a:srgbClr val="FF0000"/>
                </a:solidFill>
                <a:latin typeface="Gill Sans MT" pitchFamily="34" charset="0"/>
              </a:rPr>
              <a:t> dan K</a:t>
            </a:r>
            <a:r>
              <a:rPr lang="id-ID" sz="2400" b="1" baseline="-25000">
                <a:solidFill>
                  <a:srgbClr val="FF0000"/>
                </a:solidFill>
                <a:latin typeface="Gill Sans MT" pitchFamily="34" charset="0"/>
              </a:rPr>
              <a:t>2</a:t>
            </a:r>
            <a:r>
              <a:rPr lang="id-ID" sz="2400" b="1">
                <a:solidFill>
                  <a:srgbClr val="FF0000"/>
                </a:solidFill>
                <a:latin typeface="Gill Sans MT" pitchFamily="34" charset="0"/>
              </a:rPr>
              <a:t> tidak melampaui 0,25 A atau 0,25 B </a:t>
            </a:r>
            <a:r>
              <a:rPr lang="id-ID" sz="2400">
                <a:latin typeface="Gill Sans MT" pitchFamily="34" charset="0"/>
              </a:rPr>
              <a:t>bergantung yang mana yang terkecil.</a:t>
            </a:r>
          </a:p>
        </p:txBody>
      </p:sp>
      <p:sp>
        <p:nvSpPr>
          <p:cNvPr id="6" name="Rectangle 8"/>
          <p:cNvSpPr txBox="1">
            <a:spLocks noChangeArrowheads="1"/>
          </p:cNvSpPr>
          <p:nvPr/>
        </p:nvSpPr>
        <p:spPr>
          <a:xfrm>
            <a:off x="214313" y="142875"/>
            <a:ext cx="7497762" cy="1143000"/>
          </a:xfrm>
          <a:prstGeom prst="rect">
            <a:avLst/>
          </a:prstGeom>
        </p:spPr>
        <p:txBody>
          <a:bodyPr/>
          <a:lstStyle/>
          <a:p>
            <a:pPr fontAlgn="auto">
              <a:spcAft>
                <a:spcPts val="0"/>
              </a:spcAft>
              <a:defRPr/>
            </a:pPr>
            <a:r>
              <a:rPr lang="id-ID" sz="4300" b="1" i="1">
                <a:solidFill>
                  <a:schemeClr val="tx2">
                    <a:satMod val="130000"/>
                  </a:schemeClr>
                </a:solidFill>
                <a:effectLst>
                  <a:outerShdw blurRad="50000" dist="30000" dir="5400000" algn="tl" rotWithShape="0">
                    <a:srgbClr val="000000">
                      <a:alpha val="30000"/>
                    </a:srgbClr>
                  </a:outerShdw>
                </a:effectLst>
                <a:latin typeface="+mj-lt"/>
                <a:ea typeface="+mj-ea"/>
                <a:cs typeface="+mj-cs"/>
              </a:rPr>
              <a:t>Pengaruh Gempa Bumi</a:t>
            </a:r>
            <a:endParaRPr lang="en-US" sz="4300" b="1" i="1"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CN1561"/>
          <p:cNvPicPr>
            <a:picLocks noChangeAspect="1" noChangeArrowheads="1"/>
          </p:cNvPicPr>
          <p:nvPr/>
        </p:nvPicPr>
        <p:blipFill>
          <a:blip r:embed="rId2" cstate="print"/>
          <a:srcRect/>
          <a:stretch>
            <a:fillRect/>
          </a:stretch>
        </p:blipFill>
        <p:spPr bwMode="auto">
          <a:xfrm>
            <a:off x="4929190" y="714356"/>
            <a:ext cx="3714776" cy="2786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9699" name="TextBox 2"/>
          <p:cNvSpPr txBox="1">
            <a:spLocks noChangeArrowheads="1"/>
          </p:cNvSpPr>
          <p:nvPr/>
        </p:nvSpPr>
        <p:spPr bwMode="auto">
          <a:xfrm>
            <a:off x="785813" y="5572125"/>
            <a:ext cx="5916612" cy="523875"/>
          </a:xfrm>
          <a:prstGeom prst="rect">
            <a:avLst/>
          </a:prstGeom>
          <a:noFill/>
          <a:ln w="9525">
            <a:noFill/>
            <a:miter lim="800000"/>
            <a:headEnd/>
            <a:tailEnd/>
          </a:ln>
        </p:spPr>
        <p:txBody>
          <a:bodyPr wrap="none">
            <a:spAutoFit/>
          </a:bodyPr>
          <a:lstStyle/>
          <a:p>
            <a:r>
              <a:rPr lang="id-ID" sz="2800" b="1" i="1">
                <a:latin typeface="Gill Sans MT" pitchFamily="34" charset="0"/>
              </a:rPr>
              <a:t>Struktur yang Baik terhadap Gempa</a:t>
            </a:r>
          </a:p>
        </p:txBody>
      </p:sp>
      <p:sp>
        <p:nvSpPr>
          <p:cNvPr id="29700" name="TextBox 3"/>
          <p:cNvSpPr txBox="1">
            <a:spLocks noChangeArrowheads="1"/>
          </p:cNvSpPr>
          <p:nvPr/>
        </p:nvSpPr>
        <p:spPr bwMode="auto">
          <a:xfrm>
            <a:off x="642938" y="928688"/>
            <a:ext cx="3786187" cy="4400550"/>
          </a:xfrm>
          <a:prstGeom prst="rect">
            <a:avLst/>
          </a:prstGeom>
          <a:noFill/>
          <a:ln w="9525">
            <a:noFill/>
            <a:miter lim="800000"/>
            <a:headEnd/>
            <a:tailEnd/>
          </a:ln>
        </p:spPr>
        <p:txBody>
          <a:bodyPr>
            <a:spAutoFit/>
          </a:bodyPr>
          <a:lstStyle/>
          <a:p>
            <a:r>
              <a:rPr lang="id-ID" sz="2000">
                <a:latin typeface="Gill Sans MT" pitchFamily="34" charset="0"/>
              </a:rPr>
              <a:t>Baik ukuran A maupun B tidak boleh melampaui 10 bentang atau 50 m  </a:t>
            </a:r>
          </a:p>
          <a:p>
            <a:r>
              <a:rPr lang="en-US" sz="2000">
                <a:latin typeface="Gill Sans MT" pitchFamily="34" charset="0"/>
              </a:rPr>
              <a:t>Ukuran A tidak boleh lebih besar dari 5B dan tidak boleh lebih kecil dari 0,2B.</a:t>
            </a:r>
            <a:endParaRPr lang="id-ID" sz="2000">
              <a:latin typeface="Gill Sans MT" pitchFamily="34" charset="0"/>
            </a:endParaRPr>
          </a:p>
          <a:p>
            <a:r>
              <a:rPr lang="en-US" sz="2000">
                <a:latin typeface="Gill Sans MT" pitchFamily="34" charset="0"/>
              </a:rPr>
              <a:t>Baik perbandingan H/A maupun H/B harus lebih kecil dari 5, dimana H adalah tinggi struktur.</a:t>
            </a:r>
            <a:endParaRPr lang="id-ID" sz="2000">
              <a:latin typeface="Gill Sans MT" pitchFamily="34" charset="0"/>
            </a:endParaRPr>
          </a:p>
          <a:p>
            <a:endParaRPr lang="id-ID" sz="2000">
              <a:latin typeface="Gill Sans MT" pitchFamily="34" charset="0"/>
            </a:endParaRPr>
          </a:p>
          <a:p>
            <a:r>
              <a:rPr lang="en-US" sz="2000">
                <a:latin typeface="Gill Sans MT" pitchFamily="34" charset="0"/>
              </a:rPr>
              <a:t>Tinggi tingkat tidak boleh berselisih lebih dari 40 persen terhadap tinggi tingkat lainnya.</a:t>
            </a:r>
            <a:endParaRPr lang="id-ID" sz="2000">
              <a:latin typeface="Gill Sans MT" pitchFamily="34" charset="0"/>
            </a:endParaRPr>
          </a:p>
          <a:p>
            <a:endParaRPr lang="id-ID" sz="2000">
              <a:latin typeface="Gill Sans MT" pitchFamily="34" charset="0"/>
            </a:endParaRPr>
          </a:p>
        </p:txBody>
      </p:sp>
      <p:sp>
        <p:nvSpPr>
          <p:cNvPr id="5" name="Rectangle 4"/>
          <p:cNvSpPr/>
          <p:nvPr/>
        </p:nvSpPr>
        <p:spPr>
          <a:xfrm>
            <a:off x="4857750" y="4071938"/>
            <a:ext cx="2857500" cy="1000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6" name="Rectangle 5"/>
          <p:cNvSpPr/>
          <p:nvPr/>
        </p:nvSpPr>
        <p:spPr>
          <a:xfrm>
            <a:off x="6786563" y="5072063"/>
            <a:ext cx="928687" cy="357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29703" name="TextBox 7"/>
          <p:cNvSpPr txBox="1">
            <a:spLocks noChangeArrowheads="1"/>
          </p:cNvSpPr>
          <p:nvPr/>
        </p:nvSpPr>
        <p:spPr bwMode="auto">
          <a:xfrm>
            <a:off x="7143750" y="5572125"/>
            <a:ext cx="450850" cy="369888"/>
          </a:xfrm>
          <a:prstGeom prst="rect">
            <a:avLst/>
          </a:prstGeom>
          <a:noFill/>
          <a:ln w="9525">
            <a:noFill/>
            <a:miter lim="800000"/>
            <a:headEnd/>
            <a:tailEnd/>
          </a:ln>
        </p:spPr>
        <p:txBody>
          <a:bodyPr wrap="none">
            <a:spAutoFit/>
          </a:bodyPr>
          <a:lstStyle/>
          <a:p>
            <a:r>
              <a:rPr lang="id-ID">
                <a:latin typeface="Gill Sans MT" pitchFamily="34" charset="0"/>
              </a:rPr>
              <a:t>K1</a:t>
            </a:r>
          </a:p>
        </p:txBody>
      </p:sp>
      <p:sp>
        <p:nvSpPr>
          <p:cNvPr id="29704" name="TextBox 8"/>
          <p:cNvSpPr txBox="1">
            <a:spLocks noChangeArrowheads="1"/>
          </p:cNvSpPr>
          <p:nvPr/>
        </p:nvSpPr>
        <p:spPr bwMode="auto">
          <a:xfrm>
            <a:off x="8001000" y="5072063"/>
            <a:ext cx="450850" cy="369887"/>
          </a:xfrm>
          <a:prstGeom prst="rect">
            <a:avLst/>
          </a:prstGeom>
          <a:noFill/>
          <a:ln w="9525">
            <a:noFill/>
            <a:miter lim="800000"/>
            <a:headEnd/>
            <a:tailEnd/>
          </a:ln>
        </p:spPr>
        <p:txBody>
          <a:bodyPr wrap="none">
            <a:spAutoFit/>
          </a:bodyPr>
          <a:lstStyle/>
          <a:p>
            <a:r>
              <a:rPr lang="id-ID">
                <a:latin typeface="Gill Sans MT" pitchFamily="34" charset="0"/>
              </a:rPr>
              <a:t>K2</a:t>
            </a:r>
          </a:p>
        </p:txBody>
      </p:sp>
      <p:cxnSp>
        <p:nvCxnSpPr>
          <p:cNvPr id="11" name="Straight Arrow Connector 10"/>
          <p:cNvCxnSpPr>
            <a:endCxn id="6" idx="3"/>
          </p:cNvCxnSpPr>
          <p:nvPr/>
        </p:nvCxnSpPr>
        <p:spPr>
          <a:xfrm rot="10800000" flipV="1">
            <a:off x="7715250" y="5000625"/>
            <a:ext cx="500063" cy="250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6" idx="2"/>
          </p:cNvCxnSpPr>
          <p:nvPr/>
        </p:nvCxnSpPr>
        <p:spPr>
          <a:xfrm rot="5400000" flipH="1" flipV="1">
            <a:off x="6911975" y="5446713"/>
            <a:ext cx="357188" cy="322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8"/>
          <p:cNvSpPr txBox="1">
            <a:spLocks noChangeArrowheads="1"/>
          </p:cNvSpPr>
          <p:nvPr/>
        </p:nvSpPr>
        <p:spPr>
          <a:xfrm>
            <a:off x="214313" y="214313"/>
            <a:ext cx="7497762" cy="1143000"/>
          </a:xfrm>
          <a:prstGeom prst="rect">
            <a:avLst/>
          </a:prstGeom>
        </p:spPr>
        <p:txBody>
          <a:bodyPr/>
          <a:lstStyle/>
          <a:p>
            <a:pPr fontAlgn="auto">
              <a:spcAft>
                <a:spcPts val="0"/>
              </a:spcAft>
              <a:defRPr/>
            </a:pPr>
            <a:r>
              <a:rPr lang="id-ID" sz="4300" b="1" i="1">
                <a:solidFill>
                  <a:schemeClr val="tx2">
                    <a:satMod val="130000"/>
                  </a:schemeClr>
                </a:solidFill>
                <a:effectLst>
                  <a:outerShdw blurRad="50000" dist="30000" dir="5400000" algn="tl" rotWithShape="0">
                    <a:srgbClr val="000000">
                      <a:alpha val="30000"/>
                    </a:srgbClr>
                  </a:outerShdw>
                </a:effectLst>
                <a:latin typeface="+mj-lt"/>
                <a:ea typeface="+mj-ea"/>
                <a:cs typeface="+mj-cs"/>
              </a:rPr>
              <a:t>Pengaruh Gempa Bumi</a:t>
            </a:r>
            <a:endParaRPr lang="en-US" sz="4300" b="1" i="1"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4429125" y="912813"/>
            <a:ext cx="4357688" cy="5016500"/>
          </a:xfrm>
          <a:prstGeom prst="rect">
            <a:avLst/>
          </a:prstGeom>
          <a:noFill/>
          <a:ln w="9525">
            <a:noFill/>
            <a:miter lim="800000"/>
            <a:headEnd/>
            <a:tailEnd/>
          </a:ln>
        </p:spPr>
        <p:txBody>
          <a:bodyPr>
            <a:spAutoFit/>
          </a:bodyPr>
          <a:lstStyle/>
          <a:p>
            <a:pPr algn="just"/>
            <a:r>
              <a:rPr lang="en-US" sz="2000">
                <a:latin typeface="Gill Sans MT" pitchFamily="34" charset="0"/>
              </a:rPr>
              <a:t>Struktur gedung yang menggunakan konstruksi baja dengan </a:t>
            </a:r>
            <a:r>
              <a:rPr lang="en-US" sz="2000" b="1" i="1">
                <a:latin typeface="Gill Sans MT" pitchFamily="34" charset="0"/>
              </a:rPr>
              <a:t>portal bidang berpenopang (bracing) dapat diterapkan sebagai salah satu alternatif struktur penahan gempa</a:t>
            </a:r>
            <a:r>
              <a:rPr lang="en-US" sz="2000">
                <a:latin typeface="Gill Sans MT" pitchFamily="34" charset="0"/>
              </a:rPr>
              <a:t>, struktur tersebut dapat disebut juga dengan nama </a:t>
            </a:r>
            <a:r>
              <a:rPr lang="en-US" sz="2000" i="1">
                <a:latin typeface="Gill Sans MT" pitchFamily="34" charset="0"/>
              </a:rPr>
              <a:t>braced frame</a:t>
            </a:r>
            <a:r>
              <a:rPr lang="en-US" sz="2000">
                <a:latin typeface="Gill Sans MT" pitchFamily="34" charset="0"/>
              </a:rPr>
              <a:t>. Struktur tersebut memiliki nilai kekuatan yang tinggi dan dapat dipasang dari lantai paling rendah sampai paling tinggi. Dengan adanya </a:t>
            </a:r>
            <a:r>
              <a:rPr lang="en-US" sz="2000" i="1">
                <a:latin typeface="Gill Sans MT" pitchFamily="34" charset="0"/>
              </a:rPr>
              <a:t>bracing</a:t>
            </a:r>
            <a:r>
              <a:rPr lang="en-US" sz="2000">
                <a:latin typeface="Gill Sans MT" pitchFamily="34" charset="0"/>
              </a:rPr>
              <a:t> maka sebuah struktur akan memiliki kekakuan (</a:t>
            </a:r>
            <a:r>
              <a:rPr lang="en-US" sz="2000" i="1">
                <a:latin typeface="Gill Sans MT" pitchFamily="34" charset="0"/>
              </a:rPr>
              <a:t>stiffness</a:t>
            </a:r>
            <a:r>
              <a:rPr lang="en-US" sz="2000">
                <a:latin typeface="Gill Sans MT" pitchFamily="34" charset="0"/>
              </a:rPr>
              <a:t>) dan kekuatan (</a:t>
            </a:r>
            <a:r>
              <a:rPr lang="en-US" sz="2000" i="1">
                <a:latin typeface="Gill Sans MT" pitchFamily="34" charset="0"/>
              </a:rPr>
              <a:t>strength</a:t>
            </a:r>
            <a:r>
              <a:rPr lang="en-US" sz="2000">
                <a:latin typeface="Gill Sans MT" pitchFamily="34" charset="0"/>
              </a:rPr>
              <a:t>) yang cukup terutama untuk menahan gaya lateral yang disebabkan adanya gempa. </a:t>
            </a:r>
            <a:endParaRPr lang="en-US" sz="2000" i="1">
              <a:latin typeface="Gill Sans MT" pitchFamily="34" charset="0"/>
            </a:endParaRPr>
          </a:p>
          <a:p>
            <a:pPr algn="just"/>
            <a:endParaRPr lang="id-ID" sz="2000">
              <a:latin typeface="Gill Sans MT" pitchFamily="34" charset="0"/>
            </a:endParaRPr>
          </a:p>
        </p:txBody>
      </p:sp>
      <p:pic>
        <p:nvPicPr>
          <p:cNvPr id="30723" name="Picture 2" descr="I:\Gambar Teknik\untitled1.bmp"/>
          <p:cNvPicPr>
            <a:picLocks noChangeAspect="1" noChangeArrowheads="1"/>
          </p:cNvPicPr>
          <p:nvPr/>
        </p:nvPicPr>
        <p:blipFill>
          <a:blip r:embed="rId2"/>
          <a:srcRect/>
          <a:stretch>
            <a:fillRect/>
          </a:stretch>
        </p:blipFill>
        <p:spPr bwMode="auto">
          <a:xfrm>
            <a:off x="428625" y="714375"/>
            <a:ext cx="3892550" cy="5191125"/>
          </a:xfrm>
          <a:prstGeom prst="rect">
            <a:avLst/>
          </a:prstGeom>
          <a:noFill/>
          <a:ln w="9525">
            <a:noFill/>
            <a:miter lim="800000"/>
            <a:headEnd/>
            <a:tailEnd/>
          </a:ln>
        </p:spPr>
      </p:pic>
      <p:sp>
        <p:nvSpPr>
          <p:cNvPr id="4" name="Left Arrow 3"/>
          <p:cNvSpPr/>
          <p:nvPr/>
        </p:nvSpPr>
        <p:spPr>
          <a:xfrm>
            <a:off x="1500188" y="5000625"/>
            <a:ext cx="2714625" cy="5000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5" name="Rectangle 8"/>
          <p:cNvSpPr txBox="1">
            <a:spLocks noChangeArrowheads="1"/>
          </p:cNvSpPr>
          <p:nvPr/>
        </p:nvSpPr>
        <p:spPr>
          <a:xfrm>
            <a:off x="285750" y="214313"/>
            <a:ext cx="7497763" cy="1143000"/>
          </a:xfrm>
          <a:prstGeom prst="rect">
            <a:avLst/>
          </a:prstGeom>
        </p:spPr>
        <p:txBody>
          <a:bodyPr/>
          <a:lstStyle/>
          <a:p>
            <a:pPr fontAlgn="auto">
              <a:spcAft>
                <a:spcPts val="0"/>
              </a:spcAft>
              <a:defRPr/>
            </a:pPr>
            <a:r>
              <a:rPr lang="id-ID" sz="4300" b="1" i="1">
                <a:solidFill>
                  <a:schemeClr val="tx2">
                    <a:satMod val="130000"/>
                  </a:schemeClr>
                </a:solidFill>
                <a:effectLst>
                  <a:outerShdw blurRad="50000" dist="30000" dir="5400000" algn="tl" rotWithShape="0">
                    <a:srgbClr val="000000">
                      <a:alpha val="30000"/>
                    </a:srgbClr>
                  </a:outerShdw>
                </a:effectLst>
                <a:latin typeface="+mj-lt"/>
                <a:ea typeface="+mj-ea"/>
                <a:cs typeface="+mj-cs"/>
              </a:rPr>
              <a:t>Pengaruh Gempa Bumi</a:t>
            </a:r>
            <a:endParaRPr lang="en-US" sz="4300" b="1" i="1"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eaLnBrk="1" fontAlgn="auto" hangingPunct="1">
              <a:spcAft>
                <a:spcPts val="0"/>
              </a:spcAft>
              <a:defRPr/>
            </a:pPr>
            <a:r>
              <a:rPr lang="id-ID" dirty="0" smtClean="0">
                <a:solidFill>
                  <a:schemeClr val="tx2">
                    <a:satMod val="130000"/>
                  </a:schemeClr>
                </a:solidFill>
              </a:rPr>
              <a:t>Referency</a:t>
            </a:r>
            <a:endParaRPr lang="id-ID" dirty="0">
              <a:solidFill>
                <a:schemeClr val="tx2">
                  <a:satMod val="130000"/>
                </a:schemeClr>
              </a:solidFill>
            </a:endParaRPr>
          </a:p>
        </p:txBody>
      </p:sp>
      <p:sp>
        <p:nvSpPr>
          <p:cNvPr id="5" name="Content Placeholder 4"/>
          <p:cNvSpPr>
            <a:spLocks noGrp="1"/>
          </p:cNvSpPr>
          <p:nvPr>
            <p:ph idx="1"/>
          </p:nvPr>
        </p:nvSpPr>
        <p:spPr/>
        <p:txBody>
          <a:bodyPr rtlCol="0">
            <a:normAutofit fontScale="70000" lnSpcReduction="20000"/>
          </a:bodyPr>
          <a:lstStyle/>
          <a:p>
            <a:pPr marL="514350" indent="-514350" eaLnBrk="1" fontAlgn="auto" hangingPunct="1">
              <a:spcAft>
                <a:spcPts val="0"/>
              </a:spcAft>
              <a:buFont typeface="+mj-lt"/>
              <a:buAutoNum type="arabicPeriod"/>
              <a:defRPr/>
            </a:pPr>
            <a:r>
              <a:rPr lang="id-ID" dirty="0" smtClean="0"/>
              <a:t>Dipl.Ing.Y.B.Mangunwijaya, 1988, </a:t>
            </a:r>
            <a:r>
              <a:rPr lang="id-ID" b="1" i="1" dirty="0" smtClean="0"/>
              <a:t>Pengantar Fisika Bangunan</a:t>
            </a:r>
            <a:r>
              <a:rPr lang="id-ID" dirty="0" smtClean="0"/>
              <a:t>, Penerbit Djambatan, cetakan ke-3 Yogyakarta.</a:t>
            </a:r>
          </a:p>
          <a:p>
            <a:pPr marL="514350" indent="-514350" eaLnBrk="1" fontAlgn="auto" hangingPunct="1">
              <a:spcAft>
                <a:spcPts val="0"/>
              </a:spcAft>
              <a:buFont typeface="+mj-lt"/>
              <a:buAutoNum type="arabicPeriod"/>
              <a:defRPr/>
            </a:pPr>
            <a:r>
              <a:rPr lang="id-ID" dirty="0" smtClean="0"/>
              <a:t>Prasasto Satwiko, 2004, </a:t>
            </a:r>
            <a:r>
              <a:rPr lang="id-ID" b="1" i="1" dirty="0" smtClean="0"/>
              <a:t>Fisika Bangunan 1</a:t>
            </a:r>
            <a:r>
              <a:rPr lang="id-ID" dirty="0" smtClean="0"/>
              <a:t>, Edisi 1, ANDI, Yogyakarta.</a:t>
            </a:r>
          </a:p>
          <a:p>
            <a:pPr marL="514350" indent="-514350" eaLnBrk="1" fontAlgn="auto" hangingPunct="1">
              <a:spcAft>
                <a:spcPts val="0"/>
              </a:spcAft>
              <a:buFont typeface="+mj-lt"/>
              <a:buAutoNum type="arabicPeriod"/>
              <a:defRPr/>
            </a:pPr>
            <a:r>
              <a:rPr lang="id-ID" dirty="0" smtClean="0"/>
              <a:t>Hardianto S, ST, 2007, </a:t>
            </a:r>
            <a:r>
              <a:rPr lang="id-ID" b="1" i="1" dirty="0" smtClean="0"/>
              <a:t>Statistik Perumahan dan Permukiman, Rioma,</a:t>
            </a:r>
            <a:r>
              <a:rPr lang="id-ID" dirty="0" smtClean="0"/>
              <a:t> Jakarta.</a:t>
            </a:r>
          </a:p>
          <a:p>
            <a:pPr marL="514350" indent="-514350" eaLnBrk="1" fontAlgn="auto" hangingPunct="1">
              <a:spcAft>
                <a:spcPts val="0"/>
              </a:spcAft>
              <a:buFont typeface="+mj-lt"/>
              <a:buAutoNum type="arabicPeriod"/>
              <a:defRPr/>
            </a:pPr>
            <a:r>
              <a:rPr lang="id-ID" dirty="0" smtClean="0"/>
              <a:t>A. Winarti Cs, 2006, </a:t>
            </a:r>
            <a:r>
              <a:rPr lang="id-ID" b="1" i="1" dirty="0" smtClean="0"/>
              <a:t>Gempa Jogja, Indoneswia &amp; Dunia</a:t>
            </a:r>
            <a:r>
              <a:rPr lang="id-ID" dirty="0" smtClean="0"/>
              <a:t>, Gramedia, Jakarta.</a:t>
            </a:r>
          </a:p>
          <a:p>
            <a:pPr marL="514350" indent="-514350" eaLnBrk="1" fontAlgn="auto" hangingPunct="1">
              <a:spcAft>
                <a:spcPts val="0"/>
              </a:spcAft>
              <a:buFont typeface="+mj-lt"/>
              <a:buAutoNum type="arabicPeriod"/>
              <a:defRPr/>
            </a:pPr>
            <a:r>
              <a:rPr lang="id-ID" dirty="0" smtClean="0"/>
              <a:t>Edward Allen, 2002, </a:t>
            </a:r>
            <a:r>
              <a:rPr lang="id-ID" b="1" i="1" dirty="0" smtClean="0"/>
              <a:t>Dasar-Dasar Konstruksi Bangunan</a:t>
            </a:r>
            <a:r>
              <a:rPr lang="id-ID" dirty="0" smtClean="0"/>
              <a:t>, Erlangga, Jakarta.</a:t>
            </a:r>
          </a:p>
          <a:p>
            <a:pPr marL="514350" indent="-514350" eaLnBrk="1" fontAlgn="auto" hangingPunct="1">
              <a:spcAft>
                <a:spcPts val="0"/>
              </a:spcAft>
              <a:buFont typeface="+mj-lt"/>
              <a:buAutoNum type="arabicPeriod"/>
              <a:defRPr/>
            </a:pPr>
            <a:r>
              <a:rPr lang="id-ID" dirty="0" smtClean="0"/>
              <a:t>Ir. Jimmy S. Junawa, MSAE, 2005, </a:t>
            </a:r>
            <a:r>
              <a:rPr lang="id-ID" b="1" i="1" dirty="0" smtClean="0"/>
              <a:t>Panduan Sistem Bangunan Tinggi</a:t>
            </a:r>
            <a:r>
              <a:rPr lang="id-ID" dirty="0" smtClean="0"/>
              <a:t>, Erlangga, Jakarta.</a:t>
            </a:r>
          </a:p>
          <a:p>
            <a:pPr marL="514350" indent="-514350" eaLnBrk="1" fontAlgn="auto" hangingPunct="1">
              <a:spcAft>
                <a:spcPts val="0"/>
              </a:spcAft>
              <a:buFont typeface="+mj-lt"/>
              <a:buAutoNum type="arabicPeriod"/>
              <a:defRPr/>
            </a:pPr>
            <a:r>
              <a:rPr lang="id-ID" dirty="0" smtClean="0"/>
              <a:t>Ir. Agus Haryo Sudarmojo, 2008, </a:t>
            </a:r>
            <a:r>
              <a:rPr lang="id-ID" b="1" i="1" dirty="0" smtClean="0"/>
              <a:t>Menyibak Rahasia Sains Bumi dalam Al-Quran</a:t>
            </a:r>
            <a:r>
              <a:rPr lang="id-ID" dirty="0" smtClean="0"/>
              <a:t>,  Mizania,  Bandung</a:t>
            </a:r>
            <a:endParaRPr lang="id-ID"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p:cNvSpPr txBox="1">
            <a:spLocks noChangeArrowheads="1"/>
          </p:cNvSpPr>
          <p:nvPr/>
        </p:nvSpPr>
        <p:spPr bwMode="auto">
          <a:xfrm>
            <a:off x="214313" y="4071938"/>
            <a:ext cx="8572500" cy="2246312"/>
          </a:xfrm>
          <a:prstGeom prst="rect">
            <a:avLst/>
          </a:prstGeom>
          <a:noFill/>
          <a:ln w="9525">
            <a:noFill/>
            <a:miter lim="800000"/>
            <a:headEnd/>
            <a:tailEnd/>
          </a:ln>
        </p:spPr>
        <p:txBody>
          <a:bodyPr>
            <a:spAutoFit/>
          </a:bodyPr>
          <a:lstStyle/>
          <a:p>
            <a:r>
              <a:rPr lang="en-US" sz="2000">
                <a:latin typeface="Gill Sans MT" pitchFamily="34" charset="0"/>
              </a:rPr>
              <a:t>Alasan penggunaan penopang pada struktur bangunan baja adalah </a:t>
            </a:r>
            <a:r>
              <a:rPr lang="en-US" sz="2000" b="1" i="1">
                <a:latin typeface="Gill Sans MT" pitchFamily="34" charset="0"/>
              </a:rPr>
              <a:t>agar struktur bangunan baja dapat memiliki kekuatan dan kekakuan yang tinggi sehingga lebih efektif dalam menahan deformasi </a:t>
            </a:r>
            <a:r>
              <a:rPr lang="en-US" sz="2000">
                <a:latin typeface="Gill Sans MT" pitchFamily="34" charset="0"/>
              </a:rPr>
              <a:t>(perubahan bentuk struktur) yang besar pada portal bidang. Salah satu bentuk konfigurasi penopang dalam struktur portal baja adalah </a:t>
            </a:r>
            <a:r>
              <a:rPr lang="en-US" sz="2000" i="1">
                <a:latin typeface="Gill Sans MT" pitchFamily="34" charset="0"/>
              </a:rPr>
              <a:t>diamond bracing</a:t>
            </a:r>
            <a:r>
              <a:rPr lang="en-US" sz="2000">
                <a:latin typeface="Gill Sans MT" pitchFamily="34" charset="0"/>
              </a:rPr>
              <a:t>. Roy Becker (1995) menyatakan bahwa dengan penggunaan model </a:t>
            </a:r>
            <a:r>
              <a:rPr lang="en-US" sz="2000" i="1">
                <a:latin typeface="Gill Sans MT" pitchFamily="34" charset="0"/>
              </a:rPr>
              <a:t>diamond bracing </a:t>
            </a:r>
            <a:r>
              <a:rPr lang="en-US" sz="2000">
                <a:latin typeface="Gill Sans MT" pitchFamily="34" charset="0"/>
              </a:rPr>
              <a:t>maka peristiwa tekuk pada penopang model dapat dihindari atau setidaknya dikurangi.</a:t>
            </a:r>
            <a:endParaRPr lang="id-ID" sz="2000">
              <a:latin typeface="Gill Sans MT" pitchFamily="34" charset="0"/>
            </a:endParaRPr>
          </a:p>
        </p:txBody>
      </p:sp>
      <p:pic>
        <p:nvPicPr>
          <p:cNvPr id="31747" name="Picture 2" descr="I:\Gambar Teknik\untitled2.bmp"/>
          <p:cNvPicPr>
            <a:picLocks noChangeAspect="1" noChangeArrowheads="1"/>
          </p:cNvPicPr>
          <p:nvPr/>
        </p:nvPicPr>
        <p:blipFill>
          <a:blip r:embed="rId2"/>
          <a:srcRect/>
          <a:stretch>
            <a:fillRect/>
          </a:stretch>
        </p:blipFill>
        <p:spPr bwMode="auto">
          <a:xfrm>
            <a:off x="428625" y="357188"/>
            <a:ext cx="4786313" cy="3594100"/>
          </a:xfrm>
          <a:prstGeom prst="rect">
            <a:avLst/>
          </a:prstGeom>
          <a:noFill/>
          <a:ln w="9525">
            <a:noFill/>
            <a:miter lim="800000"/>
            <a:headEnd/>
            <a:tailEnd/>
          </a:ln>
        </p:spPr>
      </p:pic>
      <p:sp>
        <p:nvSpPr>
          <p:cNvPr id="4" name="Left Arrow 3"/>
          <p:cNvSpPr/>
          <p:nvPr/>
        </p:nvSpPr>
        <p:spPr>
          <a:xfrm>
            <a:off x="4500563" y="2214563"/>
            <a:ext cx="3786187" cy="5715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5" name="Rectangle 8"/>
          <p:cNvSpPr txBox="1">
            <a:spLocks noChangeArrowheads="1"/>
          </p:cNvSpPr>
          <p:nvPr/>
        </p:nvSpPr>
        <p:spPr>
          <a:xfrm>
            <a:off x="214313" y="71438"/>
            <a:ext cx="7497762" cy="1143000"/>
          </a:xfrm>
          <a:prstGeom prst="rect">
            <a:avLst/>
          </a:prstGeom>
        </p:spPr>
        <p:txBody>
          <a:bodyPr/>
          <a:lstStyle/>
          <a:p>
            <a:pPr fontAlgn="auto">
              <a:spcAft>
                <a:spcPts val="0"/>
              </a:spcAft>
              <a:defRPr/>
            </a:pPr>
            <a:r>
              <a:rPr lang="id-ID" sz="4300" b="1" i="1">
                <a:solidFill>
                  <a:schemeClr val="tx2">
                    <a:satMod val="130000"/>
                  </a:schemeClr>
                </a:solidFill>
                <a:effectLst>
                  <a:outerShdw blurRad="50000" dist="30000" dir="5400000" algn="tl" rotWithShape="0">
                    <a:srgbClr val="000000">
                      <a:alpha val="30000"/>
                    </a:srgbClr>
                  </a:outerShdw>
                </a:effectLst>
                <a:latin typeface="+mj-lt"/>
                <a:ea typeface="+mj-ea"/>
                <a:cs typeface="+mj-cs"/>
              </a:rPr>
              <a:t>Pengaruh Gempa Bumi</a:t>
            </a:r>
            <a:endParaRPr lang="en-US" sz="4300" b="1" i="1"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I:\fisika teknik\scan0043.jpg"/>
          <p:cNvPicPr>
            <a:picLocks noChangeAspect="1" noChangeArrowheads="1"/>
          </p:cNvPicPr>
          <p:nvPr/>
        </p:nvPicPr>
        <p:blipFill>
          <a:blip r:embed="rId2"/>
          <a:srcRect/>
          <a:stretch>
            <a:fillRect/>
          </a:stretch>
        </p:blipFill>
        <p:spPr bwMode="auto">
          <a:xfrm>
            <a:off x="428625" y="357188"/>
            <a:ext cx="5286375" cy="5929312"/>
          </a:xfrm>
          <a:prstGeom prst="rect">
            <a:avLst/>
          </a:prstGeom>
          <a:noFill/>
          <a:ln w="9525">
            <a:noFill/>
            <a:miter lim="800000"/>
            <a:headEnd/>
            <a:tailEnd/>
          </a:ln>
        </p:spPr>
      </p:pic>
      <p:sp>
        <p:nvSpPr>
          <p:cNvPr id="32771" name="TextBox 3"/>
          <p:cNvSpPr txBox="1">
            <a:spLocks noChangeArrowheads="1"/>
          </p:cNvSpPr>
          <p:nvPr/>
        </p:nvSpPr>
        <p:spPr bwMode="auto">
          <a:xfrm>
            <a:off x="6000750" y="1214438"/>
            <a:ext cx="2852738" cy="3692525"/>
          </a:xfrm>
          <a:prstGeom prst="rect">
            <a:avLst/>
          </a:prstGeom>
          <a:noFill/>
          <a:ln w="9525">
            <a:noFill/>
            <a:miter lim="800000"/>
            <a:headEnd/>
            <a:tailEnd/>
          </a:ln>
        </p:spPr>
        <p:txBody>
          <a:bodyPr>
            <a:spAutoFit/>
          </a:bodyPr>
          <a:lstStyle/>
          <a:p>
            <a:r>
              <a:rPr lang="id-ID">
                <a:latin typeface="Gill Sans MT" pitchFamily="34" charset="0"/>
              </a:rPr>
              <a:t>Dilatasi ini umumnya ditempatkan pada diskontinutas mendatar atau tegak pada masa bangunan tersebut, di tempat dimana retak akan paling mungkin terjadi (Gambar B).</a:t>
            </a:r>
          </a:p>
          <a:p>
            <a:endParaRPr lang="id-ID">
              <a:latin typeface="Gill Sans MT" pitchFamily="34" charset="0"/>
            </a:endParaRPr>
          </a:p>
          <a:p>
            <a:r>
              <a:rPr lang="id-ID">
                <a:latin typeface="Gill Sans MT" pitchFamily="34" charset="0"/>
              </a:rPr>
              <a:t>Dilatasi (Sambungan) ini juga di tempatkan pada slang 150 hingga 200 kaki (40 hingga 60 m) pada bangunan yang sangat panjang   </a:t>
            </a:r>
          </a:p>
        </p:txBody>
      </p:sp>
      <p:sp>
        <p:nvSpPr>
          <p:cNvPr id="5" name="Left Arrow 4"/>
          <p:cNvSpPr/>
          <p:nvPr/>
        </p:nvSpPr>
        <p:spPr>
          <a:xfrm>
            <a:off x="4071938" y="3143250"/>
            <a:ext cx="1357312" cy="1428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6" name="Rectangle 8"/>
          <p:cNvSpPr txBox="1">
            <a:spLocks noChangeArrowheads="1"/>
          </p:cNvSpPr>
          <p:nvPr/>
        </p:nvSpPr>
        <p:spPr>
          <a:xfrm>
            <a:off x="214313" y="71438"/>
            <a:ext cx="7497762" cy="1143000"/>
          </a:xfrm>
          <a:prstGeom prst="rect">
            <a:avLst/>
          </a:prstGeom>
        </p:spPr>
        <p:txBody>
          <a:bodyPr/>
          <a:lstStyle/>
          <a:p>
            <a:pPr fontAlgn="auto">
              <a:spcAft>
                <a:spcPts val="0"/>
              </a:spcAft>
              <a:defRPr/>
            </a:pPr>
            <a:r>
              <a:rPr lang="id-ID" sz="4300" b="1" i="1">
                <a:solidFill>
                  <a:schemeClr val="tx2">
                    <a:satMod val="130000"/>
                  </a:schemeClr>
                </a:solidFill>
                <a:effectLst>
                  <a:outerShdw blurRad="50000" dist="30000" dir="5400000" algn="tl" rotWithShape="0">
                    <a:srgbClr val="000000">
                      <a:alpha val="30000"/>
                    </a:srgbClr>
                  </a:outerShdw>
                </a:effectLst>
                <a:latin typeface="+mj-lt"/>
                <a:ea typeface="+mj-ea"/>
                <a:cs typeface="+mj-cs"/>
              </a:rPr>
              <a:t>Pengaruh Gempa Bumi</a:t>
            </a:r>
            <a:endParaRPr lang="en-US" sz="4300" b="1" i="1"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ChangeArrowheads="1"/>
          </p:cNvSpPr>
          <p:nvPr>
            <p:ph type="title"/>
          </p:nvPr>
        </p:nvSpPr>
        <p:spPr>
          <a:xfrm>
            <a:off x="6000750" y="1000125"/>
            <a:ext cx="2493963" cy="1143000"/>
          </a:xfrm>
        </p:spPr>
        <p:txBody>
          <a:bodyPr rtlCol="0">
            <a:normAutofit/>
          </a:bodyPr>
          <a:lstStyle/>
          <a:p>
            <a:pPr eaLnBrk="1" fontAlgn="auto" hangingPunct="1">
              <a:spcAft>
                <a:spcPts val="0"/>
              </a:spcAft>
              <a:defRPr/>
            </a:pPr>
            <a:r>
              <a:rPr lang="id-ID" dirty="0" smtClean="0">
                <a:solidFill>
                  <a:schemeClr val="tx2">
                    <a:satMod val="130000"/>
                  </a:schemeClr>
                </a:solidFill>
              </a:rPr>
              <a:t>Dilatasi</a:t>
            </a:r>
            <a:endParaRPr lang="id-ID" dirty="0">
              <a:solidFill>
                <a:schemeClr val="tx2">
                  <a:satMod val="130000"/>
                </a:schemeClr>
              </a:solidFill>
            </a:endParaRPr>
          </a:p>
        </p:txBody>
      </p:sp>
      <p:pic>
        <p:nvPicPr>
          <p:cNvPr id="33795" name="Picture 6" descr="dilatasi"/>
          <p:cNvPicPr>
            <a:picLocks noGrp="1" noChangeAspect="1" noChangeArrowheads="1"/>
          </p:cNvPicPr>
          <p:nvPr>
            <p:ph idx="1"/>
          </p:nvPr>
        </p:nvPicPr>
        <p:blipFill>
          <a:blip r:embed="rId2"/>
          <a:srcRect/>
          <a:stretch>
            <a:fillRect/>
          </a:stretch>
        </p:blipFill>
        <p:spPr>
          <a:xfrm>
            <a:off x="381000" y="2135188"/>
            <a:ext cx="6477000" cy="2670175"/>
          </a:xfrm>
        </p:spPr>
      </p:pic>
      <p:sp>
        <p:nvSpPr>
          <p:cNvPr id="33796" name="Rectangle 9"/>
          <p:cNvSpPr>
            <a:spLocks noChangeArrowheads="1"/>
          </p:cNvSpPr>
          <p:nvPr/>
        </p:nvSpPr>
        <p:spPr bwMode="auto">
          <a:xfrm>
            <a:off x="1444625" y="4859338"/>
            <a:ext cx="6254750" cy="1465262"/>
          </a:xfrm>
          <a:prstGeom prst="rect">
            <a:avLst/>
          </a:prstGeom>
          <a:noFill/>
          <a:ln w="9525">
            <a:noFill/>
            <a:miter lim="800000"/>
            <a:headEnd/>
            <a:tailEnd/>
          </a:ln>
        </p:spPr>
        <p:txBody>
          <a:bodyPr wrap="none" anchor="ctr">
            <a:spAutoFit/>
          </a:bodyPr>
          <a:lstStyle/>
          <a:p>
            <a:pPr algn="ctr"/>
            <a:r>
              <a:rPr lang="en-US">
                <a:latin typeface="Gill Sans MT" pitchFamily="34" charset="0"/>
              </a:rPr>
              <a:t>Denah Bangunan :</a:t>
            </a:r>
          </a:p>
          <a:p>
            <a:pPr algn="ctr"/>
            <a:r>
              <a:rPr lang="en-US">
                <a:latin typeface="Gill Sans MT" pitchFamily="34" charset="0"/>
              </a:rPr>
              <a:t>Denah yang terlalu panjang harus dipisahkan (Gambar 1.a) </a:t>
            </a:r>
          </a:p>
          <a:p>
            <a:pPr algn="ctr"/>
            <a:r>
              <a:rPr lang="en-US">
                <a:latin typeface="Gill Sans MT" pitchFamily="34" charset="0"/>
              </a:rPr>
              <a:t>Denah berbentuk </a:t>
            </a:r>
            <a:r>
              <a:rPr lang="en-US" b="1">
                <a:latin typeface="Gill Sans MT" pitchFamily="34" charset="0"/>
              </a:rPr>
              <a:t>L</a:t>
            </a:r>
            <a:r>
              <a:rPr lang="en-US">
                <a:latin typeface="Gill Sans MT" pitchFamily="34" charset="0"/>
              </a:rPr>
              <a:t> harus dipisahkan (Gambar 1.b) </a:t>
            </a:r>
          </a:p>
          <a:p>
            <a:pPr algn="ctr"/>
            <a:r>
              <a:rPr lang="en-US">
                <a:latin typeface="Gill Sans MT" pitchFamily="34" charset="0"/>
              </a:rPr>
              <a:t>Denah berbentuk U harus dipisahkan (Gambar 1.C)</a:t>
            </a:r>
          </a:p>
          <a:p>
            <a:pPr algn="ctr" eaLnBrk="0" hangingPunct="0"/>
            <a:endParaRPr lang="en-US">
              <a:latin typeface="Gill Sans MT" pitchFamily="34" charset="0"/>
            </a:endParaRPr>
          </a:p>
        </p:txBody>
      </p:sp>
      <p:sp>
        <p:nvSpPr>
          <p:cNvPr id="5" name="Rectangle 8"/>
          <p:cNvSpPr txBox="1">
            <a:spLocks noChangeArrowheads="1"/>
          </p:cNvSpPr>
          <p:nvPr/>
        </p:nvSpPr>
        <p:spPr>
          <a:xfrm>
            <a:off x="285750" y="142875"/>
            <a:ext cx="7497763" cy="1143000"/>
          </a:xfrm>
          <a:prstGeom prst="rect">
            <a:avLst/>
          </a:prstGeom>
        </p:spPr>
        <p:txBody>
          <a:bodyPr anchor="ctr">
            <a:normAutofit/>
          </a:bodyPr>
          <a:lstStyle/>
          <a:p>
            <a:pPr fontAlgn="auto">
              <a:spcAft>
                <a:spcPts val="0"/>
              </a:spcAft>
              <a:defRPr/>
            </a:pPr>
            <a:r>
              <a:rPr lang="id-ID" sz="4300" b="1" i="1">
                <a:solidFill>
                  <a:schemeClr val="tx2">
                    <a:satMod val="130000"/>
                  </a:schemeClr>
                </a:solidFill>
                <a:effectLst>
                  <a:outerShdw blurRad="50000" dist="30000" dir="5400000" algn="tl" rotWithShape="0">
                    <a:srgbClr val="000000">
                      <a:alpha val="30000"/>
                    </a:srgbClr>
                  </a:outerShdw>
                </a:effectLst>
                <a:latin typeface="+mj-lt"/>
                <a:ea typeface="+mj-ea"/>
                <a:cs typeface="+mj-cs"/>
              </a:rPr>
              <a:t>Pengaruh Gempa Bumi</a:t>
            </a:r>
            <a:endParaRPr lang="en-US" sz="4300" b="1" i="1"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a:stretch>
            <a:fillRect/>
          </a:stretch>
        </p:blipFill>
        <p:spPr bwMode="auto">
          <a:xfrm>
            <a:off x="1071563" y="571500"/>
            <a:ext cx="3395662" cy="3529013"/>
          </a:xfrm>
          <a:prstGeom prst="rect">
            <a:avLst/>
          </a:prstGeom>
          <a:noFill/>
          <a:ln w="9525">
            <a:noFill/>
            <a:miter lim="800000"/>
            <a:headEnd/>
            <a:tailEnd/>
          </a:ln>
        </p:spPr>
      </p:pic>
      <p:sp>
        <p:nvSpPr>
          <p:cNvPr id="34819" name="TextBox 2"/>
          <p:cNvSpPr txBox="1">
            <a:spLocks noChangeArrowheads="1"/>
          </p:cNvSpPr>
          <p:nvPr/>
        </p:nvSpPr>
        <p:spPr bwMode="auto">
          <a:xfrm>
            <a:off x="4857750" y="1000125"/>
            <a:ext cx="3786188" cy="4094163"/>
          </a:xfrm>
          <a:prstGeom prst="rect">
            <a:avLst/>
          </a:prstGeom>
          <a:noFill/>
          <a:ln w="9525">
            <a:noFill/>
            <a:miter lim="800000"/>
            <a:headEnd/>
            <a:tailEnd/>
          </a:ln>
        </p:spPr>
        <p:txBody>
          <a:bodyPr>
            <a:spAutoFit/>
          </a:bodyPr>
          <a:lstStyle/>
          <a:p>
            <a:r>
              <a:rPr lang="id-ID" sz="2000">
                <a:latin typeface="Gill Sans MT" pitchFamily="34" charset="0"/>
              </a:rPr>
              <a:t>Suatu bangunan yang oanjang tidak dapat menahan deformasi akibat penurunan pondasi, yang menyebabkan timbulnya retakan atau keruntuhan struktural.</a:t>
            </a:r>
          </a:p>
          <a:p>
            <a:endParaRPr lang="id-ID" sz="2000">
              <a:latin typeface="Gill Sans MT" pitchFamily="34" charset="0"/>
            </a:endParaRPr>
          </a:p>
          <a:p>
            <a:r>
              <a:rPr lang="id-ID" sz="2000">
                <a:latin typeface="Gill Sans MT" pitchFamily="34" charset="0"/>
              </a:rPr>
              <a:t>Oleh karenanya, suatu bangunan yang besar perlu dibagi menjadi beberapa bangunan yang lebih kecil, di mana tiap-tiap bangunan dapat berekasi secara kompak dan kaku dalam menghadapi pergerakan bangunan.</a:t>
            </a:r>
          </a:p>
        </p:txBody>
      </p:sp>
      <p:sp>
        <p:nvSpPr>
          <p:cNvPr id="4" name="Up Arrow 3"/>
          <p:cNvSpPr/>
          <p:nvPr/>
        </p:nvSpPr>
        <p:spPr>
          <a:xfrm>
            <a:off x="2214563" y="4357688"/>
            <a:ext cx="1428750" cy="18573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5" name="Rectangle 8"/>
          <p:cNvSpPr txBox="1">
            <a:spLocks noChangeArrowheads="1"/>
          </p:cNvSpPr>
          <p:nvPr/>
        </p:nvSpPr>
        <p:spPr>
          <a:xfrm>
            <a:off x="214313" y="71438"/>
            <a:ext cx="7497762" cy="1143000"/>
          </a:xfrm>
          <a:prstGeom prst="rect">
            <a:avLst/>
          </a:prstGeom>
        </p:spPr>
        <p:txBody>
          <a:bodyPr/>
          <a:lstStyle/>
          <a:p>
            <a:pPr fontAlgn="auto">
              <a:spcAft>
                <a:spcPts val="0"/>
              </a:spcAft>
              <a:defRPr/>
            </a:pPr>
            <a:r>
              <a:rPr lang="id-ID" sz="4300" b="1" i="1">
                <a:solidFill>
                  <a:schemeClr val="tx2">
                    <a:satMod val="130000"/>
                  </a:schemeClr>
                </a:solidFill>
                <a:effectLst>
                  <a:outerShdw blurRad="50000" dist="30000" dir="5400000" algn="tl" rotWithShape="0">
                    <a:srgbClr val="000000">
                      <a:alpha val="30000"/>
                    </a:srgbClr>
                  </a:outerShdw>
                </a:effectLst>
                <a:latin typeface="+mj-lt"/>
                <a:ea typeface="+mj-ea"/>
                <a:cs typeface="+mj-cs"/>
              </a:rPr>
              <a:t>Pengaruh Gempa Bumi</a:t>
            </a:r>
            <a:endParaRPr lang="en-US" sz="4300" b="1" i="1"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1214438" y="1000125"/>
            <a:ext cx="3402012" cy="4286250"/>
          </a:xfrm>
          <a:prstGeom prst="rect">
            <a:avLst/>
          </a:prstGeom>
          <a:noFill/>
          <a:ln w="9525">
            <a:noFill/>
            <a:miter lim="800000"/>
            <a:headEnd/>
            <a:tailEnd/>
          </a:ln>
        </p:spPr>
      </p:pic>
      <p:pic>
        <p:nvPicPr>
          <p:cNvPr id="35843" name="Picture 3"/>
          <p:cNvPicPr>
            <a:picLocks noChangeAspect="1" noChangeArrowheads="1"/>
          </p:cNvPicPr>
          <p:nvPr/>
        </p:nvPicPr>
        <p:blipFill>
          <a:blip r:embed="rId3"/>
          <a:srcRect/>
          <a:stretch>
            <a:fillRect/>
          </a:stretch>
        </p:blipFill>
        <p:spPr bwMode="auto">
          <a:xfrm>
            <a:off x="5500688" y="2428875"/>
            <a:ext cx="3024187" cy="3327400"/>
          </a:xfrm>
          <a:prstGeom prst="rect">
            <a:avLst/>
          </a:prstGeom>
          <a:noFill/>
          <a:ln w="9525">
            <a:noFill/>
            <a:miter lim="800000"/>
            <a:headEnd/>
            <a:tailEnd/>
          </a:ln>
        </p:spPr>
      </p:pic>
      <p:sp>
        <p:nvSpPr>
          <p:cNvPr id="35844" name="TextBox 3"/>
          <p:cNvSpPr txBox="1">
            <a:spLocks noChangeArrowheads="1"/>
          </p:cNvSpPr>
          <p:nvPr/>
        </p:nvSpPr>
        <p:spPr bwMode="auto">
          <a:xfrm>
            <a:off x="1214438" y="5572125"/>
            <a:ext cx="3967162" cy="584200"/>
          </a:xfrm>
          <a:prstGeom prst="rect">
            <a:avLst/>
          </a:prstGeom>
          <a:noFill/>
          <a:ln w="9525">
            <a:noFill/>
            <a:miter lim="800000"/>
            <a:headEnd/>
            <a:tailEnd/>
          </a:ln>
        </p:spPr>
        <p:txBody>
          <a:bodyPr wrap="none">
            <a:spAutoFit/>
          </a:bodyPr>
          <a:lstStyle/>
          <a:p>
            <a:r>
              <a:rPr lang="id-ID" sz="3200">
                <a:latin typeface="Gill Sans MT" pitchFamily="34" charset="0"/>
              </a:rPr>
              <a:t>Bangunan Tidak simtris</a:t>
            </a:r>
          </a:p>
        </p:txBody>
      </p:sp>
      <p:sp>
        <p:nvSpPr>
          <p:cNvPr id="35845" name="TextBox 4"/>
          <p:cNvSpPr txBox="1">
            <a:spLocks noChangeArrowheads="1"/>
          </p:cNvSpPr>
          <p:nvPr/>
        </p:nvSpPr>
        <p:spPr bwMode="auto">
          <a:xfrm>
            <a:off x="4643438" y="714375"/>
            <a:ext cx="4286250" cy="954088"/>
          </a:xfrm>
          <a:prstGeom prst="rect">
            <a:avLst/>
          </a:prstGeom>
          <a:noFill/>
          <a:ln w="9525">
            <a:noFill/>
            <a:miter lim="800000"/>
            <a:headEnd/>
            <a:tailEnd/>
          </a:ln>
        </p:spPr>
        <p:txBody>
          <a:bodyPr>
            <a:spAutoFit/>
          </a:bodyPr>
          <a:lstStyle/>
          <a:p>
            <a:r>
              <a:rPr lang="id-ID" sz="2800">
                <a:latin typeface="Gill Sans MT" pitchFamily="34" charset="0"/>
              </a:rPr>
              <a:t>Bangunan dengan ketinggian berbeda</a:t>
            </a:r>
          </a:p>
        </p:txBody>
      </p:sp>
      <p:sp>
        <p:nvSpPr>
          <p:cNvPr id="7" name="Down Arrow 6"/>
          <p:cNvSpPr/>
          <p:nvPr/>
        </p:nvSpPr>
        <p:spPr>
          <a:xfrm>
            <a:off x="6858000" y="1428750"/>
            <a:ext cx="714375"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8" name="Up Arrow 7"/>
          <p:cNvSpPr/>
          <p:nvPr/>
        </p:nvSpPr>
        <p:spPr>
          <a:xfrm>
            <a:off x="3286125" y="4857750"/>
            <a:ext cx="571500" cy="7143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9" name="Rectangle 8"/>
          <p:cNvSpPr txBox="1">
            <a:spLocks noChangeArrowheads="1"/>
          </p:cNvSpPr>
          <p:nvPr/>
        </p:nvSpPr>
        <p:spPr>
          <a:xfrm>
            <a:off x="357188" y="142875"/>
            <a:ext cx="7497762" cy="1143000"/>
          </a:xfrm>
          <a:prstGeom prst="rect">
            <a:avLst/>
          </a:prstGeom>
        </p:spPr>
        <p:txBody>
          <a:bodyPr/>
          <a:lstStyle/>
          <a:p>
            <a:pPr fontAlgn="auto">
              <a:spcAft>
                <a:spcPts val="0"/>
              </a:spcAft>
              <a:defRPr/>
            </a:pPr>
            <a:r>
              <a:rPr lang="id-ID" sz="4300" b="1" i="1">
                <a:solidFill>
                  <a:schemeClr val="tx2">
                    <a:satMod val="130000"/>
                  </a:schemeClr>
                </a:solidFill>
                <a:effectLst>
                  <a:outerShdw blurRad="50000" dist="30000" dir="5400000" algn="tl" rotWithShape="0">
                    <a:srgbClr val="000000">
                      <a:alpha val="30000"/>
                    </a:srgbClr>
                  </a:outerShdw>
                </a:effectLst>
                <a:latin typeface="+mj-lt"/>
                <a:ea typeface="+mj-ea"/>
                <a:cs typeface="+mj-cs"/>
              </a:rPr>
              <a:t>Pengaruh Gempa Bumi</a:t>
            </a:r>
            <a:endParaRPr lang="en-US" sz="4300" b="1" i="1"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foundation_problem.gif"/>
          <p:cNvPicPr>
            <a:picLocks noChangeAspect="1" noChangeArrowheads="1" noCrop="1"/>
          </p:cNvPicPr>
          <p:nvPr/>
        </p:nvPicPr>
        <p:blipFill>
          <a:blip r:embed="rId2"/>
          <a:srcRect/>
          <a:stretch>
            <a:fillRect/>
          </a:stretch>
        </p:blipFill>
        <p:spPr bwMode="auto">
          <a:xfrm>
            <a:off x="4953000" y="1828800"/>
            <a:ext cx="3505200" cy="3813175"/>
          </a:xfrm>
          <a:prstGeom prst="rect">
            <a:avLst/>
          </a:prstGeom>
          <a:noFill/>
          <a:ln w="9525">
            <a:noFill/>
            <a:miter lim="800000"/>
            <a:headEnd/>
            <a:tailEnd/>
          </a:ln>
        </p:spPr>
      </p:pic>
      <p:pic>
        <p:nvPicPr>
          <p:cNvPr id="36867" name="Picture 9" descr="typesofsettlement"/>
          <p:cNvPicPr>
            <a:picLocks noChangeAspect="1" noChangeArrowheads="1"/>
          </p:cNvPicPr>
          <p:nvPr/>
        </p:nvPicPr>
        <p:blipFill>
          <a:blip r:embed="rId3"/>
          <a:srcRect/>
          <a:stretch>
            <a:fillRect/>
          </a:stretch>
        </p:blipFill>
        <p:spPr bwMode="auto">
          <a:xfrm>
            <a:off x="685800" y="838200"/>
            <a:ext cx="3810000" cy="2667000"/>
          </a:xfrm>
          <a:prstGeom prst="rect">
            <a:avLst/>
          </a:prstGeom>
          <a:noFill/>
          <a:ln w="9525">
            <a:noFill/>
            <a:miter lim="800000"/>
            <a:headEnd/>
            <a:tailEnd/>
          </a:ln>
        </p:spPr>
      </p:pic>
      <p:graphicFrame>
        <p:nvGraphicFramePr>
          <p:cNvPr id="2071" name="Group 23"/>
          <p:cNvGraphicFramePr>
            <a:graphicFrameLocks noGrp="1"/>
          </p:cNvGraphicFramePr>
          <p:nvPr/>
        </p:nvGraphicFramePr>
        <p:xfrm>
          <a:off x="2238375" y="1679575"/>
          <a:ext cx="4071938" cy="3338513"/>
        </p:xfrm>
        <a:graphic>
          <a:graphicData uri="http://schemas.openxmlformats.org/drawingml/2006/table">
            <a:tbl>
              <a:tblPr/>
              <a:tblGrid>
                <a:gridCol w="4071938"/>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2800" b="0" i="0" u="none" strike="noStrike" cap="none" normalizeH="0" baseline="0" smtClean="0">
                        <a:ln>
                          <a:noFill/>
                        </a:ln>
                        <a:solidFill>
                          <a:schemeClr val="tx1"/>
                        </a:solidFill>
                        <a:effectLst/>
                        <a:latin typeface="Arial" charset="0"/>
                      </a:endParaRPr>
                    </a:p>
                  </a:txBody>
                  <a:tcPr anchor="ctr" horzOverflow="overflow">
                    <a:lnL cap="flat">
                      <a:noFill/>
                    </a:lnL>
                    <a:lnR cap="flat">
                      <a:noFill/>
                    </a:lnR>
                    <a:lnT cap="flat">
                      <a:noFill/>
                    </a:lnT>
                    <a:lnB>
                      <a:noFill/>
                    </a:lnB>
                    <a:lnTlToBr>
                      <a:noFill/>
                    </a:lnTlToBr>
                    <a:lnBlToTr>
                      <a:noFill/>
                    </a:lnBlToTr>
                    <a:noFill/>
                  </a:tcPr>
                </a:tc>
              </a:tr>
              <a:tr h="2820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Verdana" pitchFamily="34" charset="0"/>
                        </a:rPr>
                        <a:t>  </a:t>
                      </a:r>
                      <a:r>
                        <a:rPr kumimoji="0" lang="en-US" sz="16800" b="0" i="0" u="none" strike="noStrike" cap="none" normalizeH="0" baseline="0" smtClean="0">
                          <a:ln>
                            <a:noFill/>
                          </a:ln>
                          <a:solidFill>
                            <a:schemeClr val="tx1"/>
                          </a:solidFill>
                          <a:effectLst/>
                          <a:latin typeface="Verdana" pitchFamily="34" charset="0"/>
                        </a:rPr>
                        <a:t> </a:t>
                      </a:r>
                      <a:r>
                        <a:rPr kumimoji="0" lang="en-US" sz="1100" b="0" i="0" u="none" strike="noStrike" cap="none" normalizeH="0" baseline="0" smtClean="0">
                          <a:ln>
                            <a:noFill/>
                          </a:ln>
                          <a:solidFill>
                            <a:schemeClr val="tx1"/>
                          </a:solidFill>
                          <a:effectLst/>
                          <a:latin typeface="Verdana" pitchFamily="34" charset="0"/>
                        </a:rPr>
                        <a:t>                                                                            </a:t>
                      </a:r>
                    </a:p>
                  </a:txBody>
                  <a:tcPr anchor="ctr" horzOverflow="overflow">
                    <a:lnL cap="flat">
                      <a:noFill/>
                    </a:lnL>
                    <a:lnR cap="flat">
                      <a:noFill/>
                    </a:lnR>
                    <a:lnT>
                      <a:noFill/>
                    </a:lnT>
                    <a:lnB cap="flat">
                      <a:noFill/>
                    </a:lnB>
                    <a:lnTlToBr>
                      <a:noFill/>
                    </a:lnTlToBr>
                    <a:lnBlToTr>
                      <a:noFill/>
                    </a:lnBlToTr>
                    <a:noFill/>
                  </a:tcPr>
                </a:tc>
              </a:tr>
            </a:tbl>
          </a:graphicData>
        </a:graphic>
      </p:graphicFrame>
      <p:pic>
        <p:nvPicPr>
          <p:cNvPr id="36871" name="Picture 13" descr="SoilProblem"/>
          <p:cNvPicPr>
            <a:picLocks noChangeAspect="1" noChangeArrowheads="1"/>
          </p:cNvPicPr>
          <p:nvPr/>
        </p:nvPicPr>
        <p:blipFill>
          <a:blip r:embed="rId4"/>
          <a:srcRect/>
          <a:stretch>
            <a:fillRect/>
          </a:stretch>
        </p:blipFill>
        <p:spPr bwMode="auto">
          <a:xfrm>
            <a:off x="685800" y="3733800"/>
            <a:ext cx="3810000" cy="2667000"/>
          </a:xfrm>
          <a:prstGeom prst="rect">
            <a:avLst/>
          </a:prstGeom>
          <a:noFill/>
          <a:ln w="9525">
            <a:noFill/>
            <a:miter lim="800000"/>
            <a:headEnd/>
            <a:tailEnd/>
          </a:ln>
        </p:spPr>
      </p:pic>
      <p:sp>
        <p:nvSpPr>
          <p:cNvPr id="36872" name="Text Box 25"/>
          <p:cNvSpPr txBox="1">
            <a:spLocks noChangeArrowheads="1"/>
          </p:cNvSpPr>
          <p:nvPr/>
        </p:nvSpPr>
        <p:spPr bwMode="auto">
          <a:xfrm rot="10800000" flipV="1">
            <a:off x="5000625" y="928688"/>
            <a:ext cx="2892425" cy="646112"/>
          </a:xfrm>
          <a:prstGeom prst="rect">
            <a:avLst/>
          </a:prstGeom>
          <a:blipFill dpi="0" rotWithShape="1">
            <a:blip r:embed="rId5"/>
            <a:srcRect/>
            <a:tile tx="0" ty="0" sx="100000" sy="100000" flip="none" algn="tl"/>
          </a:blipFill>
          <a:ln w="9525">
            <a:noFill/>
            <a:miter lim="800000"/>
            <a:headEnd/>
            <a:tailEnd/>
          </a:ln>
        </p:spPr>
        <p:txBody>
          <a:bodyPr>
            <a:spAutoFit/>
          </a:bodyPr>
          <a:lstStyle/>
          <a:p>
            <a:r>
              <a:rPr lang="en-US" sz="3600" b="1" i="1">
                <a:solidFill>
                  <a:schemeClr val="tx2"/>
                </a:solidFill>
                <a:latin typeface="Gill Sans MT" pitchFamily="34" charset="0"/>
              </a:rPr>
              <a:t>Soil Problem</a:t>
            </a:r>
          </a:p>
        </p:txBody>
      </p:sp>
      <p:sp>
        <p:nvSpPr>
          <p:cNvPr id="7" name="Rectangle 8"/>
          <p:cNvSpPr txBox="1">
            <a:spLocks noChangeArrowheads="1"/>
          </p:cNvSpPr>
          <p:nvPr/>
        </p:nvSpPr>
        <p:spPr>
          <a:xfrm>
            <a:off x="214313" y="0"/>
            <a:ext cx="7497762" cy="1143000"/>
          </a:xfrm>
          <a:prstGeom prst="rect">
            <a:avLst/>
          </a:prstGeom>
        </p:spPr>
        <p:txBody>
          <a:bodyPr/>
          <a:lstStyle/>
          <a:p>
            <a:pPr fontAlgn="auto">
              <a:spcAft>
                <a:spcPts val="0"/>
              </a:spcAft>
              <a:defRPr/>
            </a:pPr>
            <a:r>
              <a:rPr lang="id-ID" sz="4300" b="1" i="1"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Pengaruh Gempa Bumi</a:t>
            </a:r>
            <a:endParaRPr lang="en-US" sz="4300" b="1" i="1"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857250" y="1643063"/>
            <a:ext cx="3571875" cy="3243262"/>
          </a:xfrm>
          <a:prstGeom prst="rect">
            <a:avLst/>
          </a:prstGeom>
          <a:noFill/>
          <a:ln w="9525">
            <a:noFill/>
            <a:miter lim="800000"/>
            <a:headEnd/>
            <a:tailEnd/>
          </a:ln>
        </p:spPr>
      </p:pic>
      <p:sp>
        <p:nvSpPr>
          <p:cNvPr id="37891" name="TextBox 2"/>
          <p:cNvSpPr txBox="1">
            <a:spLocks noChangeArrowheads="1"/>
          </p:cNvSpPr>
          <p:nvPr/>
        </p:nvSpPr>
        <p:spPr bwMode="auto">
          <a:xfrm>
            <a:off x="785813" y="857250"/>
            <a:ext cx="5946775" cy="708025"/>
          </a:xfrm>
          <a:prstGeom prst="rect">
            <a:avLst/>
          </a:prstGeom>
          <a:noFill/>
          <a:ln w="9525">
            <a:noFill/>
            <a:miter lim="800000"/>
            <a:headEnd/>
            <a:tailEnd/>
          </a:ln>
        </p:spPr>
        <p:txBody>
          <a:bodyPr wrap="none">
            <a:spAutoFit/>
          </a:bodyPr>
          <a:lstStyle/>
          <a:p>
            <a:r>
              <a:rPr lang="id-ID" sz="4000" b="1">
                <a:latin typeface="Gill Sans MT" pitchFamily="34" charset="0"/>
              </a:rPr>
              <a:t>Perbedaan Jenis Pondasi</a:t>
            </a:r>
          </a:p>
        </p:txBody>
      </p:sp>
      <p:sp>
        <p:nvSpPr>
          <p:cNvPr id="4" name="Left Arrow 3"/>
          <p:cNvSpPr/>
          <p:nvPr/>
        </p:nvSpPr>
        <p:spPr>
          <a:xfrm>
            <a:off x="4857750" y="2286000"/>
            <a:ext cx="3357563" cy="1143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pic>
        <p:nvPicPr>
          <p:cNvPr id="37893" name="Picture 3"/>
          <p:cNvPicPr>
            <a:picLocks noChangeAspect="1" noChangeArrowheads="1"/>
          </p:cNvPicPr>
          <p:nvPr/>
        </p:nvPicPr>
        <p:blipFill>
          <a:blip r:embed="rId3"/>
          <a:srcRect/>
          <a:stretch>
            <a:fillRect/>
          </a:stretch>
        </p:blipFill>
        <p:spPr bwMode="auto">
          <a:xfrm>
            <a:off x="5929313" y="3929063"/>
            <a:ext cx="2238375" cy="2070100"/>
          </a:xfrm>
          <a:prstGeom prst="rect">
            <a:avLst/>
          </a:prstGeom>
          <a:noFill/>
          <a:ln w="9525">
            <a:noFill/>
            <a:miter lim="800000"/>
            <a:headEnd/>
            <a:tailEnd/>
          </a:ln>
        </p:spPr>
      </p:pic>
      <p:sp>
        <p:nvSpPr>
          <p:cNvPr id="37894" name="TextBox 5"/>
          <p:cNvSpPr txBox="1">
            <a:spLocks noChangeArrowheads="1"/>
          </p:cNvSpPr>
          <p:nvPr/>
        </p:nvSpPr>
        <p:spPr bwMode="auto">
          <a:xfrm>
            <a:off x="1000125" y="5072063"/>
            <a:ext cx="4572000" cy="1077912"/>
          </a:xfrm>
          <a:prstGeom prst="rect">
            <a:avLst/>
          </a:prstGeom>
          <a:noFill/>
          <a:ln w="9525">
            <a:noFill/>
            <a:miter lim="800000"/>
            <a:headEnd/>
            <a:tailEnd/>
          </a:ln>
        </p:spPr>
        <p:txBody>
          <a:bodyPr>
            <a:spAutoFit/>
          </a:bodyPr>
          <a:lstStyle/>
          <a:p>
            <a:r>
              <a:rPr lang="id-ID" sz="3200">
                <a:latin typeface="Gill Sans MT" pitchFamily="34" charset="0"/>
              </a:rPr>
              <a:t>Perbedaan besar pergerakan harizontal</a:t>
            </a:r>
          </a:p>
        </p:txBody>
      </p:sp>
      <p:sp>
        <p:nvSpPr>
          <p:cNvPr id="7" name="Right Arrow 6"/>
          <p:cNvSpPr/>
          <p:nvPr/>
        </p:nvSpPr>
        <p:spPr>
          <a:xfrm>
            <a:off x="4572000" y="4500563"/>
            <a:ext cx="1357313" cy="6429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8" name="Rectangle 8"/>
          <p:cNvSpPr txBox="1">
            <a:spLocks noChangeArrowheads="1"/>
          </p:cNvSpPr>
          <p:nvPr/>
        </p:nvSpPr>
        <p:spPr>
          <a:xfrm>
            <a:off x="71438" y="71438"/>
            <a:ext cx="7497762" cy="1143000"/>
          </a:xfrm>
          <a:prstGeom prst="rect">
            <a:avLst/>
          </a:prstGeom>
        </p:spPr>
        <p:txBody>
          <a:bodyPr/>
          <a:lstStyle/>
          <a:p>
            <a:pPr fontAlgn="auto">
              <a:spcAft>
                <a:spcPts val="0"/>
              </a:spcAft>
              <a:defRPr/>
            </a:pPr>
            <a:r>
              <a:rPr lang="id-ID" sz="4300" b="1" i="1">
                <a:solidFill>
                  <a:schemeClr val="tx2">
                    <a:satMod val="130000"/>
                  </a:schemeClr>
                </a:solidFill>
                <a:effectLst>
                  <a:outerShdw blurRad="50000" dist="30000" dir="5400000" algn="tl" rotWithShape="0">
                    <a:srgbClr val="000000">
                      <a:alpha val="30000"/>
                    </a:srgbClr>
                  </a:outerShdw>
                </a:effectLst>
                <a:latin typeface="+mj-lt"/>
                <a:ea typeface="+mj-ea"/>
                <a:cs typeface="+mj-cs"/>
              </a:rPr>
              <a:t>Pengaruh Gempa Bumi</a:t>
            </a:r>
            <a:endParaRPr lang="en-US" sz="4300" b="1" i="1"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sony\Documents\Data Baru 2008\Magister Sipil UIR\Kegagalan bangunan\venezuela.gif"/>
          <p:cNvPicPr>
            <a:picLocks noChangeAspect="1" noChangeArrowheads="1"/>
          </p:cNvPicPr>
          <p:nvPr/>
        </p:nvPicPr>
        <p:blipFill>
          <a:blip r:embed="rId2"/>
          <a:srcRect/>
          <a:stretch>
            <a:fillRect/>
          </a:stretch>
        </p:blipFill>
        <p:spPr bwMode="auto">
          <a:xfrm>
            <a:off x="500063" y="714375"/>
            <a:ext cx="3429000" cy="2428875"/>
          </a:xfrm>
          <a:prstGeom prst="rect">
            <a:avLst/>
          </a:prstGeom>
          <a:noFill/>
          <a:ln w="9525">
            <a:noFill/>
            <a:miter lim="800000"/>
            <a:headEnd/>
            <a:tailEnd/>
          </a:ln>
        </p:spPr>
      </p:pic>
      <p:pic>
        <p:nvPicPr>
          <p:cNvPr id="38915" name="Picture 3"/>
          <p:cNvPicPr>
            <a:picLocks noChangeAspect="1" noChangeArrowheads="1"/>
          </p:cNvPicPr>
          <p:nvPr/>
        </p:nvPicPr>
        <p:blipFill>
          <a:blip r:embed="rId3"/>
          <a:srcRect/>
          <a:stretch>
            <a:fillRect/>
          </a:stretch>
        </p:blipFill>
        <p:spPr bwMode="auto">
          <a:xfrm>
            <a:off x="4429125" y="1357313"/>
            <a:ext cx="4371975" cy="2552700"/>
          </a:xfrm>
          <a:prstGeom prst="rect">
            <a:avLst/>
          </a:prstGeom>
          <a:noFill/>
          <a:ln w="9525">
            <a:noFill/>
            <a:miter lim="800000"/>
            <a:headEnd/>
            <a:tailEnd/>
          </a:ln>
        </p:spPr>
      </p:pic>
      <p:sp>
        <p:nvSpPr>
          <p:cNvPr id="38916" name="TextBox 3"/>
          <p:cNvSpPr txBox="1">
            <a:spLocks noChangeArrowheads="1"/>
          </p:cNvSpPr>
          <p:nvPr/>
        </p:nvSpPr>
        <p:spPr bwMode="auto">
          <a:xfrm>
            <a:off x="4357688" y="854075"/>
            <a:ext cx="4459287" cy="646113"/>
          </a:xfrm>
          <a:prstGeom prst="rect">
            <a:avLst/>
          </a:prstGeom>
          <a:blipFill dpi="0" rotWithShape="1">
            <a:blip r:embed="rId4"/>
            <a:srcRect/>
            <a:tile tx="0" ty="0" sx="100000" sy="100000" flip="none" algn="tl"/>
          </a:blipFill>
          <a:ln w="9525">
            <a:noFill/>
            <a:miter lim="800000"/>
            <a:headEnd/>
            <a:tailEnd/>
          </a:ln>
        </p:spPr>
        <p:txBody>
          <a:bodyPr wrap="none">
            <a:spAutoFit/>
          </a:bodyPr>
          <a:lstStyle/>
          <a:p>
            <a:r>
              <a:rPr lang="id-ID" sz="3600">
                <a:latin typeface="Gill Sans MT" pitchFamily="34" charset="0"/>
              </a:rPr>
              <a:t>Differencial Settlement</a:t>
            </a:r>
          </a:p>
        </p:txBody>
      </p:sp>
      <p:pic>
        <p:nvPicPr>
          <p:cNvPr id="38917" name="Picture 4" descr="C:\Users\sony\Documents\Data Baru 2008\Magister Sipil UIR\Kegagalan bangunan\ak64_school.jpg"/>
          <p:cNvPicPr>
            <a:picLocks noChangeAspect="1" noChangeArrowheads="1"/>
          </p:cNvPicPr>
          <p:nvPr/>
        </p:nvPicPr>
        <p:blipFill>
          <a:blip r:embed="rId5"/>
          <a:srcRect/>
          <a:stretch>
            <a:fillRect/>
          </a:stretch>
        </p:blipFill>
        <p:spPr bwMode="auto">
          <a:xfrm>
            <a:off x="500063" y="3643313"/>
            <a:ext cx="4572000" cy="2921000"/>
          </a:xfrm>
          <a:prstGeom prst="rect">
            <a:avLst/>
          </a:prstGeom>
          <a:noFill/>
          <a:ln w="9525">
            <a:noFill/>
            <a:miter lim="800000"/>
            <a:headEnd/>
            <a:tailEnd/>
          </a:ln>
        </p:spPr>
      </p:pic>
      <p:sp>
        <p:nvSpPr>
          <p:cNvPr id="7" name="Left Arrow 6"/>
          <p:cNvSpPr/>
          <p:nvPr/>
        </p:nvSpPr>
        <p:spPr>
          <a:xfrm>
            <a:off x="4071938" y="3929063"/>
            <a:ext cx="2143125" cy="7143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8" name="Rectangle 8"/>
          <p:cNvSpPr txBox="1">
            <a:spLocks noChangeArrowheads="1"/>
          </p:cNvSpPr>
          <p:nvPr/>
        </p:nvSpPr>
        <p:spPr>
          <a:xfrm>
            <a:off x="142875" y="0"/>
            <a:ext cx="7497763" cy="1143000"/>
          </a:xfrm>
          <a:prstGeom prst="rect">
            <a:avLst/>
          </a:prstGeom>
        </p:spPr>
        <p:txBody>
          <a:bodyPr/>
          <a:lstStyle/>
          <a:p>
            <a:pPr fontAlgn="auto">
              <a:spcAft>
                <a:spcPts val="0"/>
              </a:spcAft>
              <a:defRPr/>
            </a:pPr>
            <a:r>
              <a:rPr lang="id-ID" sz="4300" b="1" i="1"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Pengaruh Gempa Bumi</a:t>
            </a:r>
            <a:endParaRPr lang="en-US" sz="4300" b="1" i="1"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a:stretch>
            <a:fillRect/>
          </a:stretch>
        </p:blipFill>
        <p:spPr bwMode="auto">
          <a:xfrm>
            <a:off x="1643063" y="2857500"/>
            <a:ext cx="5386387" cy="2024063"/>
          </a:xfrm>
          <a:prstGeom prst="rect">
            <a:avLst/>
          </a:prstGeom>
          <a:noFill/>
          <a:ln w="9525">
            <a:noFill/>
            <a:miter lim="800000"/>
            <a:headEnd/>
            <a:tailEnd/>
          </a:ln>
        </p:spPr>
      </p:pic>
      <p:sp>
        <p:nvSpPr>
          <p:cNvPr id="39939" name="TextBox 2"/>
          <p:cNvSpPr txBox="1">
            <a:spLocks noChangeArrowheads="1"/>
          </p:cNvSpPr>
          <p:nvPr/>
        </p:nvSpPr>
        <p:spPr bwMode="auto">
          <a:xfrm>
            <a:off x="571500" y="1285875"/>
            <a:ext cx="7407275" cy="584200"/>
          </a:xfrm>
          <a:prstGeom prst="rect">
            <a:avLst/>
          </a:prstGeom>
          <a:noFill/>
          <a:ln w="9525">
            <a:noFill/>
            <a:miter lim="800000"/>
            <a:headEnd/>
            <a:tailEnd/>
          </a:ln>
        </p:spPr>
        <p:txBody>
          <a:bodyPr wrap="none">
            <a:spAutoFit/>
          </a:bodyPr>
          <a:lstStyle/>
          <a:p>
            <a:r>
              <a:rPr lang="id-ID" sz="3200" b="1">
                <a:latin typeface="Gill Sans MT" pitchFamily="34" charset="0"/>
              </a:rPr>
              <a:t>Dilatasi karena adanya Getaran Mesin</a:t>
            </a:r>
          </a:p>
        </p:txBody>
      </p:sp>
      <p:sp>
        <p:nvSpPr>
          <p:cNvPr id="4" name="Left Arrow 3"/>
          <p:cNvSpPr/>
          <p:nvPr/>
        </p:nvSpPr>
        <p:spPr>
          <a:xfrm>
            <a:off x="7358063" y="3143250"/>
            <a:ext cx="928687" cy="13573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5" name="Rectangle 8"/>
          <p:cNvSpPr txBox="1">
            <a:spLocks noChangeArrowheads="1"/>
          </p:cNvSpPr>
          <p:nvPr/>
        </p:nvSpPr>
        <p:spPr>
          <a:xfrm>
            <a:off x="285750" y="274638"/>
            <a:ext cx="7497763" cy="1143000"/>
          </a:xfrm>
          <a:prstGeom prst="rect">
            <a:avLst/>
          </a:prstGeom>
        </p:spPr>
        <p:txBody>
          <a:bodyPr/>
          <a:lstStyle/>
          <a:p>
            <a:pPr fontAlgn="auto">
              <a:spcAft>
                <a:spcPts val="0"/>
              </a:spcAft>
              <a:defRPr/>
            </a:pPr>
            <a:r>
              <a:rPr lang="id-ID" sz="4300" b="1" i="1">
                <a:solidFill>
                  <a:schemeClr val="tx2">
                    <a:satMod val="130000"/>
                  </a:schemeClr>
                </a:solidFill>
                <a:effectLst>
                  <a:outerShdw blurRad="50000" dist="30000" dir="5400000" algn="tl" rotWithShape="0">
                    <a:srgbClr val="000000">
                      <a:alpha val="30000"/>
                    </a:srgbClr>
                  </a:outerShdw>
                </a:effectLst>
                <a:latin typeface="+mj-lt"/>
                <a:ea typeface="+mj-ea"/>
                <a:cs typeface="+mj-cs"/>
              </a:rPr>
              <a:t>Pengaruh Gempa Bumi</a:t>
            </a:r>
            <a:endParaRPr lang="en-US" sz="4300" b="1" i="1"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I:\fisika teknik\scan0053.jpg"/>
          <p:cNvPicPr>
            <a:picLocks noChangeAspect="1" noChangeArrowheads="1"/>
          </p:cNvPicPr>
          <p:nvPr/>
        </p:nvPicPr>
        <p:blipFill>
          <a:blip r:embed="rId2"/>
          <a:srcRect/>
          <a:stretch>
            <a:fillRect/>
          </a:stretch>
        </p:blipFill>
        <p:spPr bwMode="auto">
          <a:xfrm>
            <a:off x="357188" y="1643063"/>
            <a:ext cx="5316537" cy="4640262"/>
          </a:xfrm>
          <a:prstGeom prst="rect">
            <a:avLst/>
          </a:prstGeom>
          <a:noFill/>
          <a:ln w="9525">
            <a:noFill/>
            <a:miter lim="800000"/>
            <a:headEnd/>
            <a:tailEnd/>
          </a:ln>
        </p:spPr>
      </p:pic>
      <p:sp>
        <p:nvSpPr>
          <p:cNvPr id="40963" name="TextBox 2"/>
          <p:cNvSpPr txBox="1">
            <a:spLocks noChangeArrowheads="1"/>
          </p:cNvSpPr>
          <p:nvPr/>
        </p:nvSpPr>
        <p:spPr bwMode="auto">
          <a:xfrm>
            <a:off x="1717675" y="1214438"/>
            <a:ext cx="6711950" cy="708025"/>
          </a:xfrm>
          <a:prstGeom prst="rect">
            <a:avLst/>
          </a:prstGeom>
          <a:blipFill dpi="0" rotWithShape="1">
            <a:blip r:embed="rId3"/>
            <a:srcRect/>
            <a:tile tx="0" ty="0" sx="100000" sy="100000" flip="none" algn="tl"/>
          </a:blipFill>
          <a:ln w="9525">
            <a:noFill/>
            <a:miter lim="800000"/>
            <a:headEnd/>
            <a:tailEnd/>
          </a:ln>
        </p:spPr>
        <p:txBody>
          <a:bodyPr wrap="none">
            <a:spAutoFit/>
          </a:bodyPr>
          <a:lstStyle/>
          <a:p>
            <a:r>
              <a:rPr lang="id-ID" sz="4000" b="1">
                <a:latin typeface="Gill Sans MT" pitchFamily="34" charset="0"/>
              </a:rPr>
              <a:t>Dilatasi dengan Dua Kolom</a:t>
            </a:r>
          </a:p>
        </p:txBody>
      </p:sp>
      <p:sp>
        <p:nvSpPr>
          <p:cNvPr id="40964" name="TextBox 3"/>
          <p:cNvSpPr txBox="1">
            <a:spLocks noChangeArrowheads="1"/>
          </p:cNvSpPr>
          <p:nvPr/>
        </p:nvSpPr>
        <p:spPr bwMode="auto">
          <a:xfrm>
            <a:off x="5000625" y="3906838"/>
            <a:ext cx="3929063" cy="2308225"/>
          </a:xfrm>
          <a:prstGeom prst="rect">
            <a:avLst/>
          </a:prstGeom>
          <a:noFill/>
          <a:ln w="9525">
            <a:noFill/>
            <a:miter lim="800000"/>
            <a:headEnd/>
            <a:tailEnd/>
          </a:ln>
        </p:spPr>
        <p:txBody>
          <a:bodyPr>
            <a:spAutoFit/>
          </a:bodyPr>
          <a:lstStyle/>
          <a:p>
            <a:r>
              <a:rPr lang="id-ID" sz="2400">
                <a:latin typeface="Gill Sans MT" pitchFamily="34" charset="0"/>
              </a:rPr>
              <a:t>Dilatasi struktur dengan dua kolom terpisah merupakan yang paling umum dilakukan, terutama pada bangunan yang bentuknya memanjang (linear).</a:t>
            </a:r>
          </a:p>
        </p:txBody>
      </p:sp>
      <p:sp>
        <p:nvSpPr>
          <p:cNvPr id="5" name="Left Arrow 4"/>
          <p:cNvSpPr/>
          <p:nvPr/>
        </p:nvSpPr>
        <p:spPr>
          <a:xfrm>
            <a:off x="4929188" y="3071813"/>
            <a:ext cx="2928937" cy="285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6" name="Rectangle 8"/>
          <p:cNvSpPr txBox="1">
            <a:spLocks noChangeArrowheads="1"/>
          </p:cNvSpPr>
          <p:nvPr/>
        </p:nvSpPr>
        <p:spPr>
          <a:xfrm>
            <a:off x="214313" y="71438"/>
            <a:ext cx="7497762" cy="1143000"/>
          </a:xfrm>
          <a:prstGeom prst="rect">
            <a:avLst/>
          </a:prstGeom>
        </p:spPr>
        <p:txBody>
          <a:bodyPr/>
          <a:lstStyle/>
          <a:p>
            <a:pPr fontAlgn="auto">
              <a:spcAft>
                <a:spcPts val="0"/>
              </a:spcAft>
              <a:defRPr/>
            </a:pPr>
            <a:r>
              <a:rPr lang="id-ID" sz="4300" b="1" i="1">
                <a:solidFill>
                  <a:schemeClr val="tx2">
                    <a:satMod val="130000"/>
                  </a:schemeClr>
                </a:solidFill>
                <a:effectLst>
                  <a:outerShdw blurRad="50000" dist="30000" dir="5400000" algn="tl" rotWithShape="0">
                    <a:srgbClr val="000000">
                      <a:alpha val="30000"/>
                    </a:srgbClr>
                  </a:outerShdw>
                </a:effectLst>
                <a:latin typeface="+mj-lt"/>
                <a:ea typeface="+mj-ea"/>
                <a:cs typeface="+mj-cs"/>
              </a:rPr>
              <a:t>Pengaruh Gempa Bumi</a:t>
            </a:r>
            <a:endParaRPr lang="en-US" sz="4300" b="1" i="1"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5486400"/>
            <a:ext cx="7772400" cy="533400"/>
          </a:xfrm>
          <a:solidFill>
            <a:srgbClr val="A7F7AB"/>
          </a:solidFill>
        </p:spPr>
        <p:txBody>
          <a:bodyPr rtlCol="0">
            <a:normAutofit/>
          </a:bodyPr>
          <a:lstStyle/>
          <a:p>
            <a:pPr eaLnBrk="1" fontAlgn="auto" hangingPunct="1">
              <a:spcAft>
                <a:spcPts val="0"/>
              </a:spcAft>
              <a:defRPr/>
            </a:pPr>
            <a:r>
              <a:rPr lang="en-US" sz="2400">
                <a:solidFill>
                  <a:schemeClr val="tx2">
                    <a:satMod val="130000"/>
                  </a:schemeClr>
                </a:solidFill>
              </a:rPr>
              <a:t>Integrasi Sistem bangunan dalam Rancangan</a:t>
            </a:r>
          </a:p>
        </p:txBody>
      </p:sp>
      <p:grpSp>
        <p:nvGrpSpPr>
          <p:cNvPr id="5123" name="Group 23"/>
          <p:cNvGrpSpPr>
            <a:grpSpLocks/>
          </p:cNvGrpSpPr>
          <p:nvPr/>
        </p:nvGrpSpPr>
        <p:grpSpPr bwMode="auto">
          <a:xfrm>
            <a:off x="3533775" y="500063"/>
            <a:ext cx="5181600" cy="4852987"/>
            <a:chOff x="1248" y="192"/>
            <a:chExt cx="3264" cy="3057"/>
          </a:xfrm>
        </p:grpSpPr>
        <p:sp>
          <p:nvSpPr>
            <p:cNvPr id="5126" name="Oval 4"/>
            <p:cNvSpPr>
              <a:spLocks noChangeArrowheads="1"/>
            </p:cNvSpPr>
            <p:nvPr/>
          </p:nvSpPr>
          <p:spPr bwMode="auto">
            <a:xfrm>
              <a:off x="1248" y="1296"/>
              <a:ext cx="864" cy="816"/>
            </a:xfrm>
            <a:prstGeom prst="ellipse">
              <a:avLst/>
            </a:prstGeom>
            <a:noFill/>
            <a:ln w="9525">
              <a:solidFill>
                <a:schemeClr val="tx1"/>
              </a:solidFill>
              <a:round/>
              <a:headEnd/>
              <a:tailEnd/>
            </a:ln>
          </p:spPr>
          <p:txBody>
            <a:bodyPr wrap="none" anchor="ctr"/>
            <a:lstStyle/>
            <a:p>
              <a:pPr algn="ctr"/>
              <a:r>
                <a:rPr lang="en-US" sz="1400">
                  <a:latin typeface="Gill Sans MT" pitchFamily="34" charset="0"/>
                </a:rPr>
                <a:t>Sistem</a:t>
              </a:r>
            </a:p>
            <a:p>
              <a:pPr algn="ctr"/>
              <a:r>
                <a:rPr lang="en-US" sz="1400">
                  <a:latin typeface="Gill Sans MT" pitchFamily="34" charset="0"/>
                </a:rPr>
                <a:t>Pencahayaan</a:t>
              </a:r>
            </a:p>
            <a:p>
              <a:pPr algn="ctr"/>
              <a:endParaRPr lang="en-US" sz="1400">
                <a:latin typeface="Gill Sans MT" pitchFamily="34" charset="0"/>
              </a:endParaRPr>
            </a:p>
          </p:txBody>
        </p:sp>
        <p:sp>
          <p:nvSpPr>
            <p:cNvPr id="5127" name="Oval 5"/>
            <p:cNvSpPr>
              <a:spLocks noChangeArrowheads="1"/>
            </p:cNvSpPr>
            <p:nvPr/>
          </p:nvSpPr>
          <p:spPr bwMode="auto">
            <a:xfrm>
              <a:off x="1536" y="2112"/>
              <a:ext cx="864" cy="816"/>
            </a:xfrm>
            <a:prstGeom prst="ellipse">
              <a:avLst/>
            </a:prstGeom>
            <a:noFill/>
            <a:ln w="9525">
              <a:solidFill>
                <a:schemeClr val="tx1"/>
              </a:solidFill>
              <a:round/>
              <a:headEnd/>
              <a:tailEnd/>
            </a:ln>
          </p:spPr>
          <p:txBody>
            <a:bodyPr wrap="none" anchor="ctr"/>
            <a:lstStyle/>
            <a:p>
              <a:pPr algn="ctr"/>
              <a:r>
                <a:rPr lang="en-US" sz="1400">
                  <a:latin typeface="Gill Sans MT" pitchFamily="34" charset="0"/>
                </a:rPr>
                <a:t>Sistem </a:t>
              </a:r>
            </a:p>
            <a:p>
              <a:pPr algn="ctr"/>
              <a:r>
                <a:rPr lang="en-US" sz="1400">
                  <a:latin typeface="Gill Sans MT" pitchFamily="34" charset="0"/>
                </a:rPr>
                <a:t>Elektrikal</a:t>
              </a:r>
            </a:p>
          </p:txBody>
        </p:sp>
        <p:sp>
          <p:nvSpPr>
            <p:cNvPr id="5128" name="Oval 6"/>
            <p:cNvSpPr>
              <a:spLocks noChangeArrowheads="1"/>
            </p:cNvSpPr>
            <p:nvPr/>
          </p:nvSpPr>
          <p:spPr bwMode="auto">
            <a:xfrm>
              <a:off x="2421" y="2433"/>
              <a:ext cx="864" cy="816"/>
            </a:xfrm>
            <a:prstGeom prst="ellipse">
              <a:avLst/>
            </a:prstGeom>
            <a:noFill/>
            <a:ln w="9525">
              <a:solidFill>
                <a:schemeClr val="tx1"/>
              </a:solidFill>
              <a:round/>
              <a:headEnd/>
              <a:tailEnd/>
            </a:ln>
          </p:spPr>
          <p:txBody>
            <a:bodyPr wrap="none" anchor="ctr"/>
            <a:lstStyle/>
            <a:p>
              <a:pPr algn="ctr"/>
              <a:r>
                <a:rPr lang="en-US" sz="1400">
                  <a:latin typeface="Gill Sans MT" pitchFamily="34" charset="0"/>
                </a:rPr>
                <a:t>Sistem </a:t>
              </a:r>
            </a:p>
            <a:p>
              <a:pPr algn="ctr"/>
              <a:r>
                <a:rPr lang="en-US" sz="1400">
                  <a:latin typeface="Gill Sans MT" pitchFamily="34" charset="0"/>
                </a:rPr>
                <a:t>Pemipaan</a:t>
              </a:r>
            </a:p>
          </p:txBody>
        </p:sp>
        <p:sp>
          <p:nvSpPr>
            <p:cNvPr id="5129" name="Oval 7"/>
            <p:cNvSpPr>
              <a:spLocks noChangeArrowheads="1"/>
            </p:cNvSpPr>
            <p:nvPr/>
          </p:nvSpPr>
          <p:spPr bwMode="auto">
            <a:xfrm>
              <a:off x="3264" y="2160"/>
              <a:ext cx="864" cy="816"/>
            </a:xfrm>
            <a:prstGeom prst="ellipse">
              <a:avLst/>
            </a:prstGeom>
            <a:noFill/>
            <a:ln w="9525">
              <a:solidFill>
                <a:schemeClr val="tx1"/>
              </a:solidFill>
              <a:round/>
              <a:headEnd/>
              <a:tailEnd/>
            </a:ln>
          </p:spPr>
          <p:txBody>
            <a:bodyPr wrap="none" anchor="ctr"/>
            <a:lstStyle/>
            <a:p>
              <a:pPr algn="ctr"/>
              <a:r>
                <a:rPr lang="en-US" sz="1400">
                  <a:latin typeface="Gill Sans MT" pitchFamily="34" charset="0"/>
                </a:rPr>
                <a:t>Sistem </a:t>
              </a:r>
            </a:p>
            <a:p>
              <a:pPr algn="ctr"/>
              <a:r>
                <a:rPr lang="en-US" sz="1400">
                  <a:latin typeface="Gill Sans MT" pitchFamily="34" charset="0"/>
                </a:rPr>
                <a:t>transportasi</a:t>
              </a:r>
            </a:p>
          </p:txBody>
        </p:sp>
        <p:sp>
          <p:nvSpPr>
            <p:cNvPr id="5130" name="Oval 9"/>
            <p:cNvSpPr>
              <a:spLocks noChangeArrowheads="1"/>
            </p:cNvSpPr>
            <p:nvPr/>
          </p:nvSpPr>
          <p:spPr bwMode="auto">
            <a:xfrm>
              <a:off x="3648" y="1347"/>
              <a:ext cx="864" cy="816"/>
            </a:xfrm>
            <a:prstGeom prst="ellipse">
              <a:avLst/>
            </a:prstGeom>
            <a:noFill/>
            <a:ln w="9525">
              <a:solidFill>
                <a:schemeClr val="tx1"/>
              </a:solidFill>
              <a:round/>
              <a:headEnd/>
              <a:tailEnd/>
            </a:ln>
          </p:spPr>
          <p:txBody>
            <a:bodyPr wrap="none" anchor="ctr"/>
            <a:lstStyle/>
            <a:p>
              <a:pPr algn="ctr"/>
              <a:r>
                <a:rPr lang="en-US" sz="1400">
                  <a:latin typeface="Gill Sans MT" pitchFamily="34" charset="0"/>
                </a:rPr>
                <a:t>Sistem</a:t>
              </a:r>
            </a:p>
            <a:p>
              <a:pPr algn="ctr"/>
              <a:r>
                <a:rPr lang="en-US" sz="1400">
                  <a:latin typeface="Gill Sans MT" pitchFamily="34" charset="0"/>
                </a:rPr>
                <a:t>Akustik</a:t>
              </a:r>
            </a:p>
          </p:txBody>
        </p:sp>
        <p:sp>
          <p:nvSpPr>
            <p:cNvPr id="5131" name="Oval 10"/>
            <p:cNvSpPr>
              <a:spLocks noChangeArrowheads="1"/>
            </p:cNvSpPr>
            <p:nvPr/>
          </p:nvSpPr>
          <p:spPr bwMode="auto">
            <a:xfrm>
              <a:off x="2508" y="192"/>
              <a:ext cx="864" cy="816"/>
            </a:xfrm>
            <a:prstGeom prst="ellipse">
              <a:avLst/>
            </a:prstGeom>
            <a:noFill/>
            <a:ln w="9525">
              <a:solidFill>
                <a:schemeClr val="tx1"/>
              </a:solidFill>
              <a:round/>
              <a:headEnd/>
              <a:tailEnd/>
            </a:ln>
          </p:spPr>
          <p:txBody>
            <a:bodyPr wrap="none" anchor="ctr"/>
            <a:lstStyle/>
            <a:p>
              <a:pPr algn="ctr"/>
              <a:r>
                <a:rPr lang="en-US" sz="1400">
                  <a:latin typeface="Gill Sans MT" pitchFamily="34" charset="0"/>
                </a:rPr>
                <a:t>Pengaturan </a:t>
              </a:r>
            </a:p>
            <a:p>
              <a:pPr algn="ctr"/>
              <a:r>
                <a:rPr lang="en-US" sz="1400">
                  <a:latin typeface="Gill Sans MT" pitchFamily="34" charset="0"/>
                </a:rPr>
                <a:t>pembangunan</a:t>
              </a:r>
            </a:p>
          </p:txBody>
        </p:sp>
        <p:sp>
          <p:nvSpPr>
            <p:cNvPr id="5132" name="Oval 11"/>
            <p:cNvSpPr>
              <a:spLocks noChangeArrowheads="1"/>
            </p:cNvSpPr>
            <p:nvPr/>
          </p:nvSpPr>
          <p:spPr bwMode="auto">
            <a:xfrm>
              <a:off x="3360" y="537"/>
              <a:ext cx="864" cy="816"/>
            </a:xfrm>
            <a:prstGeom prst="ellipse">
              <a:avLst/>
            </a:prstGeom>
            <a:noFill/>
            <a:ln w="9525">
              <a:solidFill>
                <a:schemeClr val="tx1"/>
              </a:solidFill>
              <a:round/>
              <a:headEnd/>
              <a:tailEnd/>
            </a:ln>
          </p:spPr>
          <p:txBody>
            <a:bodyPr wrap="none" anchor="ctr"/>
            <a:lstStyle/>
            <a:p>
              <a:pPr algn="ctr"/>
              <a:r>
                <a:rPr lang="en-US" sz="1400">
                  <a:latin typeface="Gill Sans MT" pitchFamily="34" charset="0"/>
                </a:rPr>
                <a:t>Sistem </a:t>
              </a:r>
            </a:p>
            <a:p>
              <a:pPr algn="ctr"/>
              <a:r>
                <a:rPr lang="en-US" sz="1400">
                  <a:latin typeface="Gill Sans MT" pitchFamily="34" charset="0"/>
                </a:rPr>
                <a:t>struktur</a:t>
              </a:r>
            </a:p>
          </p:txBody>
        </p:sp>
        <p:sp>
          <p:nvSpPr>
            <p:cNvPr id="5133" name="Oval 12"/>
            <p:cNvSpPr>
              <a:spLocks noChangeArrowheads="1"/>
            </p:cNvSpPr>
            <p:nvPr/>
          </p:nvSpPr>
          <p:spPr bwMode="auto">
            <a:xfrm>
              <a:off x="1632" y="480"/>
              <a:ext cx="864" cy="816"/>
            </a:xfrm>
            <a:prstGeom prst="ellipse">
              <a:avLst/>
            </a:prstGeom>
            <a:noFill/>
            <a:ln w="9525">
              <a:solidFill>
                <a:schemeClr val="tx1"/>
              </a:solidFill>
              <a:round/>
              <a:headEnd/>
              <a:tailEnd/>
            </a:ln>
          </p:spPr>
          <p:txBody>
            <a:bodyPr wrap="none" anchor="ctr"/>
            <a:lstStyle/>
            <a:p>
              <a:pPr algn="ctr"/>
              <a:r>
                <a:rPr lang="en-US" sz="1400">
                  <a:latin typeface="Gill Sans MT" pitchFamily="34" charset="0"/>
                </a:rPr>
                <a:t>Sistem</a:t>
              </a:r>
            </a:p>
            <a:p>
              <a:pPr algn="ctr"/>
              <a:r>
                <a:rPr lang="en-US" sz="1400">
                  <a:latin typeface="Gill Sans MT" pitchFamily="34" charset="0"/>
                </a:rPr>
                <a:t>Tata Udara</a:t>
              </a:r>
            </a:p>
          </p:txBody>
        </p:sp>
        <p:sp>
          <p:nvSpPr>
            <p:cNvPr id="5134" name="Oval 13"/>
            <p:cNvSpPr>
              <a:spLocks noChangeArrowheads="1"/>
            </p:cNvSpPr>
            <p:nvPr/>
          </p:nvSpPr>
          <p:spPr bwMode="auto">
            <a:xfrm>
              <a:off x="2016" y="864"/>
              <a:ext cx="1728" cy="1728"/>
            </a:xfrm>
            <a:prstGeom prst="ellipse">
              <a:avLst/>
            </a:prstGeom>
            <a:solidFill>
              <a:schemeClr val="bg1"/>
            </a:solidFill>
            <a:ln w="9525">
              <a:noFill/>
              <a:round/>
              <a:headEnd/>
              <a:tailEnd/>
            </a:ln>
          </p:spPr>
          <p:txBody>
            <a:bodyPr wrap="none" anchor="ctr"/>
            <a:lstStyle/>
            <a:p>
              <a:endParaRPr lang="en-US">
                <a:latin typeface="Gill Sans MT" pitchFamily="34" charset="0"/>
              </a:endParaRPr>
            </a:p>
          </p:txBody>
        </p:sp>
        <p:sp>
          <p:nvSpPr>
            <p:cNvPr id="5135" name="Oval 14"/>
            <p:cNvSpPr>
              <a:spLocks noChangeArrowheads="1"/>
            </p:cNvSpPr>
            <p:nvPr/>
          </p:nvSpPr>
          <p:spPr bwMode="auto">
            <a:xfrm>
              <a:off x="2382" y="1200"/>
              <a:ext cx="1056" cy="1056"/>
            </a:xfrm>
            <a:prstGeom prst="ellipse">
              <a:avLst/>
            </a:prstGeom>
            <a:noFill/>
            <a:ln w="9525">
              <a:solidFill>
                <a:schemeClr val="tx1"/>
              </a:solidFill>
              <a:round/>
              <a:headEnd/>
              <a:tailEnd/>
            </a:ln>
          </p:spPr>
          <p:txBody>
            <a:bodyPr wrap="none" anchor="ctr"/>
            <a:lstStyle/>
            <a:p>
              <a:pPr algn="ctr"/>
              <a:r>
                <a:rPr lang="en-US">
                  <a:latin typeface="Gill Sans MT" pitchFamily="34" charset="0"/>
                </a:rPr>
                <a:t>Rancangan </a:t>
              </a:r>
            </a:p>
            <a:p>
              <a:pPr algn="ctr"/>
              <a:r>
                <a:rPr lang="en-US">
                  <a:latin typeface="Gill Sans MT" pitchFamily="34" charset="0"/>
                </a:rPr>
                <a:t>Bangunan</a:t>
              </a:r>
            </a:p>
          </p:txBody>
        </p:sp>
        <p:sp>
          <p:nvSpPr>
            <p:cNvPr id="5136" name="Line 15"/>
            <p:cNvSpPr>
              <a:spLocks noChangeShapeType="1"/>
            </p:cNvSpPr>
            <p:nvPr/>
          </p:nvSpPr>
          <p:spPr bwMode="auto">
            <a:xfrm flipV="1">
              <a:off x="2160" y="1968"/>
              <a:ext cx="432" cy="336"/>
            </a:xfrm>
            <a:prstGeom prst="line">
              <a:avLst/>
            </a:prstGeom>
            <a:noFill/>
            <a:ln w="44450">
              <a:solidFill>
                <a:schemeClr val="tx1"/>
              </a:solidFill>
              <a:round/>
              <a:headEnd/>
              <a:tailEnd type="triangle" w="med" len="med"/>
            </a:ln>
          </p:spPr>
          <p:txBody>
            <a:bodyPr/>
            <a:lstStyle/>
            <a:p>
              <a:endParaRPr lang="en-US"/>
            </a:p>
          </p:txBody>
        </p:sp>
        <p:sp>
          <p:nvSpPr>
            <p:cNvPr id="5137" name="Line 16"/>
            <p:cNvSpPr>
              <a:spLocks noChangeShapeType="1"/>
            </p:cNvSpPr>
            <p:nvPr/>
          </p:nvSpPr>
          <p:spPr bwMode="auto">
            <a:xfrm flipV="1">
              <a:off x="2880" y="2112"/>
              <a:ext cx="0" cy="480"/>
            </a:xfrm>
            <a:prstGeom prst="line">
              <a:avLst/>
            </a:prstGeom>
            <a:noFill/>
            <a:ln w="44450">
              <a:solidFill>
                <a:schemeClr val="tx1"/>
              </a:solidFill>
              <a:round/>
              <a:headEnd/>
              <a:tailEnd type="triangle" w="med" len="med"/>
            </a:ln>
          </p:spPr>
          <p:txBody>
            <a:bodyPr/>
            <a:lstStyle/>
            <a:p>
              <a:endParaRPr lang="en-US"/>
            </a:p>
          </p:txBody>
        </p:sp>
        <p:sp>
          <p:nvSpPr>
            <p:cNvPr id="5138" name="Line 17"/>
            <p:cNvSpPr>
              <a:spLocks noChangeShapeType="1"/>
            </p:cNvSpPr>
            <p:nvPr/>
          </p:nvSpPr>
          <p:spPr bwMode="auto">
            <a:xfrm rot="10800000" flipV="1">
              <a:off x="3312" y="1728"/>
              <a:ext cx="480" cy="0"/>
            </a:xfrm>
            <a:prstGeom prst="line">
              <a:avLst/>
            </a:prstGeom>
            <a:noFill/>
            <a:ln w="44450">
              <a:solidFill>
                <a:schemeClr val="tx1"/>
              </a:solidFill>
              <a:round/>
              <a:headEnd/>
              <a:tailEnd type="triangle" w="med" len="med"/>
            </a:ln>
          </p:spPr>
          <p:txBody>
            <a:bodyPr/>
            <a:lstStyle/>
            <a:p>
              <a:endParaRPr lang="en-US"/>
            </a:p>
          </p:txBody>
        </p:sp>
        <p:sp>
          <p:nvSpPr>
            <p:cNvPr id="5139" name="Line 18"/>
            <p:cNvSpPr>
              <a:spLocks noChangeShapeType="1"/>
            </p:cNvSpPr>
            <p:nvPr/>
          </p:nvSpPr>
          <p:spPr bwMode="auto">
            <a:xfrm rot="10800000" flipV="1">
              <a:off x="3216" y="1104"/>
              <a:ext cx="432" cy="336"/>
            </a:xfrm>
            <a:prstGeom prst="line">
              <a:avLst/>
            </a:prstGeom>
            <a:noFill/>
            <a:ln w="44450">
              <a:solidFill>
                <a:schemeClr val="tx1"/>
              </a:solidFill>
              <a:round/>
              <a:headEnd/>
              <a:tailEnd type="triangle" w="med" len="med"/>
            </a:ln>
          </p:spPr>
          <p:txBody>
            <a:bodyPr/>
            <a:lstStyle/>
            <a:p>
              <a:endParaRPr lang="en-US"/>
            </a:p>
          </p:txBody>
        </p:sp>
        <p:sp>
          <p:nvSpPr>
            <p:cNvPr id="5140" name="Line 19"/>
            <p:cNvSpPr>
              <a:spLocks noChangeShapeType="1"/>
            </p:cNvSpPr>
            <p:nvPr/>
          </p:nvSpPr>
          <p:spPr bwMode="auto">
            <a:xfrm rot="10800000" flipV="1">
              <a:off x="2928" y="816"/>
              <a:ext cx="0" cy="528"/>
            </a:xfrm>
            <a:prstGeom prst="line">
              <a:avLst/>
            </a:prstGeom>
            <a:noFill/>
            <a:ln w="44450">
              <a:solidFill>
                <a:schemeClr val="tx1"/>
              </a:solidFill>
              <a:round/>
              <a:headEnd/>
              <a:tailEnd type="triangle" w="med" len="med"/>
            </a:ln>
          </p:spPr>
          <p:txBody>
            <a:bodyPr/>
            <a:lstStyle/>
            <a:p>
              <a:endParaRPr lang="en-US"/>
            </a:p>
          </p:txBody>
        </p:sp>
        <p:sp>
          <p:nvSpPr>
            <p:cNvPr id="5141" name="Line 20"/>
            <p:cNvSpPr>
              <a:spLocks noChangeShapeType="1"/>
            </p:cNvSpPr>
            <p:nvPr/>
          </p:nvSpPr>
          <p:spPr bwMode="auto">
            <a:xfrm>
              <a:off x="2208" y="1056"/>
              <a:ext cx="432" cy="384"/>
            </a:xfrm>
            <a:prstGeom prst="line">
              <a:avLst/>
            </a:prstGeom>
            <a:noFill/>
            <a:ln w="44450">
              <a:solidFill>
                <a:schemeClr val="tx1"/>
              </a:solidFill>
              <a:round/>
              <a:headEnd/>
              <a:tailEnd type="triangle" w="med" len="med"/>
            </a:ln>
          </p:spPr>
          <p:txBody>
            <a:bodyPr/>
            <a:lstStyle/>
            <a:p>
              <a:endParaRPr lang="en-US"/>
            </a:p>
          </p:txBody>
        </p:sp>
        <p:sp>
          <p:nvSpPr>
            <p:cNvPr id="5142" name="Line 21"/>
            <p:cNvSpPr>
              <a:spLocks noChangeShapeType="1"/>
            </p:cNvSpPr>
            <p:nvPr/>
          </p:nvSpPr>
          <p:spPr bwMode="auto">
            <a:xfrm flipV="1">
              <a:off x="2016" y="1728"/>
              <a:ext cx="432" cy="0"/>
            </a:xfrm>
            <a:prstGeom prst="line">
              <a:avLst/>
            </a:prstGeom>
            <a:noFill/>
            <a:ln w="44450">
              <a:solidFill>
                <a:schemeClr val="tx1"/>
              </a:solidFill>
              <a:round/>
              <a:headEnd/>
              <a:tailEnd type="triangle" w="med" len="med"/>
            </a:ln>
          </p:spPr>
          <p:txBody>
            <a:bodyPr/>
            <a:lstStyle/>
            <a:p>
              <a:endParaRPr lang="en-US"/>
            </a:p>
          </p:txBody>
        </p:sp>
        <p:sp>
          <p:nvSpPr>
            <p:cNvPr id="5143" name="Line 22"/>
            <p:cNvSpPr>
              <a:spLocks noChangeShapeType="1"/>
            </p:cNvSpPr>
            <p:nvPr/>
          </p:nvSpPr>
          <p:spPr bwMode="auto">
            <a:xfrm flipH="1" flipV="1">
              <a:off x="3168" y="2016"/>
              <a:ext cx="336" cy="432"/>
            </a:xfrm>
            <a:prstGeom prst="line">
              <a:avLst/>
            </a:prstGeom>
            <a:noFill/>
            <a:ln w="44450">
              <a:solidFill>
                <a:schemeClr val="tx1"/>
              </a:solidFill>
              <a:round/>
              <a:headEnd/>
              <a:tailEnd type="triangle" w="med" len="med"/>
            </a:ln>
          </p:spPr>
          <p:txBody>
            <a:bodyPr/>
            <a:lstStyle/>
            <a:p>
              <a:endParaRPr lang="en-US"/>
            </a:p>
          </p:txBody>
        </p:sp>
      </p:grpSp>
      <p:pic>
        <p:nvPicPr>
          <p:cNvPr id="5124" name="Picture 2" descr="C:\Users\sony\Documents\Data Lama\DATA\HIGHRISE STRUCTURE\Gedung &amp; jembatan raksasa\burj tower\1.bmp"/>
          <p:cNvPicPr>
            <a:picLocks noChangeAspect="1" noChangeArrowheads="1"/>
          </p:cNvPicPr>
          <p:nvPr/>
        </p:nvPicPr>
        <p:blipFill>
          <a:blip r:embed="rId2"/>
          <a:srcRect/>
          <a:stretch>
            <a:fillRect/>
          </a:stretch>
        </p:blipFill>
        <p:spPr bwMode="auto">
          <a:xfrm>
            <a:off x="431800" y="1008063"/>
            <a:ext cx="2925763" cy="4278312"/>
          </a:xfrm>
          <a:prstGeom prst="rect">
            <a:avLst/>
          </a:prstGeom>
          <a:noFill/>
          <a:ln w="9525">
            <a:noFill/>
            <a:miter lim="800000"/>
            <a:headEnd/>
            <a:tailEnd/>
          </a:ln>
        </p:spPr>
      </p:pic>
      <p:sp>
        <p:nvSpPr>
          <p:cNvPr id="5125" name="TextBox 22"/>
          <p:cNvSpPr txBox="1">
            <a:spLocks noChangeArrowheads="1"/>
          </p:cNvSpPr>
          <p:nvPr/>
        </p:nvSpPr>
        <p:spPr bwMode="auto">
          <a:xfrm>
            <a:off x="214313" y="0"/>
            <a:ext cx="4286250" cy="954088"/>
          </a:xfrm>
          <a:prstGeom prst="rect">
            <a:avLst/>
          </a:prstGeom>
          <a:noFill/>
          <a:ln w="9525">
            <a:noFill/>
            <a:miter lim="800000"/>
            <a:headEnd/>
            <a:tailEnd/>
          </a:ln>
        </p:spPr>
        <p:txBody>
          <a:bodyPr>
            <a:spAutoFit/>
          </a:bodyPr>
          <a:lstStyle/>
          <a:p>
            <a:r>
              <a:rPr lang="id-ID" sz="2800" b="1" i="1">
                <a:solidFill>
                  <a:srgbClr val="002060"/>
                </a:solidFill>
                <a:latin typeface="Gill Sans MT" pitchFamily="34" charset="0"/>
              </a:rPr>
              <a:t>Aspek Fisika bangunan pada desain struktur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fisika teknik\scan0055.jpg"/>
          <p:cNvPicPr>
            <a:picLocks noChangeAspect="1" noChangeArrowheads="1"/>
          </p:cNvPicPr>
          <p:nvPr/>
        </p:nvPicPr>
        <p:blipFill>
          <a:blip r:embed="rId2"/>
          <a:srcRect/>
          <a:stretch>
            <a:fillRect/>
          </a:stretch>
        </p:blipFill>
        <p:spPr bwMode="auto">
          <a:xfrm>
            <a:off x="357188" y="1714500"/>
            <a:ext cx="5157787" cy="4800600"/>
          </a:xfrm>
          <a:prstGeom prst="rect">
            <a:avLst/>
          </a:prstGeom>
          <a:noFill/>
          <a:ln w="9525">
            <a:noFill/>
            <a:miter lim="800000"/>
            <a:headEnd/>
            <a:tailEnd/>
          </a:ln>
        </p:spPr>
      </p:pic>
      <p:sp>
        <p:nvSpPr>
          <p:cNvPr id="41987" name="Rectangle 2"/>
          <p:cNvSpPr>
            <a:spLocks noChangeArrowheads="1"/>
          </p:cNvSpPr>
          <p:nvPr/>
        </p:nvSpPr>
        <p:spPr bwMode="auto">
          <a:xfrm>
            <a:off x="1603375" y="1143000"/>
            <a:ext cx="7183438" cy="646113"/>
          </a:xfrm>
          <a:prstGeom prst="rect">
            <a:avLst/>
          </a:prstGeom>
          <a:blipFill dpi="0" rotWithShape="1">
            <a:blip r:embed="rId3"/>
            <a:srcRect/>
            <a:tile tx="0" ty="0" sx="100000" sy="100000" flip="none" algn="tl"/>
          </a:blipFill>
          <a:ln w="9525">
            <a:noFill/>
            <a:miter lim="800000"/>
            <a:headEnd/>
            <a:tailEnd/>
          </a:ln>
        </p:spPr>
        <p:txBody>
          <a:bodyPr wrap="none">
            <a:spAutoFit/>
          </a:bodyPr>
          <a:lstStyle/>
          <a:p>
            <a:r>
              <a:rPr lang="id-ID" sz="3600" b="1">
                <a:latin typeface="Gill Sans MT" pitchFamily="34" charset="0"/>
              </a:rPr>
              <a:t>Dilatasi dengan Balok Kantilever</a:t>
            </a:r>
          </a:p>
        </p:txBody>
      </p:sp>
      <p:sp>
        <p:nvSpPr>
          <p:cNvPr id="41988" name="TextBox 3"/>
          <p:cNvSpPr txBox="1">
            <a:spLocks noChangeArrowheads="1"/>
          </p:cNvSpPr>
          <p:nvPr/>
        </p:nvSpPr>
        <p:spPr bwMode="auto">
          <a:xfrm>
            <a:off x="5000625" y="4572000"/>
            <a:ext cx="3929063" cy="1938338"/>
          </a:xfrm>
          <a:prstGeom prst="rect">
            <a:avLst/>
          </a:prstGeom>
          <a:noFill/>
          <a:ln w="9525">
            <a:noFill/>
            <a:miter lim="800000"/>
            <a:headEnd/>
            <a:tailEnd/>
          </a:ln>
        </p:spPr>
        <p:txBody>
          <a:bodyPr>
            <a:spAutoFit/>
          </a:bodyPr>
          <a:lstStyle/>
          <a:p>
            <a:r>
              <a:rPr lang="id-ID" sz="2000">
                <a:latin typeface="Gill Sans MT" pitchFamily="34" charset="0"/>
              </a:rPr>
              <a:t>Mengingat bentang balok kantilever terbatas panjangnya (maksimal 1/3 bentang balok induk), maka pada lokasi dilatasi terjadi perubahan bentang natar kolom, yaitu sekitar 2/3 bentang antar kolom.</a:t>
            </a:r>
          </a:p>
        </p:txBody>
      </p:sp>
      <p:sp>
        <p:nvSpPr>
          <p:cNvPr id="5" name="Left Arrow 4"/>
          <p:cNvSpPr/>
          <p:nvPr/>
        </p:nvSpPr>
        <p:spPr>
          <a:xfrm>
            <a:off x="4929188" y="3357563"/>
            <a:ext cx="2786062" cy="6429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6" name="Rectangle 8"/>
          <p:cNvSpPr txBox="1">
            <a:spLocks noChangeArrowheads="1"/>
          </p:cNvSpPr>
          <p:nvPr/>
        </p:nvSpPr>
        <p:spPr>
          <a:xfrm>
            <a:off x="285750" y="142875"/>
            <a:ext cx="7497763" cy="1143000"/>
          </a:xfrm>
          <a:prstGeom prst="rect">
            <a:avLst/>
          </a:prstGeom>
        </p:spPr>
        <p:txBody>
          <a:bodyPr/>
          <a:lstStyle/>
          <a:p>
            <a:pPr fontAlgn="auto">
              <a:spcAft>
                <a:spcPts val="0"/>
              </a:spcAft>
              <a:defRPr/>
            </a:pPr>
            <a:r>
              <a:rPr lang="id-ID" sz="4300" b="1" i="1">
                <a:solidFill>
                  <a:schemeClr val="tx2">
                    <a:satMod val="130000"/>
                  </a:schemeClr>
                </a:solidFill>
                <a:effectLst>
                  <a:outerShdw blurRad="50000" dist="30000" dir="5400000" algn="tl" rotWithShape="0">
                    <a:srgbClr val="000000">
                      <a:alpha val="30000"/>
                    </a:srgbClr>
                  </a:outerShdw>
                </a:effectLst>
                <a:latin typeface="+mj-lt"/>
                <a:ea typeface="+mj-ea"/>
                <a:cs typeface="+mj-cs"/>
              </a:rPr>
              <a:t>Pengaruh Gempa Bumi</a:t>
            </a:r>
            <a:endParaRPr lang="en-US" sz="4300" b="1" i="1"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id-ID" b="1" dirty="0" smtClean="0">
                <a:solidFill>
                  <a:schemeClr val="tx2">
                    <a:satMod val="130000"/>
                  </a:schemeClr>
                </a:solidFill>
              </a:rPr>
              <a:t>Beberapa Catatan Praktis </a:t>
            </a:r>
            <a:br>
              <a:rPr lang="id-ID" b="1" dirty="0" smtClean="0">
                <a:solidFill>
                  <a:schemeClr val="tx2">
                    <a:satMod val="130000"/>
                  </a:schemeClr>
                </a:solidFill>
              </a:rPr>
            </a:br>
            <a:r>
              <a:rPr lang="id-ID" sz="3600" dirty="0" smtClean="0">
                <a:solidFill>
                  <a:schemeClr val="tx2">
                    <a:satMod val="130000"/>
                  </a:schemeClr>
                </a:solidFill>
              </a:rPr>
              <a:t>(pengaruh gempa bumi)</a:t>
            </a:r>
            <a:endParaRPr lang="id-ID" sz="3600" dirty="0">
              <a:solidFill>
                <a:schemeClr val="tx2">
                  <a:satMod val="130000"/>
                </a:schemeClr>
              </a:solidFill>
            </a:endParaRPr>
          </a:p>
        </p:txBody>
      </p:sp>
      <p:sp>
        <p:nvSpPr>
          <p:cNvPr id="3" name="Content Placeholder 2"/>
          <p:cNvSpPr>
            <a:spLocks noGrp="1"/>
          </p:cNvSpPr>
          <p:nvPr>
            <p:ph idx="1"/>
          </p:nvPr>
        </p:nvSpPr>
        <p:spPr/>
        <p:txBody>
          <a:bodyPr rtlCol="0">
            <a:normAutofit fontScale="70000" lnSpcReduction="20000"/>
          </a:bodyPr>
          <a:lstStyle/>
          <a:p>
            <a:pPr marL="514350" indent="-514350" eaLnBrk="1" fontAlgn="auto" hangingPunct="1">
              <a:spcAft>
                <a:spcPts val="0"/>
              </a:spcAft>
              <a:buFont typeface="+mj-lt"/>
              <a:buAutoNum type="arabicPeriod"/>
              <a:defRPr/>
            </a:pPr>
            <a:r>
              <a:rPr lang="id-ID" dirty="0" smtClean="0"/>
              <a:t>Bangunan-bangunan kerangka kayu umumnya bertahan baik, karena kayu adalah material yang kuat dan cukup elastis.</a:t>
            </a:r>
          </a:p>
          <a:p>
            <a:pPr marL="514350" indent="-514350" eaLnBrk="1" fontAlgn="auto" hangingPunct="1">
              <a:spcAft>
                <a:spcPts val="0"/>
              </a:spcAft>
              <a:buFont typeface="+mj-lt"/>
              <a:buAutoNum type="arabicPeriod"/>
              <a:defRPr/>
            </a:pPr>
            <a:r>
              <a:rPr lang="id-ID" dirty="0" smtClean="0"/>
              <a:t>Kekuatan pasangan batu atau bata sangat tergantung pada perekatnya. Perekat kapur kerap hancur, sedangkan perekat PC-pasir atau PC –kapur-pasir cukup bertahan. Pasangan bata kerap hancur bila tidak diikat kerangka.</a:t>
            </a:r>
          </a:p>
          <a:p>
            <a:pPr marL="514350" indent="-514350" eaLnBrk="1" fontAlgn="auto" hangingPunct="1">
              <a:spcAft>
                <a:spcPts val="0"/>
              </a:spcAft>
              <a:buFont typeface="+mj-lt"/>
              <a:buAutoNum type="arabicPeriod"/>
              <a:defRPr/>
            </a:pPr>
            <a:r>
              <a:rPr lang="id-ID" dirty="0" smtClean="0"/>
              <a:t>Dinding-dinding dari tanah liat selalu roboh.</a:t>
            </a:r>
          </a:p>
          <a:p>
            <a:pPr marL="514350" indent="-514350" eaLnBrk="1" fontAlgn="auto" hangingPunct="1">
              <a:spcAft>
                <a:spcPts val="0"/>
              </a:spcAft>
              <a:buFont typeface="+mj-lt"/>
              <a:buAutoNum type="arabicPeriod"/>
              <a:defRPr/>
            </a:pPr>
            <a:r>
              <a:rPr lang="id-ID" dirty="0" smtClean="0"/>
              <a:t>Pilar-pilar atau tiang-tiang dari bata atau batu tak bertulang umumnya berbahaya.</a:t>
            </a:r>
          </a:p>
          <a:p>
            <a:pPr marL="514350" indent="-514350" eaLnBrk="1" fontAlgn="auto" hangingPunct="1">
              <a:spcAft>
                <a:spcPts val="0"/>
              </a:spcAft>
              <a:buFont typeface="+mj-lt"/>
              <a:buAutoNum type="arabicPeriod"/>
              <a:defRPr/>
            </a:pPr>
            <a:r>
              <a:rPr lang="id-ID" dirty="0" smtClean="0"/>
              <a:t>Dalam bagunan-bangunan berkerangka, dinding-dinding panel mudah lepas dari frame bila tidak diikat kuat.</a:t>
            </a:r>
          </a:p>
          <a:p>
            <a:pPr marL="514350" indent="-514350" eaLnBrk="1" fontAlgn="auto" hangingPunct="1">
              <a:spcAft>
                <a:spcPts val="0"/>
              </a:spcAft>
              <a:buFont typeface="+mj-lt"/>
              <a:buAutoNum type="arabicPeriod"/>
              <a:defRPr/>
            </a:pPr>
            <a:r>
              <a:rPr lang="id-ID" dirty="0" smtClean="0"/>
              <a:t>Bangunan-bangunan yang dibangun dengan tingkat bawah lebih berat, tingkat atas lebih ringan dan dengan atap yang lebih ringan lebih bertahan daripada bagunan-bangunan dengan atap-atap yang berat dan dinding yang ringan.</a:t>
            </a:r>
            <a:endParaRPr lang="id-ID" dirty="0"/>
          </a:p>
        </p:txBody>
      </p:sp>
      <p:sp>
        <p:nvSpPr>
          <p:cNvPr id="4" name="Rectangle 8"/>
          <p:cNvSpPr txBox="1">
            <a:spLocks noChangeArrowheads="1"/>
          </p:cNvSpPr>
          <p:nvPr/>
        </p:nvSpPr>
        <p:spPr>
          <a:xfrm>
            <a:off x="214313" y="5643563"/>
            <a:ext cx="7497762" cy="1143000"/>
          </a:xfrm>
          <a:prstGeom prst="rect">
            <a:avLst/>
          </a:prstGeom>
        </p:spPr>
        <p:txBody>
          <a:bodyPr anchor="ctr">
            <a:normAutofit/>
          </a:bodyPr>
          <a:lstStyle/>
          <a:p>
            <a:pPr fontAlgn="auto">
              <a:spcAft>
                <a:spcPts val="0"/>
              </a:spcAft>
              <a:defRPr/>
            </a:pPr>
            <a:r>
              <a:rPr lang="id-ID" sz="4300" b="1" i="1"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Pengaruh Gempa Bumi</a:t>
            </a:r>
            <a:endParaRPr lang="en-US" sz="4300" b="1" i="1"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6238" y="785813"/>
            <a:ext cx="6997700" cy="1143000"/>
          </a:xfrm>
          <a:blipFill>
            <a:blip r:embed="rId2"/>
            <a:tile tx="0" ty="0" sx="100000" sy="100000" flip="none" algn="tl"/>
          </a:blipFill>
        </p:spPr>
        <p:txBody>
          <a:bodyPr rtlCol="0">
            <a:normAutofit fontScale="90000"/>
          </a:bodyPr>
          <a:lstStyle/>
          <a:p>
            <a:pPr eaLnBrk="1" fontAlgn="auto" hangingPunct="1">
              <a:spcAft>
                <a:spcPts val="0"/>
              </a:spcAft>
              <a:defRPr/>
            </a:pPr>
            <a:r>
              <a:rPr lang="id-ID" b="1" dirty="0" smtClean="0">
                <a:solidFill>
                  <a:schemeClr val="tx2">
                    <a:satMod val="130000"/>
                  </a:schemeClr>
                </a:solidFill>
              </a:rPr>
              <a:t>Persyaratan Bangunan Tahan Gempa</a:t>
            </a:r>
            <a:endParaRPr lang="id-ID" dirty="0">
              <a:solidFill>
                <a:schemeClr val="tx2">
                  <a:satMod val="130000"/>
                </a:schemeClr>
              </a:solidFill>
            </a:endParaRPr>
          </a:p>
        </p:txBody>
      </p:sp>
      <p:pic>
        <p:nvPicPr>
          <p:cNvPr id="31752" name="Picture 8" descr="I:\fisika teknik\scan0045.jpg"/>
          <p:cNvPicPr>
            <a:picLocks noChangeAspect="1" noChangeArrowheads="1"/>
          </p:cNvPicPr>
          <p:nvPr/>
        </p:nvPicPr>
        <p:blipFill>
          <a:blip r:embed="rId3"/>
          <a:srcRect/>
          <a:stretch>
            <a:fillRect/>
          </a:stretch>
        </p:blipFill>
        <p:spPr bwMode="auto">
          <a:xfrm>
            <a:off x="3071802" y="336403"/>
            <a:ext cx="2857520" cy="5878679"/>
          </a:xfrm>
          <a:prstGeom prst="rect">
            <a:avLst/>
          </a:prstGeom>
          <a:noFill/>
          <a:scene3d>
            <a:camera prst="orthographicFront">
              <a:rot lat="598846" lon="603460" rev="16226515"/>
            </a:camera>
            <a:lightRig rig="threePt" dir="t"/>
          </a:scene3d>
        </p:spPr>
      </p:pic>
      <p:sp>
        <p:nvSpPr>
          <p:cNvPr id="44036" name="TextBox 3"/>
          <p:cNvSpPr txBox="1">
            <a:spLocks noChangeArrowheads="1"/>
          </p:cNvSpPr>
          <p:nvPr/>
        </p:nvSpPr>
        <p:spPr bwMode="auto">
          <a:xfrm>
            <a:off x="1071563" y="5286375"/>
            <a:ext cx="7358062" cy="954088"/>
          </a:xfrm>
          <a:prstGeom prst="rect">
            <a:avLst/>
          </a:prstGeom>
          <a:noFill/>
          <a:ln w="9525">
            <a:noFill/>
            <a:miter lim="800000"/>
            <a:headEnd/>
            <a:tailEnd/>
          </a:ln>
        </p:spPr>
        <p:txBody>
          <a:bodyPr>
            <a:spAutoFit/>
          </a:bodyPr>
          <a:lstStyle/>
          <a:p>
            <a:r>
              <a:rPr lang="id-ID" sz="2800">
                <a:latin typeface="Gill Sans MT" pitchFamily="34" charset="0"/>
              </a:rPr>
              <a:t>Pondasi jangan diletakkan sebagian di tanah keras dan sebagian di tanah lunak  </a:t>
            </a:r>
          </a:p>
        </p:txBody>
      </p:sp>
      <p:sp>
        <p:nvSpPr>
          <p:cNvPr id="5" name="Rectangle 8"/>
          <p:cNvSpPr txBox="1">
            <a:spLocks noChangeArrowheads="1"/>
          </p:cNvSpPr>
          <p:nvPr/>
        </p:nvSpPr>
        <p:spPr>
          <a:xfrm>
            <a:off x="142875" y="-214313"/>
            <a:ext cx="7497763" cy="1143001"/>
          </a:xfrm>
          <a:prstGeom prst="rect">
            <a:avLst/>
          </a:prstGeom>
        </p:spPr>
        <p:txBody>
          <a:bodyPr anchor="ctr">
            <a:normAutofit/>
          </a:bodyPr>
          <a:lstStyle/>
          <a:p>
            <a:pPr fontAlgn="auto">
              <a:spcAft>
                <a:spcPts val="0"/>
              </a:spcAft>
              <a:defRPr/>
            </a:pPr>
            <a:r>
              <a:rPr lang="id-ID" sz="4300" b="1" i="1">
                <a:solidFill>
                  <a:schemeClr val="tx2">
                    <a:satMod val="130000"/>
                  </a:schemeClr>
                </a:solidFill>
                <a:effectLst>
                  <a:outerShdw blurRad="50000" dist="30000" dir="5400000" algn="tl" rotWithShape="0">
                    <a:srgbClr val="000000">
                      <a:alpha val="30000"/>
                    </a:srgbClr>
                  </a:outerShdw>
                </a:effectLst>
                <a:latin typeface="+mj-lt"/>
                <a:ea typeface="+mj-ea"/>
                <a:cs typeface="+mj-cs"/>
              </a:rPr>
              <a:t>Pengaruh Gempa Bumi</a:t>
            </a:r>
            <a:endParaRPr lang="en-US" sz="4300" b="1" i="1"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p:cNvPicPr>
            <a:picLocks noChangeAspect="1" noChangeArrowheads="1"/>
          </p:cNvPicPr>
          <p:nvPr/>
        </p:nvPicPr>
        <p:blipFill>
          <a:blip r:embed="rId2"/>
          <a:srcRect/>
          <a:stretch>
            <a:fillRect/>
          </a:stretch>
        </p:blipFill>
        <p:spPr bwMode="auto">
          <a:xfrm>
            <a:off x="500063" y="428625"/>
            <a:ext cx="4362450" cy="1866900"/>
          </a:xfrm>
          <a:prstGeom prst="rect">
            <a:avLst/>
          </a:prstGeom>
          <a:noFill/>
          <a:ln w="9525">
            <a:noFill/>
            <a:miter lim="800000"/>
            <a:headEnd/>
            <a:tailEnd/>
          </a:ln>
        </p:spPr>
      </p:pic>
      <p:pic>
        <p:nvPicPr>
          <p:cNvPr id="45059" name="Picture 5"/>
          <p:cNvPicPr>
            <a:picLocks noChangeAspect="1" noChangeArrowheads="1"/>
          </p:cNvPicPr>
          <p:nvPr/>
        </p:nvPicPr>
        <p:blipFill>
          <a:blip r:embed="rId3"/>
          <a:srcRect/>
          <a:stretch>
            <a:fillRect/>
          </a:stretch>
        </p:blipFill>
        <p:spPr bwMode="auto">
          <a:xfrm>
            <a:off x="4286250" y="4000500"/>
            <a:ext cx="4229100" cy="2028825"/>
          </a:xfrm>
          <a:prstGeom prst="rect">
            <a:avLst/>
          </a:prstGeom>
          <a:noFill/>
          <a:ln w="9525">
            <a:noFill/>
            <a:miter lim="800000"/>
            <a:headEnd/>
            <a:tailEnd/>
          </a:ln>
        </p:spPr>
      </p:pic>
      <p:sp>
        <p:nvSpPr>
          <p:cNvPr id="45060" name="TextBox 6"/>
          <p:cNvSpPr txBox="1">
            <a:spLocks noChangeArrowheads="1"/>
          </p:cNvSpPr>
          <p:nvPr/>
        </p:nvSpPr>
        <p:spPr bwMode="auto">
          <a:xfrm>
            <a:off x="428625" y="2643188"/>
            <a:ext cx="6394450" cy="646112"/>
          </a:xfrm>
          <a:prstGeom prst="rect">
            <a:avLst/>
          </a:prstGeom>
          <a:noFill/>
          <a:ln w="9525">
            <a:noFill/>
            <a:miter lim="800000"/>
            <a:headEnd/>
            <a:tailEnd/>
          </a:ln>
        </p:spPr>
        <p:txBody>
          <a:bodyPr wrap="none">
            <a:spAutoFit/>
          </a:bodyPr>
          <a:lstStyle/>
          <a:p>
            <a:r>
              <a:rPr lang="id-ID" sz="3600">
                <a:latin typeface="Gill Sans MT" pitchFamily="34" charset="0"/>
              </a:rPr>
              <a:t>Pondasi harus sampai tanah keras</a:t>
            </a:r>
          </a:p>
        </p:txBody>
      </p:sp>
      <p:sp>
        <p:nvSpPr>
          <p:cNvPr id="8" name="Left Arrow 7"/>
          <p:cNvSpPr/>
          <p:nvPr/>
        </p:nvSpPr>
        <p:spPr>
          <a:xfrm>
            <a:off x="3143250" y="785813"/>
            <a:ext cx="4071938" cy="7858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45062" name="TextBox 8"/>
          <p:cNvSpPr txBox="1">
            <a:spLocks noChangeArrowheads="1"/>
          </p:cNvSpPr>
          <p:nvPr/>
        </p:nvSpPr>
        <p:spPr bwMode="auto">
          <a:xfrm>
            <a:off x="928688" y="3857625"/>
            <a:ext cx="3000375" cy="2862263"/>
          </a:xfrm>
          <a:prstGeom prst="rect">
            <a:avLst/>
          </a:prstGeom>
          <a:noFill/>
          <a:ln w="9525">
            <a:noFill/>
            <a:miter lim="800000"/>
            <a:headEnd/>
            <a:tailEnd/>
          </a:ln>
        </p:spPr>
        <p:txBody>
          <a:bodyPr>
            <a:spAutoFit/>
          </a:bodyPr>
          <a:lstStyle/>
          <a:p>
            <a:r>
              <a:rPr lang="id-ID" sz="2000">
                <a:latin typeface="Gill Sans MT" pitchFamily="34" charset="0"/>
              </a:rPr>
              <a:t>Mesikipun salah satu kaki pondasi harus dilatakan dalam-dalam untuk mencapai tanah keras.</a:t>
            </a:r>
          </a:p>
          <a:p>
            <a:endParaRPr lang="id-ID" sz="2000">
              <a:latin typeface="Gill Sans MT" pitchFamily="34" charset="0"/>
            </a:endParaRPr>
          </a:p>
          <a:p>
            <a:r>
              <a:rPr lang="id-ID" sz="2000">
                <a:latin typeface="Gill Sans MT" pitchFamily="34" charset="0"/>
              </a:rPr>
              <a:t>Cara demikian kurang menguntungkan diloihat dari segi bahaya gempa bumi</a:t>
            </a:r>
          </a:p>
        </p:txBody>
      </p:sp>
      <p:sp>
        <p:nvSpPr>
          <p:cNvPr id="10" name="Down Arrow 9"/>
          <p:cNvSpPr/>
          <p:nvPr/>
        </p:nvSpPr>
        <p:spPr>
          <a:xfrm>
            <a:off x="6786563" y="2928938"/>
            <a:ext cx="428625" cy="1643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11" name="Rectangle 8"/>
          <p:cNvSpPr>
            <a:spLocks noGrp="1" noChangeArrowheads="1"/>
          </p:cNvSpPr>
          <p:nvPr>
            <p:ph type="title"/>
          </p:nvPr>
        </p:nvSpPr>
        <p:spPr>
          <a:xfrm>
            <a:off x="71438" y="-214313"/>
            <a:ext cx="7497762" cy="1143001"/>
          </a:xfrm>
        </p:spPr>
        <p:txBody>
          <a:bodyPr rtlCol="0">
            <a:normAutofit/>
          </a:bodyPr>
          <a:lstStyle/>
          <a:p>
            <a:pPr eaLnBrk="1" fontAlgn="auto" hangingPunct="1">
              <a:spcAft>
                <a:spcPts val="0"/>
              </a:spcAft>
              <a:defRPr/>
            </a:pPr>
            <a:r>
              <a:rPr lang="id-ID" b="1" i="1" dirty="0" smtClean="0">
                <a:solidFill>
                  <a:schemeClr val="tx2">
                    <a:satMod val="130000"/>
                  </a:schemeClr>
                </a:solidFill>
              </a:rPr>
              <a:t>Pengaruh Gempa Bumi</a:t>
            </a:r>
            <a:endParaRPr lang="en-US" b="1" i="1" dirty="0" smtClean="0">
              <a:solidFill>
                <a:schemeClr val="tx2">
                  <a:satMod val="130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srcRect/>
          <a:stretch>
            <a:fillRect/>
          </a:stretch>
        </p:blipFill>
        <p:spPr bwMode="auto">
          <a:xfrm>
            <a:off x="357188" y="642938"/>
            <a:ext cx="4727575" cy="2071687"/>
          </a:xfrm>
          <a:prstGeom prst="rect">
            <a:avLst/>
          </a:prstGeom>
          <a:noFill/>
          <a:ln w="9525">
            <a:noFill/>
            <a:miter lim="800000"/>
            <a:headEnd/>
            <a:tailEnd/>
          </a:ln>
        </p:spPr>
      </p:pic>
      <p:pic>
        <p:nvPicPr>
          <p:cNvPr id="46083" name="Picture 3"/>
          <p:cNvPicPr>
            <a:picLocks noChangeAspect="1" noChangeArrowheads="1"/>
          </p:cNvPicPr>
          <p:nvPr/>
        </p:nvPicPr>
        <p:blipFill>
          <a:blip r:embed="rId3"/>
          <a:srcRect/>
          <a:stretch>
            <a:fillRect/>
          </a:stretch>
        </p:blipFill>
        <p:spPr bwMode="auto">
          <a:xfrm>
            <a:off x="4857750" y="3341688"/>
            <a:ext cx="3867150" cy="3116262"/>
          </a:xfrm>
          <a:prstGeom prst="rect">
            <a:avLst/>
          </a:prstGeom>
          <a:noFill/>
          <a:ln w="9525">
            <a:noFill/>
            <a:miter lim="800000"/>
            <a:headEnd/>
            <a:tailEnd/>
          </a:ln>
        </p:spPr>
      </p:pic>
      <p:sp>
        <p:nvSpPr>
          <p:cNvPr id="46084" name="TextBox 3"/>
          <p:cNvSpPr txBox="1">
            <a:spLocks noChangeArrowheads="1"/>
          </p:cNvSpPr>
          <p:nvPr/>
        </p:nvSpPr>
        <p:spPr bwMode="auto">
          <a:xfrm>
            <a:off x="4857750" y="642938"/>
            <a:ext cx="3857625" cy="1200150"/>
          </a:xfrm>
          <a:prstGeom prst="rect">
            <a:avLst/>
          </a:prstGeom>
          <a:noFill/>
          <a:ln w="9525">
            <a:noFill/>
            <a:miter lim="800000"/>
            <a:headEnd/>
            <a:tailEnd/>
          </a:ln>
        </p:spPr>
        <p:txBody>
          <a:bodyPr>
            <a:spAutoFit/>
          </a:bodyPr>
          <a:lstStyle/>
          <a:p>
            <a:r>
              <a:rPr lang="id-ID" sz="2400">
                <a:latin typeface="Gill Sans MT" pitchFamily="34" charset="0"/>
              </a:rPr>
              <a:t>Berbahaya, pondasi di letakan di atas aliran air tanah </a:t>
            </a:r>
          </a:p>
          <a:p>
            <a:r>
              <a:rPr lang="id-ID" sz="2400">
                <a:latin typeface="Gill Sans MT" pitchFamily="34" charset="0"/>
              </a:rPr>
              <a:t>(base flow)</a:t>
            </a:r>
          </a:p>
        </p:txBody>
      </p:sp>
      <p:sp>
        <p:nvSpPr>
          <p:cNvPr id="5" name="Left Arrow 4"/>
          <p:cNvSpPr/>
          <p:nvPr/>
        </p:nvSpPr>
        <p:spPr>
          <a:xfrm>
            <a:off x="2714625" y="1785938"/>
            <a:ext cx="2071688" cy="285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46086" name="TextBox 5"/>
          <p:cNvSpPr txBox="1">
            <a:spLocks noChangeArrowheads="1"/>
          </p:cNvSpPr>
          <p:nvPr/>
        </p:nvSpPr>
        <p:spPr bwMode="auto">
          <a:xfrm>
            <a:off x="1143000" y="4000500"/>
            <a:ext cx="3143250" cy="830263"/>
          </a:xfrm>
          <a:prstGeom prst="rect">
            <a:avLst/>
          </a:prstGeom>
          <a:noFill/>
          <a:ln w="9525">
            <a:noFill/>
            <a:miter lim="800000"/>
            <a:headEnd/>
            <a:tailEnd/>
          </a:ln>
        </p:spPr>
        <p:txBody>
          <a:bodyPr>
            <a:spAutoFit/>
          </a:bodyPr>
          <a:lstStyle/>
          <a:p>
            <a:r>
              <a:rPr lang="id-ID" sz="2400">
                <a:latin typeface="Gill Sans MT" pitchFamily="34" charset="0"/>
              </a:rPr>
              <a:t>Akar pohon besar dapat merusak pondasi</a:t>
            </a:r>
          </a:p>
        </p:txBody>
      </p:sp>
      <p:sp>
        <p:nvSpPr>
          <p:cNvPr id="7" name="Right Arrow 6"/>
          <p:cNvSpPr/>
          <p:nvPr/>
        </p:nvSpPr>
        <p:spPr>
          <a:xfrm>
            <a:off x="1857375" y="5357813"/>
            <a:ext cx="4429125"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
        <p:nvSpPr>
          <p:cNvPr id="8" name="Rectangle 8"/>
          <p:cNvSpPr txBox="1">
            <a:spLocks noChangeArrowheads="1"/>
          </p:cNvSpPr>
          <p:nvPr/>
        </p:nvSpPr>
        <p:spPr>
          <a:xfrm>
            <a:off x="214313" y="0"/>
            <a:ext cx="7497762" cy="1143000"/>
          </a:xfrm>
          <a:prstGeom prst="rect">
            <a:avLst/>
          </a:prstGeom>
        </p:spPr>
        <p:txBody>
          <a:bodyPr/>
          <a:lstStyle/>
          <a:p>
            <a:pPr fontAlgn="auto">
              <a:spcAft>
                <a:spcPts val="0"/>
              </a:spcAft>
              <a:defRPr/>
            </a:pPr>
            <a:r>
              <a:rPr lang="id-ID" sz="4300" b="1" i="1"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Pengaruh Gempa Bumi</a:t>
            </a:r>
            <a:endParaRPr lang="en-US" sz="4300" b="1" i="1"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p:txBody>
          <a:bodyPr/>
          <a:lstStyle/>
          <a:p>
            <a:pPr eaLnBrk="1" hangingPunct="1"/>
            <a:r>
              <a:rPr lang="id-ID" i="1" smtClean="0">
                <a:solidFill>
                  <a:srgbClr val="002060"/>
                </a:solidFill>
              </a:rPr>
              <a:t>Metabolisme Manusia</a:t>
            </a:r>
          </a:p>
        </p:txBody>
      </p:sp>
      <p:sp>
        <p:nvSpPr>
          <p:cNvPr id="4" name="Content Placeholder 3"/>
          <p:cNvSpPr>
            <a:spLocks noGrp="1"/>
          </p:cNvSpPr>
          <p:nvPr>
            <p:ph idx="1"/>
          </p:nvPr>
        </p:nvSpPr>
        <p:spPr>
          <a:xfrm>
            <a:off x="1143000" y="1447800"/>
            <a:ext cx="7791450" cy="4800600"/>
          </a:xfrm>
        </p:spPr>
        <p:txBody>
          <a:bodyPr rtlCol="0">
            <a:normAutofit fontScale="70000" lnSpcReduction="20000"/>
          </a:bodyPr>
          <a:lstStyle/>
          <a:p>
            <a:pPr marL="365760" indent="-283464" eaLnBrk="1" fontAlgn="auto" hangingPunct="1">
              <a:spcAft>
                <a:spcPts val="0"/>
              </a:spcAft>
              <a:buFont typeface="Wingdings 2"/>
              <a:buChar char=""/>
              <a:defRPr/>
            </a:pPr>
            <a:r>
              <a:rPr lang="id-ID" dirty="0" smtClean="0"/>
              <a:t>Suatu bangunan yang modern diharapkan dapat mendukung kebutuhan aktivitas manusia yang berada di dalamnya.</a:t>
            </a:r>
          </a:p>
          <a:p>
            <a:pPr marL="365760" indent="-283464" eaLnBrk="1" fontAlgn="auto" hangingPunct="1">
              <a:spcAft>
                <a:spcPts val="0"/>
              </a:spcAft>
              <a:buFont typeface="Wingdings 2"/>
              <a:buChar char=""/>
              <a:defRPr/>
            </a:pPr>
            <a:r>
              <a:rPr lang="id-ID" dirty="0" smtClean="0"/>
              <a:t>Perlu disediakan segala sesuatu yang dibutuhkan bagi metabolisme manusia, seperti: udara dan air yang bersih, privasi, keamanan, dan kenyamanan lainnya, baik yang berkaitan dengan aspek visual maupun pendengaran.</a:t>
            </a:r>
          </a:p>
          <a:p>
            <a:pPr marL="365760" indent="-283464" eaLnBrk="1" fontAlgn="auto" hangingPunct="1">
              <a:spcAft>
                <a:spcPts val="0"/>
              </a:spcAft>
              <a:buFont typeface="Wingdings 2"/>
              <a:buChar char=""/>
              <a:defRPr/>
            </a:pPr>
            <a:r>
              <a:rPr lang="id-ID" dirty="0" smtClean="0"/>
              <a:t>Oleh sebab itu diperlukan pasokan energi (berupa tenaga listrik) untuk pengoperasian perlengkapan/peralatan bangunan, baik untuk transportasi dan distribusi, maupun untuk keperluan komunikasi, seperti telepon, siaran radio dan televisi, serta kebutuhan tata udara, tata suara, dan pencahayaan</a:t>
            </a:r>
            <a:endParaRPr lang="id-ID"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fisika teknik\scan0071.jpg"/>
          <p:cNvPicPr>
            <a:picLocks noChangeAspect="1" noChangeArrowheads="1"/>
          </p:cNvPicPr>
          <p:nvPr/>
        </p:nvPicPr>
        <p:blipFill>
          <a:blip r:embed="rId2"/>
          <a:srcRect/>
          <a:stretch>
            <a:fillRect/>
          </a:stretch>
        </p:blipFill>
        <p:spPr bwMode="auto">
          <a:xfrm>
            <a:off x="3714750" y="230188"/>
            <a:ext cx="5000625" cy="6484937"/>
          </a:xfrm>
          <a:prstGeom prst="rect">
            <a:avLst/>
          </a:prstGeom>
          <a:noFill/>
          <a:ln w="9525">
            <a:noFill/>
            <a:miter lim="800000"/>
            <a:headEnd/>
            <a:tailEnd/>
          </a:ln>
        </p:spPr>
      </p:pic>
      <p:pic>
        <p:nvPicPr>
          <p:cNvPr id="7171" name="Picture 3" descr="C:\Users\sony\Documents\Data Lama\DATA\HIGHRISE STRUCTURE\Gedung &amp; jembatan raksasa\burj tower\7.bmp"/>
          <p:cNvPicPr>
            <a:picLocks noChangeAspect="1" noChangeArrowheads="1"/>
          </p:cNvPicPr>
          <p:nvPr/>
        </p:nvPicPr>
        <p:blipFill>
          <a:blip r:embed="rId3"/>
          <a:srcRect/>
          <a:stretch>
            <a:fillRect/>
          </a:stretch>
        </p:blipFill>
        <p:spPr bwMode="auto">
          <a:xfrm>
            <a:off x="357188" y="1357313"/>
            <a:ext cx="3349625" cy="4889500"/>
          </a:xfrm>
          <a:prstGeom prst="rect">
            <a:avLst/>
          </a:prstGeom>
          <a:noFill/>
          <a:ln w="9525">
            <a:noFill/>
            <a:miter lim="800000"/>
            <a:headEnd/>
            <a:tailEnd/>
          </a:ln>
        </p:spPr>
      </p:pic>
      <p:sp>
        <p:nvSpPr>
          <p:cNvPr id="7172" name="TextBox 3"/>
          <p:cNvSpPr txBox="1">
            <a:spLocks noChangeArrowheads="1"/>
          </p:cNvSpPr>
          <p:nvPr/>
        </p:nvSpPr>
        <p:spPr bwMode="auto">
          <a:xfrm>
            <a:off x="285750" y="214313"/>
            <a:ext cx="4286250" cy="954087"/>
          </a:xfrm>
          <a:prstGeom prst="rect">
            <a:avLst/>
          </a:prstGeom>
          <a:noFill/>
          <a:ln w="9525">
            <a:noFill/>
            <a:miter lim="800000"/>
            <a:headEnd/>
            <a:tailEnd/>
          </a:ln>
        </p:spPr>
        <p:txBody>
          <a:bodyPr>
            <a:spAutoFit/>
          </a:bodyPr>
          <a:lstStyle/>
          <a:p>
            <a:r>
              <a:rPr lang="id-ID" sz="2800" b="1" i="1">
                <a:solidFill>
                  <a:srgbClr val="002060"/>
                </a:solidFill>
                <a:latin typeface="Gill Sans MT" pitchFamily="34" charset="0"/>
              </a:rPr>
              <a:t>Aspek Fisika bangunan pada desain struktur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8" name="Rectangle 6"/>
          <p:cNvSpPr>
            <a:spLocks noGrp="1" noChangeArrowheads="1"/>
          </p:cNvSpPr>
          <p:nvPr>
            <p:ph type="title"/>
          </p:nvPr>
        </p:nvSpPr>
        <p:spPr>
          <a:xfrm>
            <a:off x="3929063" y="214313"/>
            <a:ext cx="5214937" cy="1143000"/>
          </a:xfrm>
        </p:spPr>
        <p:txBody>
          <a:bodyPr rtlCol="0">
            <a:normAutofit fontScale="90000"/>
          </a:bodyPr>
          <a:lstStyle/>
          <a:p>
            <a:pPr eaLnBrk="1" fontAlgn="auto" hangingPunct="1">
              <a:spcAft>
                <a:spcPts val="0"/>
              </a:spcAft>
              <a:defRPr/>
            </a:pPr>
            <a:r>
              <a:rPr lang="en-US" sz="4000" dirty="0" err="1" smtClean="0">
                <a:solidFill>
                  <a:schemeClr val="tx2">
                    <a:satMod val="130000"/>
                  </a:schemeClr>
                </a:solidFill>
              </a:rPr>
              <a:t>Lempengan</a:t>
            </a:r>
            <a:r>
              <a:rPr lang="en-US" sz="4000" dirty="0" smtClean="0">
                <a:solidFill>
                  <a:schemeClr val="tx2">
                    <a:satMod val="130000"/>
                  </a:schemeClr>
                </a:solidFill>
              </a:rPr>
              <a:t> </a:t>
            </a:r>
            <a:r>
              <a:rPr lang="en-US" sz="4000" dirty="0" err="1" smtClean="0">
                <a:solidFill>
                  <a:schemeClr val="tx2">
                    <a:satMod val="130000"/>
                  </a:schemeClr>
                </a:solidFill>
              </a:rPr>
              <a:t>bumi</a:t>
            </a:r>
            <a:r>
              <a:rPr lang="en-US" sz="4000" dirty="0" smtClean="0">
                <a:solidFill>
                  <a:schemeClr val="tx2">
                    <a:satMod val="130000"/>
                  </a:schemeClr>
                </a:solidFill>
              </a:rPr>
              <a:t> (</a:t>
            </a:r>
            <a:r>
              <a:rPr lang="en-US" sz="4000" dirty="0" err="1" smtClean="0">
                <a:solidFill>
                  <a:schemeClr val="tx2">
                    <a:satMod val="130000"/>
                  </a:schemeClr>
                </a:solidFill>
              </a:rPr>
              <a:t>puzzel</a:t>
            </a:r>
            <a:r>
              <a:rPr lang="en-US" sz="4000" dirty="0" smtClean="0">
                <a:solidFill>
                  <a:schemeClr val="tx2">
                    <a:satMod val="130000"/>
                  </a:schemeClr>
                </a:solidFill>
              </a:rPr>
              <a:t>)</a:t>
            </a:r>
            <a:br>
              <a:rPr lang="en-US" sz="4000" dirty="0" smtClean="0">
                <a:solidFill>
                  <a:schemeClr val="tx2">
                    <a:satMod val="130000"/>
                  </a:schemeClr>
                </a:solidFill>
              </a:rPr>
            </a:br>
            <a:r>
              <a:rPr lang="en-US" sz="4000" dirty="0" smtClean="0">
                <a:solidFill>
                  <a:schemeClr val="tx2">
                    <a:satMod val="130000"/>
                  </a:schemeClr>
                </a:solidFill>
              </a:rPr>
              <a:t>(Steele, 2002: 9)</a:t>
            </a:r>
          </a:p>
        </p:txBody>
      </p:sp>
      <p:pic>
        <p:nvPicPr>
          <p:cNvPr id="145411" name="Picture 5" descr="DSCN1575"/>
          <p:cNvPicPr>
            <a:picLocks noGrp="1" noChangeAspect="1" noChangeArrowheads="1"/>
          </p:cNvPicPr>
          <p:nvPr>
            <p:ph idx="1"/>
          </p:nvPr>
        </p:nvPicPr>
        <p:blipFill>
          <a:blip r:embed="rId2"/>
          <a:stretch>
            <a:fillRect/>
          </a:stretch>
        </p:blipFill>
        <p:spPr>
          <a:xfrm>
            <a:off x="2133600" y="2033588"/>
            <a:ext cx="4876800" cy="3657600"/>
          </a:xfrm>
          <a:effectLst>
            <a:outerShdw blurRad="292100" dist="139700" dir="2700000" algn="tl" rotWithShape="0">
              <a:srgbClr val="333333">
                <a:alpha val="65000"/>
              </a:srgbClr>
            </a:outerShdw>
          </a:effectLst>
        </p:spPr>
      </p:pic>
      <p:sp>
        <p:nvSpPr>
          <p:cNvPr id="8196" name="WordArt 8"/>
          <p:cNvSpPr>
            <a:spLocks noChangeArrowheads="1" noChangeShapeType="1" noTextEdit="1"/>
          </p:cNvSpPr>
          <p:nvPr/>
        </p:nvSpPr>
        <p:spPr bwMode="auto">
          <a:xfrm>
            <a:off x="3209925" y="4724400"/>
            <a:ext cx="4410075" cy="1871663"/>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rPr>
              <a:t>Planet yang retak</a:t>
            </a:r>
          </a:p>
        </p:txBody>
      </p:sp>
      <p:sp>
        <p:nvSpPr>
          <p:cNvPr id="8197" name="TextBox 4"/>
          <p:cNvSpPr txBox="1">
            <a:spLocks noChangeArrowheads="1"/>
          </p:cNvSpPr>
          <p:nvPr/>
        </p:nvSpPr>
        <p:spPr bwMode="auto">
          <a:xfrm>
            <a:off x="357188" y="1785938"/>
            <a:ext cx="2928937" cy="2462212"/>
          </a:xfrm>
          <a:prstGeom prst="rect">
            <a:avLst/>
          </a:prstGeom>
          <a:noFill/>
          <a:ln w="9525">
            <a:noFill/>
            <a:miter lim="800000"/>
            <a:headEnd/>
            <a:tailEnd/>
          </a:ln>
        </p:spPr>
        <p:txBody>
          <a:bodyPr>
            <a:spAutoFit/>
          </a:bodyPr>
          <a:lstStyle/>
          <a:p>
            <a:r>
              <a:rPr lang="en-US">
                <a:latin typeface="Gill Sans MT" pitchFamily="34" charset="0"/>
              </a:rPr>
              <a:t>Indonesia berada di antara 4 (empat) sistem tektonik yang aktif. Yaitu tapal batas </a:t>
            </a:r>
            <a:r>
              <a:rPr lang="en-US" sz="2000" b="1">
                <a:solidFill>
                  <a:srgbClr val="FF0000"/>
                </a:solidFill>
                <a:latin typeface="Gill Sans MT" pitchFamily="34" charset="0"/>
              </a:rPr>
              <a:t>lempeng Eurasia, lempeng Indo-Australia, lempeng Filipina dan lempeng Pasifik</a:t>
            </a:r>
            <a:endParaRPr lang="id-ID" sz="2000" b="1">
              <a:solidFill>
                <a:srgbClr val="FF0000"/>
              </a:solidFill>
              <a:latin typeface="Gill Sans MT" pitchFamily="34" charset="0"/>
            </a:endParaRPr>
          </a:p>
        </p:txBody>
      </p:sp>
      <p:sp>
        <p:nvSpPr>
          <p:cNvPr id="8198" name="TextBox 5"/>
          <p:cNvSpPr txBox="1">
            <a:spLocks noChangeArrowheads="1"/>
          </p:cNvSpPr>
          <p:nvPr/>
        </p:nvSpPr>
        <p:spPr bwMode="auto">
          <a:xfrm>
            <a:off x="214313" y="285750"/>
            <a:ext cx="3643312" cy="1200150"/>
          </a:xfrm>
          <a:prstGeom prst="rect">
            <a:avLst/>
          </a:prstGeom>
          <a:blipFill dpi="0" rotWithShape="1">
            <a:blip r:embed="rId3"/>
            <a:srcRect/>
            <a:tile tx="0" ty="0" sx="100000" sy="100000" flip="none" algn="tl"/>
          </a:blipFill>
          <a:ln w="9525">
            <a:noFill/>
            <a:miter lim="800000"/>
            <a:headEnd/>
            <a:tailEnd/>
          </a:ln>
        </p:spPr>
        <p:txBody>
          <a:bodyPr>
            <a:spAutoFit/>
          </a:bodyPr>
          <a:lstStyle/>
          <a:p>
            <a:r>
              <a:rPr lang="id-ID" sz="3600" b="1">
                <a:latin typeface="Gill Sans MT" pitchFamily="34" charset="0"/>
              </a:rPr>
              <a:t>Aspek Gempa Bumi</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I:\untitled54.bmp"/>
          <p:cNvPicPr>
            <a:picLocks noChangeAspect="1" noChangeArrowheads="1"/>
          </p:cNvPicPr>
          <p:nvPr/>
        </p:nvPicPr>
        <p:blipFill>
          <a:blip r:embed="rId2"/>
          <a:srcRect/>
          <a:stretch>
            <a:fillRect/>
          </a:stretch>
        </p:blipFill>
        <p:spPr bwMode="auto">
          <a:xfrm>
            <a:off x="1000125" y="642938"/>
            <a:ext cx="4497388" cy="3071812"/>
          </a:xfrm>
          <a:prstGeom prst="rect">
            <a:avLst/>
          </a:prstGeom>
          <a:noFill/>
          <a:ln w="9525">
            <a:noFill/>
            <a:miter lim="800000"/>
            <a:headEnd/>
            <a:tailEnd/>
          </a:ln>
        </p:spPr>
      </p:pic>
      <p:pic>
        <p:nvPicPr>
          <p:cNvPr id="9219" name="Picture 2" descr="I:\untitled53.bmp"/>
          <p:cNvPicPr>
            <a:picLocks noChangeAspect="1" noChangeArrowheads="1"/>
          </p:cNvPicPr>
          <p:nvPr/>
        </p:nvPicPr>
        <p:blipFill>
          <a:blip r:embed="rId3"/>
          <a:srcRect/>
          <a:stretch>
            <a:fillRect/>
          </a:stretch>
        </p:blipFill>
        <p:spPr bwMode="auto">
          <a:xfrm>
            <a:off x="3857625" y="2500313"/>
            <a:ext cx="4686300" cy="3571875"/>
          </a:xfrm>
          <a:prstGeom prst="rect">
            <a:avLst/>
          </a:prstGeom>
          <a:noFill/>
          <a:ln w="9525">
            <a:noFill/>
            <a:miter lim="800000"/>
            <a:headEnd/>
            <a:tailEnd/>
          </a:ln>
        </p:spPr>
      </p:pic>
      <p:sp>
        <p:nvSpPr>
          <p:cNvPr id="9220" name="TextBox 4"/>
          <p:cNvSpPr txBox="1">
            <a:spLocks noChangeArrowheads="1"/>
          </p:cNvSpPr>
          <p:nvPr/>
        </p:nvSpPr>
        <p:spPr bwMode="auto">
          <a:xfrm>
            <a:off x="500063" y="4071938"/>
            <a:ext cx="3357562" cy="2554287"/>
          </a:xfrm>
          <a:prstGeom prst="rect">
            <a:avLst/>
          </a:prstGeom>
          <a:noFill/>
          <a:ln w="9525">
            <a:noFill/>
            <a:miter lim="800000"/>
            <a:headEnd/>
            <a:tailEnd/>
          </a:ln>
        </p:spPr>
        <p:txBody>
          <a:bodyPr>
            <a:spAutoFit/>
          </a:bodyPr>
          <a:lstStyle/>
          <a:p>
            <a:r>
              <a:rPr lang="id-ID" sz="2000">
                <a:latin typeface="Gill Sans MT" pitchFamily="34" charset="0"/>
              </a:rPr>
              <a:t>Permukaan bumi ditutupi hamparan kerak tipis yang perlahan membeku. Meskipun di permukaan bumi mulai membeku di bawahnya terdapat kekuatan yang bergerak sehingga memecah kerak beku di atas. </a:t>
            </a:r>
          </a:p>
        </p:txBody>
      </p:sp>
      <p:sp>
        <p:nvSpPr>
          <p:cNvPr id="9221" name="TextBox 6"/>
          <p:cNvSpPr txBox="1">
            <a:spLocks noChangeArrowheads="1"/>
          </p:cNvSpPr>
          <p:nvPr/>
        </p:nvSpPr>
        <p:spPr bwMode="auto">
          <a:xfrm>
            <a:off x="5786438" y="785813"/>
            <a:ext cx="3000375" cy="1570037"/>
          </a:xfrm>
          <a:prstGeom prst="rect">
            <a:avLst/>
          </a:prstGeom>
          <a:noFill/>
          <a:ln w="9525">
            <a:noFill/>
            <a:miter lim="800000"/>
            <a:headEnd/>
            <a:tailEnd/>
          </a:ln>
        </p:spPr>
        <p:txBody>
          <a:bodyPr>
            <a:spAutoFit/>
          </a:bodyPr>
          <a:lstStyle/>
          <a:p>
            <a:r>
              <a:rPr lang="id-ID" sz="2400">
                <a:latin typeface="Gill Sans MT" pitchFamily="34" charset="0"/>
              </a:rPr>
              <a:t>Energi ini dapat menggerakan benua-benua seperti berjalan tanpa henti.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I:\untitled56.bmp"/>
          <p:cNvPicPr>
            <a:picLocks noChangeAspect="1" noChangeArrowheads="1"/>
          </p:cNvPicPr>
          <p:nvPr/>
        </p:nvPicPr>
        <p:blipFill>
          <a:blip r:embed="rId2"/>
          <a:srcRect/>
          <a:stretch>
            <a:fillRect/>
          </a:stretch>
        </p:blipFill>
        <p:spPr bwMode="auto">
          <a:xfrm>
            <a:off x="1785938" y="2357438"/>
            <a:ext cx="5715000" cy="2857500"/>
          </a:xfrm>
          <a:prstGeom prst="rect">
            <a:avLst/>
          </a:prstGeom>
          <a:noFill/>
          <a:ln w="9525">
            <a:noFill/>
            <a:miter lim="800000"/>
            <a:headEnd/>
            <a:tailEnd/>
          </a:ln>
        </p:spPr>
      </p:pic>
      <p:sp>
        <p:nvSpPr>
          <p:cNvPr id="10243" name="TextBox 2"/>
          <p:cNvSpPr txBox="1">
            <a:spLocks noChangeArrowheads="1"/>
          </p:cNvSpPr>
          <p:nvPr/>
        </p:nvSpPr>
        <p:spPr bwMode="auto">
          <a:xfrm>
            <a:off x="571500" y="5286375"/>
            <a:ext cx="8215313" cy="830263"/>
          </a:xfrm>
          <a:prstGeom prst="rect">
            <a:avLst/>
          </a:prstGeom>
          <a:noFill/>
          <a:ln w="9525">
            <a:noFill/>
            <a:miter lim="800000"/>
            <a:headEnd/>
            <a:tailEnd/>
          </a:ln>
        </p:spPr>
        <p:txBody>
          <a:bodyPr>
            <a:spAutoFit/>
          </a:bodyPr>
          <a:lstStyle/>
          <a:p>
            <a:r>
              <a:rPr lang="id-ID" sz="2400" i="1">
                <a:solidFill>
                  <a:srgbClr val="FF0000"/>
                </a:solidFill>
                <a:latin typeface="Gill Sans MT" pitchFamily="34" charset="0"/>
              </a:rPr>
              <a:t>Bukankah Kami telah menjadikan </a:t>
            </a:r>
            <a:r>
              <a:rPr lang="id-ID" sz="2400" b="1" i="1">
                <a:latin typeface="Gill Sans MT" pitchFamily="34" charset="0"/>
              </a:rPr>
              <a:t>bumi itu sebagai hamparan</a:t>
            </a:r>
            <a:r>
              <a:rPr lang="id-ID" sz="2400" i="1">
                <a:latin typeface="Gill Sans MT" pitchFamily="34" charset="0"/>
              </a:rPr>
              <a:t>? </a:t>
            </a:r>
            <a:r>
              <a:rPr lang="id-ID" sz="2400" i="1">
                <a:solidFill>
                  <a:srgbClr val="FF0000"/>
                </a:solidFill>
                <a:latin typeface="Gill Sans MT" pitchFamily="34" charset="0"/>
              </a:rPr>
              <a:t>Dan gunung-gunung  sebagai pasak ? (QS Al-Naba’ 78:6-7)</a:t>
            </a:r>
          </a:p>
        </p:txBody>
      </p:sp>
      <p:sp>
        <p:nvSpPr>
          <p:cNvPr id="10244" name="TextBox 3"/>
          <p:cNvSpPr txBox="1">
            <a:spLocks noChangeArrowheads="1"/>
          </p:cNvSpPr>
          <p:nvPr/>
        </p:nvSpPr>
        <p:spPr bwMode="auto">
          <a:xfrm>
            <a:off x="642938" y="428625"/>
            <a:ext cx="8072437" cy="1631950"/>
          </a:xfrm>
          <a:prstGeom prst="rect">
            <a:avLst/>
          </a:prstGeom>
          <a:noFill/>
          <a:ln w="9525">
            <a:noFill/>
            <a:miter lim="800000"/>
            <a:headEnd/>
            <a:tailEnd/>
          </a:ln>
        </p:spPr>
        <p:txBody>
          <a:bodyPr>
            <a:spAutoFit/>
          </a:bodyPr>
          <a:lstStyle/>
          <a:p>
            <a:r>
              <a:rPr lang="id-ID" sz="2000">
                <a:latin typeface="Gill Sans MT" pitchFamily="34" charset="0"/>
              </a:rPr>
              <a:t>Geologi telah membuktikan bahwa memang kita hidup di atas lembaran atau lempengan benua (</a:t>
            </a:r>
            <a:r>
              <a:rPr lang="id-ID" sz="2000" i="1">
                <a:latin typeface="Gill Sans MT" pitchFamily="34" charset="0"/>
              </a:rPr>
              <a:t>lithosphere/crust</a:t>
            </a:r>
            <a:r>
              <a:rPr lang="id-ID" sz="2000">
                <a:latin typeface="Gill Sans MT" pitchFamily="34" charset="0"/>
              </a:rPr>
              <a:t>) yang telah mendingin dan terhampar. Bentuk lempengan ini bagaikan hamparan karpet yang bergerak-gerak di atas cairan bubur panas (</a:t>
            </a:r>
            <a:r>
              <a:rPr lang="id-ID" sz="2000" i="1">
                <a:latin typeface="Gill Sans MT" pitchFamily="34" charset="0"/>
              </a:rPr>
              <a:t>upper/shallow mantle</a:t>
            </a:r>
            <a:r>
              <a:rPr lang="id-ID" sz="2000">
                <a:latin typeface="Gill Sans MT" pitchFamily="34" charset="0"/>
              </a:rPr>
              <a:t>) yang temperatur intinya kurang lebih 3.700 derajat Celcius dan tekanannya mencapai 1,37 juta Atm.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1394</TotalTime>
  <Words>2027</Words>
  <Application>Microsoft Office PowerPoint</Application>
  <PresentationFormat>On-screen Show (4:3)</PresentationFormat>
  <Paragraphs>167</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Wingdings 2</vt:lpstr>
      <vt:lpstr>Gill Sans MT</vt:lpstr>
      <vt:lpstr>Verdana</vt:lpstr>
      <vt:lpstr>Office Theme</vt:lpstr>
      <vt:lpstr>FISIKA BANGUNAN Pertemuan Ke 4 </vt:lpstr>
      <vt:lpstr>FISIKA BANGUNAN</vt:lpstr>
      <vt:lpstr>Referency</vt:lpstr>
      <vt:lpstr>Integrasi Sistem bangunan dalam Rancangan</vt:lpstr>
      <vt:lpstr>Metabolisme Manusia</vt:lpstr>
      <vt:lpstr>Slide 6</vt:lpstr>
      <vt:lpstr>Lempengan bumi (puzzel) (Steele, 2002: 9)</vt:lpstr>
      <vt:lpstr>Slide 8</vt:lpstr>
      <vt:lpstr>Slide 9</vt:lpstr>
      <vt:lpstr>Slide 10</vt:lpstr>
      <vt:lpstr>Slide 11</vt:lpstr>
      <vt:lpstr>Slide 12</vt:lpstr>
      <vt:lpstr>Pengaruh Gempa Bumi</vt:lpstr>
      <vt:lpstr>Slide 14</vt:lpstr>
      <vt:lpstr>Pengaruh Gempa Bumi</vt:lpstr>
      <vt:lpstr>Slide 16</vt:lpstr>
      <vt:lpstr>Slide 17</vt:lpstr>
      <vt:lpstr>Slide 18</vt:lpstr>
      <vt:lpstr>Slide 19</vt:lpstr>
      <vt:lpstr>Slide 20</vt:lpstr>
      <vt:lpstr>Slide 21</vt:lpstr>
      <vt:lpstr>Pengaruh Gempa Bumi</vt:lpstr>
      <vt:lpstr>Slide 23</vt:lpstr>
      <vt:lpstr>Slide 24</vt:lpstr>
      <vt:lpstr>Slide 25</vt:lpstr>
      <vt:lpstr>Slide 26</vt:lpstr>
      <vt:lpstr>Slide 27</vt:lpstr>
      <vt:lpstr>Slide 28</vt:lpstr>
      <vt:lpstr>Slide 29</vt:lpstr>
      <vt:lpstr>Slide 30</vt:lpstr>
      <vt:lpstr>Slide 31</vt:lpstr>
      <vt:lpstr>Dilatasi</vt:lpstr>
      <vt:lpstr>Slide 33</vt:lpstr>
      <vt:lpstr>Slide 34</vt:lpstr>
      <vt:lpstr>Slide 35</vt:lpstr>
      <vt:lpstr>Slide 36</vt:lpstr>
      <vt:lpstr>Slide 37</vt:lpstr>
      <vt:lpstr>Slide 38</vt:lpstr>
      <vt:lpstr>Slide 39</vt:lpstr>
      <vt:lpstr>Slide 40</vt:lpstr>
      <vt:lpstr>Beberapa Catatan Praktis  (pengaruh gempa bumi)</vt:lpstr>
      <vt:lpstr>Persyaratan Bangunan Tahan Gempa</vt:lpstr>
      <vt:lpstr>Pengaruh Gempa Bumi</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Referency</dc:title>
  <dc:creator>Windows User</dc:creator>
  <cp:lastModifiedBy>azie</cp:lastModifiedBy>
  <cp:revision>81</cp:revision>
  <dcterms:created xsi:type="dcterms:W3CDTF">2009-04-11T08:26:17Z</dcterms:created>
  <dcterms:modified xsi:type="dcterms:W3CDTF">2018-04-24T04:35:37Z</dcterms:modified>
</cp:coreProperties>
</file>