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58B3-30F8-4E96-972F-28B0CC3EF1B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7AC7-1200-4D28-A715-1AF2555628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500" y="714375"/>
            <a:ext cx="7772400" cy="1470025"/>
          </a:xfrm>
        </p:spPr>
        <p:txBody>
          <a:bodyPr/>
          <a:lstStyle/>
          <a:p>
            <a:r>
              <a:rPr lang="en-US" b="1" dirty="0" smtClean="0"/>
              <a:t>FISIKA BANGUNAN</a:t>
            </a:r>
            <a:br>
              <a:rPr lang="en-US" b="1" dirty="0" smtClean="0"/>
            </a:br>
            <a:r>
              <a:rPr lang="en-US" sz="3200" b="1" dirty="0" err="1" smtClean="0"/>
              <a:t>Pertemuan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5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553200" cy="990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Program </a:t>
            </a:r>
            <a:r>
              <a:rPr lang="en-US" b="1" dirty="0" err="1" smtClean="0">
                <a:solidFill>
                  <a:schemeClr val="tx1"/>
                </a:solidFill>
              </a:rPr>
              <a:t>Studi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Desain</a:t>
            </a:r>
            <a:r>
              <a:rPr lang="en-US" b="1" dirty="0" smtClean="0">
                <a:solidFill>
                  <a:schemeClr val="tx1"/>
                </a:solidFill>
              </a:rPr>
              <a:t> Interior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Fakultas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Desain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Industri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Kreatif</a:t>
            </a: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Universitas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Unggul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500313" y="3429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Muhammad Fauzi. S.Des., M.Des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SKALA BEAUFORT</a:t>
            </a:r>
            <a:r>
              <a:rPr lang="id-ID" sz="1800" b="1" smtClean="0"/>
              <a:t/>
            </a:r>
            <a:br>
              <a:rPr lang="id-ID" sz="1800" b="1" smtClean="0"/>
            </a:br>
            <a:r>
              <a:rPr lang="id-ID" sz="1800" smtClean="0"/>
              <a:t>UNTUK KECEPATAN  ANGIN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47800"/>
            <a:ext cx="8077200" cy="4800600"/>
          </a:xfrm>
        </p:spPr>
        <p:txBody>
          <a:bodyPr rtlCol="0"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Anemometer.....alat ukur kecepatan angin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Sir Francis Beaufort (1880),  ahli ilmu bumi Inggris, menyusun skala pengolongan angin untuk kebutuhan praktis.......Skala Beaufort.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No Beaufort 0.....Asap mengepul vertikal....kec. &lt; 1 mil/jam atau 4,6 km/jam.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No Beaufort 1.....Arah angin tampak dari serabut-serabut lepas dari asap....kec. &lt; 1-3 mil/jam atau 1,6-4,8 km/jam.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No Beaufort 2.....Angin terasa di wajah. Daun berisik.  Angin bisa mengangkat kibaran bendera ringan ....kec. &lt; 4-7 mil/jam atau 6,4-11,2 km/jam.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Dan seterusnya  s/d No Beaufort 12 (lihat lampiran)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ony\Documents\Data Baru 2008\Univ Islam Indragiri\Fisika Bangunan\fisika teknik\scan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514475"/>
            <a:ext cx="8755063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28625" y="5357813"/>
            <a:ext cx="8572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>
                <a:latin typeface="Gill Sans MT" pitchFamily="34" charset="0"/>
              </a:rPr>
              <a:t>No Beaufort 9. Timbul kerusakan-kerusakan kecil pada bangunan.  Genting-genting mulai berterbangan, Kec. 47-54 mil/jam atau 76-87,2 km/jam.</a:t>
            </a:r>
          </a:p>
          <a:p>
            <a:r>
              <a:rPr lang="id-ID" b="1" i="1">
                <a:latin typeface="Gill Sans MT" pitchFamily="34" charset="0"/>
              </a:rPr>
              <a:t>No Beaufort 10.  Pohon-pohon ambruk. Kerusakan lebih bangunan lebioh parah.  Kec. 55-63 mil/jam atau 88,8-103,6 km/jam.</a:t>
            </a:r>
          </a:p>
          <a:p>
            <a:endParaRPr lang="id-ID">
              <a:latin typeface="Gill Sans MT" pitchFamily="34" charset="0"/>
            </a:endParaRPr>
          </a:p>
          <a:p>
            <a:endParaRPr lang="id-ID">
              <a:latin typeface="Gill Sans MT" pitchFamily="34" charset="0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3143250" y="915988"/>
            <a:ext cx="4949825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>
                <a:latin typeface="Gill Sans MT" pitchFamily="34" charset="0"/>
              </a:rPr>
              <a:t>Nomor Beaufort 9 s/d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4506913"/>
            <a:ext cx="8786813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+mn-lt"/>
                <a:cs typeface="+mn-cs"/>
              </a:rPr>
              <a:t>Kompleks Bakti Praja Pangkalan Kerinci patah diterpa angin kencang pekan kemaren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+mn-lt"/>
                <a:cs typeface="+mn-cs"/>
              </a:rPr>
              <a:t>(Metro Riau, senin, 27 April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ony\Documents\Data Baru 2008\Univ Islam Indragiri\Fisika Bangunan\fisika teknik\scan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71500"/>
            <a:ext cx="6421438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857250" y="5143500"/>
            <a:ext cx="764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>
                <a:latin typeface="Gill Sans MT" pitchFamily="34" charset="0"/>
              </a:rPr>
              <a:t>Pohon-pohon cemara yang tinggi dan yang ditanam rapat sungguh baik dijadikan dinding penanggulangan angin.  Akar-akarnya kuat bertahan dan hampir tidak bisa tumbang. Juga praktis dapat berfungsi sebagai penyalur/penahan bahaya petir.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1000125" y="49213"/>
            <a:ext cx="8143875" cy="6419850"/>
            <a:chOff x="1000100" y="49400"/>
            <a:chExt cx="8143900" cy="6419810"/>
          </a:xfrm>
        </p:grpSpPr>
        <p:sp>
          <p:nvSpPr>
            <p:cNvPr id="50183" name="TextBox 31"/>
            <p:cNvSpPr txBox="1">
              <a:spLocks noChangeArrowheads="1"/>
            </p:cNvSpPr>
            <p:nvPr/>
          </p:nvSpPr>
          <p:spPr bwMode="auto">
            <a:xfrm>
              <a:off x="1012949" y="2928934"/>
              <a:ext cx="772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200 m</a:t>
              </a:r>
            </a:p>
          </p:txBody>
        </p:sp>
        <p:sp>
          <p:nvSpPr>
            <p:cNvPr id="50184" name="TextBox 32"/>
            <p:cNvSpPr txBox="1">
              <a:spLocks noChangeArrowheads="1"/>
            </p:cNvSpPr>
            <p:nvPr/>
          </p:nvSpPr>
          <p:spPr bwMode="auto">
            <a:xfrm>
              <a:off x="1000100" y="2071678"/>
              <a:ext cx="772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300 m</a:t>
              </a:r>
            </a:p>
          </p:txBody>
        </p:sp>
        <p:sp>
          <p:nvSpPr>
            <p:cNvPr id="50185" name="TextBox 33"/>
            <p:cNvSpPr txBox="1">
              <a:spLocks noChangeArrowheads="1"/>
            </p:cNvSpPr>
            <p:nvPr/>
          </p:nvSpPr>
          <p:spPr bwMode="auto">
            <a:xfrm>
              <a:off x="1071538" y="845090"/>
              <a:ext cx="9063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500 m</a:t>
              </a:r>
            </a:p>
          </p:txBody>
        </p:sp>
        <p:sp>
          <p:nvSpPr>
            <p:cNvPr id="50186" name="TextBox 35"/>
            <p:cNvSpPr txBox="1">
              <a:spLocks noChangeArrowheads="1"/>
            </p:cNvSpPr>
            <p:nvPr/>
          </p:nvSpPr>
          <p:spPr bwMode="auto">
            <a:xfrm>
              <a:off x="1084387" y="1500174"/>
              <a:ext cx="772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400 m</a:t>
              </a:r>
            </a:p>
          </p:txBody>
        </p:sp>
        <p:sp>
          <p:nvSpPr>
            <p:cNvPr id="50187" name="TextBox 36"/>
            <p:cNvSpPr txBox="1">
              <a:spLocks noChangeArrowheads="1"/>
            </p:cNvSpPr>
            <p:nvPr/>
          </p:nvSpPr>
          <p:spPr bwMode="auto">
            <a:xfrm>
              <a:off x="2071670" y="435769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1</a:t>
              </a:r>
            </a:p>
          </p:txBody>
        </p:sp>
        <p:sp>
          <p:nvSpPr>
            <p:cNvPr id="50188" name="TextBox 37"/>
            <p:cNvSpPr txBox="1">
              <a:spLocks noChangeArrowheads="1"/>
            </p:cNvSpPr>
            <p:nvPr/>
          </p:nvSpPr>
          <p:spPr bwMode="auto">
            <a:xfrm>
              <a:off x="3357554" y="435769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2</a:t>
              </a:r>
            </a:p>
          </p:txBody>
        </p:sp>
        <p:sp>
          <p:nvSpPr>
            <p:cNvPr id="50189" name="TextBox 38"/>
            <p:cNvSpPr txBox="1">
              <a:spLocks noChangeArrowheads="1"/>
            </p:cNvSpPr>
            <p:nvPr/>
          </p:nvSpPr>
          <p:spPr bwMode="auto">
            <a:xfrm>
              <a:off x="4843422" y="435769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3</a:t>
              </a:r>
            </a:p>
          </p:txBody>
        </p:sp>
        <p:sp>
          <p:nvSpPr>
            <p:cNvPr id="50190" name="TextBox 39"/>
            <p:cNvSpPr txBox="1">
              <a:spLocks noChangeArrowheads="1"/>
            </p:cNvSpPr>
            <p:nvPr/>
          </p:nvSpPr>
          <p:spPr bwMode="auto">
            <a:xfrm>
              <a:off x="6643702" y="435769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4</a:t>
              </a:r>
            </a:p>
          </p:txBody>
        </p:sp>
        <p:sp>
          <p:nvSpPr>
            <p:cNvPr id="50191" name="TextBox 41"/>
            <p:cNvSpPr txBox="1">
              <a:spLocks noChangeArrowheads="1"/>
            </p:cNvSpPr>
            <p:nvPr/>
          </p:nvSpPr>
          <p:spPr bwMode="auto">
            <a:xfrm>
              <a:off x="1071538" y="4714884"/>
              <a:ext cx="171451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Daerah terbuka, laut terbuka, padang pasir, oadang es</a:t>
              </a:r>
            </a:p>
            <a:p>
              <a:r>
                <a:rPr lang="id-ID">
                  <a:latin typeface="Gill Sans MT" pitchFamily="34" charset="0"/>
                </a:rPr>
                <a:t>200 m</a:t>
              </a:r>
            </a:p>
            <a:p>
              <a:endParaRPr lang="id-ID">
                <a:latin typeface="Gill Sans MT" pitchFamily="34" charset="0"/>
              </a:endParaRPr>
            </a:p>
          </p:txBody>
        </p:sp>
        <p:sp>
          <p:nvSpPr>
            <p:cNvPr id="50192" name="TextBox 42"/>
            <p:cNvSpPr txBox="1">
              <a:spLocks noChangeArrowheads="1"/>
            </p:cNvSpPr>
            <p:nvPr/>
          </p:nvSpPr>
          <p:spPr bwMode="auto">
            <a:xfrm>
              <a:off x="6429388" y="4714884"/>
              <a:ext cx="1285884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>
                  <a:latin typeface="Gill Sans MT" pitchFamily="34" charset="0"/>
                </a:rPr>
                <a:t>Pusat kota dengan bengunan tinggi (500m)</a:t>
              </a:r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1500166" y="857232"/>
              <a:ext cx="6357982" cy="3509986"/>
              <a:chOff x="1500166" y="857232"/>
              <a:chExt cx="6357982" cy="350998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00165" y="4214974"/>
                <a:ext cx="6357957" cy="1428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000232" y="2714620"/>
                <a:ext cx="802929" cy="1571636"/>
                <a:chOff x="2000232" y="1072340"/>
                <a:chExt cx="802929" cy="1571636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rot="5400000">
                  <a:off x="1286653" y="1857529"/>
                  <a:ext cx="1571615" cy="158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2000229" y="1142365"/>
                  <a:ext cx="785816" cy="3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Freeform 10"/>
                <p:cNvSpPr/>
                <p:nvPr/>
              </p:nvSpPr>
              <p:spPr>
                <a:xfrm>
                  <a:off x="2054204" y="1142365"/>
                  <a:ext cx="749303" cy="1500178"/>
                </a:xfrm>
                <a:custGeom>
                  <a:avLst/>
                  <a:gdLst>
                    <a:gd name="connsiteX0" fmla="*/ 749509 w 749509"/>
                    <a:gd name="connsiteY0" fmla="*/ 0 h 1499017"/>
                    <a:gd name="connsiteX1" fmla="*/ 614597 w 749509"/>
                    <a:gd name="connsiteY1" fmla="*/ 914400 h 1499017"/>
                    <a:gd name="connsiteX2" fmla="*/ 0 w 749509"/>
                    <a:gd name="connsiteY2" fmla="*/ 1499017 h 1499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509" h="1499017">
                      <a:moveTo>
                        <a:pt x="749509" y="0"/>
                      </a:moveTo>
                      <a:cubicBezTo>
                        <a:pt x="744512" y="332282"/>
                        <a:pt x="739515" y="664564"/>
                        <a:pt x="614597" y="914400"/>
                      </a:cubicBezTo>
                      <a:cubicBezTo>
                        <a:pt x="489679" y="1164236"/>
                        <a:pt x="244839" y="1331626"/>
                        <a:pt x="0" y="1499017"/>
                      </a:cubicBez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3340443" y="2214554"/>
                <a:ext cx="802929" cy="2081226"/>
                <a:chOff x="2000232" y="1072340"/>
                <a:chExt cx="802929" cy="1571636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1286296" y="1857491"/>
                  <a:ext cx="1571616" cy="158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999872" y="1143206"/>
                  <a:ext cx="785816" cy="119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22"/>
                <p:cNvSpPr/>
                <p:nvPr/>
              </p:nvSpPr>
              <p:spPr>
                <a:xfrm>
                  <a:off x="2053847" y="1143206"/>
                  <a:ext cx="749303" cy="1498490"/>
                </a:xfrm>
                <a:custGeom>
                  <a:avLst/>
                  <a:gdLst>
                    <a:gd name="connsiteX0" fmla="*/ 749509 w 749509"/>
                    <a:gd name="connsiteY0" fmla="*/ 0 h 1499017"/>
                    <a:gd name="connsiteX1" fmla="*/ 614597 w 749509"/>
                    <a:gd name="connsiteY1" fmla="*/ 914400 h 1499017"/>
                    <a:gd name="connsiteX2" fmla="*/ 0 w 749509"/>
                    <a:gd name="connsiteY2" fmla="*/ 1499017 h 1499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509" h="1499017">
                      <a:moveTo>
                        <a:pt x="749509" y="0"/>
                      </a:moveTo>
                      <a:cubicBezTo>
                        <a:pt x="744512" y="332282"/>
                        <a:pt x="739515" y="664564"/>
                        <a:pt x="614597" y="914400"/>
                      </a:cubicBezTo>
                      <a:cubicBezTo>
                        <a:pt x="489679" y="1164236"/>
                        <a:pt x="244839" y="1331626"/>
                        <a:pt x="0" y="1499017"/>
                      </a:cubicBez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929190" y="1643050"/>
                <a:ext cx="802929" cy="2652730"/>
                <a:chOff x="2000232" y="1072340"/>
                <a:chExt cx="802929" cy="157163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286642" y="1857466"/>
                  <a:ext cx="1571615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000218" y="1142992"/>
                  <a:ext cx="785815" cy="188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Freeform 26"/>
                <p:cNvSpPr/>
                <p:nvPr/>
              </p:nvSpPr>
              <p:spPr>
                <a:xfrm>
                  <a:off x="2054193" y="1142992"/>
                  <a:ext cx="749303" cy="1499195"/>
                </a:xfrm>
                <a:custGeom>
                  <a:avLst/>
                  <a:gdLst>
                    <a:gd name="connsiteX0" fmla="*/ 749509 w 749509"/>
                    <a:gd name="connsiteY0" fmla="*/ 0 h 1499017"/>
                    <a:gd name="connsiteX1" fmla="*/ 614597 w 749509"/>
                    <a:gd name="connsiteY1" fmla="*/ 914400 h 1499017"/>
                    <a:gd name="connsiteX2" fmla="*/ 0 w 749509"/>
                    <a:gd name="connsiteY2" fmla="*/ 1499017 h 1499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509" h="1499017">
                      <a:moveTo>
                        <a:pt x="749509" y="0"/>
                      </a:moveTo>
                      <a:cubicBezTo>
                        <a:pt x="744512" y="332282"/>
                        <a:pt x="739515" y="664564"/>
                        <a:pt x="614597" y="914400"/>
                      </a:cubicBezTo>
                      <a:cubicBezTo>
                        <a:pt x="489679" y="1164236"/>
                        <a:pt x="244839" y="1331626"/>
                        <a:pt x="0" y="1499017"/>
                      </a:cubicBez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6698029" y="857232"/>
                <a:ext cx="802929" cy="3509986"/>
                <a:chOff x="2000232" y="1072340"/>
                <a:chExt cx="802929" cy="157163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1286282" y="1857444"/>
                  <a:ext cx="1571616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999859" y="1142801"/>
                  <a:ext cx="785815" cy="213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eform 30"/>
                <p:cNvSpPr/>
                <p:nvPr/>
              </p:nvSpPr>
              <p:spPr>
                <a:xfrm>
                  <a:off x="2053834" y="1142801"/>
                  <a:ext cx="749303" cy="1499112"/>
                </a:xfrm>
                <a:custGeom>
                  <a:avLst/>
                  <a:gdLst>
                    <a:gd name="connsiteX0" fmla="*/ 749509 w 749509"/>
                    <a:gd name="connsiteY0" fmla="*/ 0 h 1499017"/>
                    <a:gd name="connsiteX1" fmla="*/ 614597 w 749509"/>
                    <a:gd name="connsiteY1" fmla="*/ 914400 h 1499017"/>
                    <a:gd name="connsiteX2" fmla="*/ 0 w 749509"/>
                    <a:gd name="connsiteY2" fmla="*/ 1499017 h 1499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509" h="1499017">
                      <a:moveTo>
                        <a:pt x="749509" y="0"/>
                      </a:moveTo>
                      <a:cubicBezTo>
                        <a:pt x="744512" y="332282"/>
                        <a:pt x="739515" y="664564"/>
                        <a:pt x="614597" y="914400"/>
                      </a:cubicBezTo>
                      <a:cubicBezTo>
                        <a:pt x="489679" y="1164236"/>
                        <a:pt x="244839" y="1331626"/>
                        <a:pt x="0" y="1499017"/>
                      </a:cubicBez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6929432" y="2429047"/>
                <a:ext cx="214313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893716" y="2679077"/>
                <a:ext cx="500059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6680196" y="2678284"/>
                <a:ext cx="500060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6849267" y="3388685"/>
                <a:ext cx="87629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143745" y="2929107"/>
                <a:ext cx="142875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296145" y="3826038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251697" y="4035587"/>
                <a:ext cx="35718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6365870" y="3435516"/>
                <a:ext cx="271460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6465882" y="3106906"/>
                <a:ext cx="357185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632568" y="2929107"/>
                <a:ext cx="285751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00767" y="3857788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357930" y="3572040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500806" y="3295817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222993" y="3706977"/>
                <a:ext cx="271461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117423" y="3930020"/>
                <a:ext cx="14287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14990" y="3714914"/>
                <a:ext cx="31591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045191" y="4000662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657968" y="4314985"/>
                <a:ext cx="14287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5644347" y="3796671"/>
                <a:ext cx="14287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5910254" y="3849851"/>
                <a:ext cx="271461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5214927" y="3857788"/>
                <a:ext cx="50006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5147458" y="3796671"/>
                <a:ext cx="142874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072051" y="3729202"/>
                <a:ext cx="142875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4944258" y="3871282"/>
                <a:ext cx="257173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0800000">
                <a:off x="4571987" y="4000662"/>
                <a:ext cx="50006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4487056" y="4082419"/>
                <a:ext cx="142874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194" name="TextBox 102"/>
            <p:cNvSpPr txBox="1">
              <a:spLocks noChangeArrowheads="1"/>
            </p:cNvSpPr>
            <p:nvPr/>
          </p:nvSpPr>
          <p:spPr bwMode="auto">
            <a:xfrm>
              <a:off x="1857356" y="1928802"/>
              <a:ext cx="1500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>
                  <a:latin typeface="Gill Sans MT" pitchFamily="34" charset="0"/>
                </a:rPr>
                <a:t>Puncak Boundary</a:t>
              </a:r>
            </a:p>
            <a:p>
              <a:r>
                <a:rPr lang="id-ID" sz="1400">
                  <a:latin typeface="Gill Sans MT" pitchFamily="34" charset="0"/>
                </a:rPr>
                <a:t>layer</a:t>
              </a:r>
            </a:p>
          </p:txBody>
        </p:sp>
        <p:sp>
          <p:nvSpPr>
            <p:cNvPr id="50195" name="TextBox 105"/>
            <p:cNvSpPr txBox="1">
              <a:spLocks noChangeArrowheads="1"/>
            </p:cNvSpPr>
            <p:nvPr/>
          </p:nvSpPr>
          <p:spPr bwMode="auto">
            <a:xfrm>
              <a:off x="3286116" y="1571612"/>
              <a:ext cx="1500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>
                  <a:latin typeface="Gill Sans MT" pitchFamily="34" charset="0"/>
                </a:rPr>
                <a:t>Puncak Boundary</a:t>
              </a:r>
            </a:p>
            <a:p>
              <a:r>
                <a:rPr lang="id-ID" sz="1400">
                  <a:latin typeface="Gill Sans MT" pitchFamily="34" charset="0"/>
                </a:rPr>
                <a:t>layer</a:t>
              </a:r>
            </a:p>
          </p:txBody>
        </p:sp>
        <p:sp>
          <p:nvSpPr>
            <p:cNvPr id="50196" name="TextBox 106"/>
            <p:cNvSpPr txBox="1">
              <a:spLocks noChangeArrowheads="1"/>
            </p:cNvSpPr>
            <p:nvPr/>
          </p:nvSpPr>
          <p:spPr bwMode="auto">
            <a:xfrm>
              <a:off x="4500562" y="1071546"/>
              <a:ext cx="1500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>
                  <a:latin typeface="Gill Sans MT" pitchFamily="34" charset="0"/>
                </a:rPr>
                <a:t>Puncak Boundary</a:t>
              </a:r>
            </a:p>
            <a:p>
              <a:r>
                <a:rPr lang="id-ID" sz="1400">
                  <a:latin typeface="Gill Sans MT" pitchFamily="34" charset="0"/>
                </a:rPr>
                <a:t>layer</a:t>
              </a:r>
            </a:p>
          </p:txBody>
        </p:sp>
        <p:sp>
          <p:nvSpPr>
            <p:cNvPr id="50197" name="TextBox 107"/>
            <p:cNvSpPr txBox="1">
              <a:spLocks noChangeArrowheads="1"/>
            </p:cNvSpPr>
            <p:nvPr/>
          </p:nvSpPr>
          <p:spPr bwMode="auto">
            <a:xfrm>
              <a:off x="6429388" y="49400"/>
              <a:ext cx="271461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>
                  <a:latin typeface="Gill Sans MT" pitchFamily="34" charset="0"/>
                </a:rPr>
                <a:t>Puncak Boundary layer, kecepatan angin 100%, tidak terpengaruh kondisi permukaan bumi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>
              <a:off x="2143106" y="2500484"/>
              <a:ext cx="500060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>
              <a:off x="7036589" y="821713"/>
              <a:ext cx="285748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5000615" y="1500366"/>
              <a:ext cx="500060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3714737" y="2000425"/>
              <a:ext cx="500059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202" name="TextBox 114"/>
            <p:cNvSpPr txBox="1">
              <a:spLocks noChangeArrowheads="1"/>
            </p:cNvSpPr>
            <p:nvPr/>
          </p:nvSpPr>
          <p:spPr bwMode="auto">
            <a:xfrm>
              <a:off x="2143108" y="2738762"/>
              <a:ext cx="8572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100">
                  <a:latin typeface="Gill Sans MT" pitchFamily="34" charset="0"/>
                </a:rPr>
                <a:t>X m/dtk</a:t>
              </a:r>
            </a:p>
          </p:txBody>
        </p:sp>
        <p:sp>
          <p:nvSpPr>
            <p:cNvPr id="50203" name="TextBox 115"/>
            <p:cNvSpPr txBox="1">
              <a:spLocks noChangeArrowheads="1"/>
            </p:cNvSpPr>
            <p:nvPr/>
          </p:nvSpPr>
          <p:spPr bwMode="auto">
            <a:xfrm>
              <a:off x="6790090" y="966616"/>
              <a:ext cx="8572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100">
                  <a:latin typeface="Gill Sans MT" pitchFamily="34" charset="0"/>
                </a:rPr>
                <a:t>X m/dtk</a:t>
              </a:r>
            </a:p>
          </p:txBody>
        </p:sp>
        <p:sp>
          <p:nvSpPr>
            <p:cNvPr id="50204" name="TextBox 116"/>
            <p:cNvSpPr txBox="1">
              <a:spLocks noChangeArrowheads="1"/>
            </p:cNvSpPr>
            <p:nvPr/>
          </p:nvSpPr>
          <p:spPr bwMode="auto">
            <a:xfrm>
              <a:off x="5019130" y="1725966"/>
              <a:ext cx="8572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100">
                  <a:latin typeface="Gill Sans MT" pitchFamily="34" charset="0"/>
                </a:rPr>
                <a:t>X m/dtk</a:t>
              </a:r>
            </a:p>
          </p:txBody>
        </p:sp>
        <p:sp>
          <p:nvSpPr>
            <p:cNvPr id="50205" name="TextBox 117"/>
            <p:cNvSpPr txBox="1">
              <a:spLocks noChangeArrowheads="1"/>
            </p:cNvSpPr>
            <p:nvPr/>
          </p:nvSpPr>
          <p:spPr bwMode="auto">
            <a:xfrm>
              <a:off x="3447494" y="2256012"/>
              <a:ext cx="8572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100">
                  <a:latin typeface="Gill Sans MT" pitchFamily="34" charset="0"/>
                </a:rPr>
                <a:t>X m/dtk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642910" y="6275042"/>
            <a:ext cx="7786742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Lapisan batas di kondisi permukaan bumi yang berbeda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2773363" y="4032250"/>
            <a:ext cx="1603375" cy="179388"/>
          </a:xfrm>
          <a:custGeom>
            <a:avLst/>
            <a:gdLst>
              <a:gd name="connsiteX0" fmla="*/ 0 w 1603948"/>
              <a:gd name="connsiteY0" fmla="*/ 179882 h 179882"/>
              <a:gd name="connsiteX1" fmla="*/ 194872 w 1603948"/>
              <a:gd name="connsiteY1" fmla="*/ 89941 h 179882"/>
              <a:gd name="connsiteX2" fmla="*/ 359764 w 1603948"/>
              <a:gd name="connsiteY2" fmla="*/ 119921 h 179882"/>
              <a:gd name="connsiteX3" fmla="*/ 479686 w 1603948"/>
              <a:gd name="connsiteY3" fmla="*/ 104931 h 179882"/>
              <a:gd name="connsiteX4" fmla="*/ 569627 w 1603948"/>
              <a:gd name="connsiteY4" fmla="*/ 44971 h 179882"/>
              <a:gd name="connsiteX5" fmla="*/ 644577 w 1603948"/>
              <a:gd name="connsiteY5" fmla="*/ 59961 h 179882"/>
              <a:gd name="connsiteX6" fmla="*/ 884420 w 1603948"/>
              <a:gd name="connsiteY6" fmla="*/ 119921 h 179882"/>
              <a:gd name="connsiteX7" fmla="*/ 944381 w 1603948"/>
              <a:gd name="connsiteY7" fmla="*/ 29980 h 179882"/>
              <a:gd name="connsiteX8" fmla="*/ 1034322 w 1603948"/>
              <a:gd name="connsiteY8" fmla="*/ 0 h 179882"/>
              <a:gd name="connsiteX9" fmla="*/ 1154243 w 1603948"/>
              <a:gd name="connsiteY9" fmla="*/ 29980 h 179882"/>
              <a:gd name="connsiteX10" fmla="*/ 1409076 w 1603948"/>
              <a:gd name="connsiteY10" fmla="*/ 44971 h 179882"/>
              <a:gd name="connsiteX11" fmla="*/ 1439056 w 1603948"/>
              <a:gd name="connsiteY11" fmla="*/ 59961 h 179882"/>
              <a:gd name="connsiteX12" fmla="*/ 1439056 w 1603948"/>
              <a:gd name="connsiteY12" fmla="*/ 134912 h 179882"/>
              <a:gd name="connsiteX13" fmla="*/ 1603948 w 1603948"/>
              <a:gd name="connsiteY13" fmla="*/ 134912 h 179882"/>
              <a:gd name="connsiteX14" fmla="*/ 1603948 w 1603948"/>
              <a:gd name="connsiteY14" fmla="*/ 134912 h 17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3948" h="179882">
                <a:moveTo>
                  <a:pt x="0" y="179882"/>
                </a:moveTo>
                <a:cubicBezTo>
                  <a:pt x="67455" y="139908"/>
                  <a:pt x="134911" y="99934"/>
                  <a:pt x="194872" y="89941"/>
                </a:cubicBezTo>
                <a:cubicBezTo>
                  <a:pt x="254833" y="79948"/>
                  <a:pt x="312295" y="117423"/>
                  <a:pt x="359764" y="119921"/>
                </a:cubicBezTo>
                <a:cubicBezTo>
                  <a:pt x="407233" y="122419"/>
                  <a:pt x="444709" y="117423"/>
                  <a:pt x="479686" y="104931"/>
                </a:cubicBezTo>
                <a:cubicBezTo>
                  <a:pt x="514663" y="92439"/>
                  <a:pt x="542145" y="52466"/>
                  <a:pt x="569627" y="44971"/>
                </a:cubicBezTo>
                <a:cubicBezTo>
                  <a:pt x="597109" y="37476"/>
                  <a:pt x="592112" y="47469"/>
                  <a:pt x="644577" y="59961"/>
                </a:cubicBezTo>
                <a:cubicBezTo>
                  <a:pt x="697043" y="72453"/>
                  <a:pt x="834453" y="124918"/>
                  <a:pt x="884420" y="119921"/>
                </a:cubicBezTo>
                <a:cubicBezTo>
                  <a:pt x="934387" y="114924"/>
                  <a:pt x="919397" y="49967"/>
                  <a:pt x="944381" y="29980"/>
                </a:cubicBezTo>
                <a:cubicBezTo>
                  <a:pt x="969365" y="9993"/>
                  <a:pt x="999345" y="0"/>
                  <a:pt x="1034322" y="0"/>
                </a:cubicBezTo>
                <a:cubicBezTo>
                  <a:pt x="1069299" y="0"/>
                  <a:pt x="1091784" y="22485"/>
                  <a:pt x="1154243" y="29980"/>
                </a:cubicBezTo>
                <a:cubicBezTo>
                  <a:pt x="1216702" y="37475"/>
                  <a:pt x="1361607" y="39974"/>
                  <a:pt x="1409076" y="44971"/>
                </a:cubicBezTo>
                <a:cubicBezTo>
                  <a:pt x="1456545" y="49968"/>
                  <a:pt x="1434059" y="44971"/>
                  <a:pt x="1439056" y="59961"/>
                </a:cubicBezTo>
                <a:cubicBezTo>
                  <a:pt x="1444053" y="74951"/>
                  <a:pt x="1411574" y="122420"/>
                  <a:pt x="1439056" y="134912"/>
                </a:cubicBezTo>
                <a:cubicBezTo>
                  <a:pt x="1466538" y="147404"/>
                  <a:pt x="1603948" y="134912"/>
                  <a:pt x="1603948" y="134912"/>
                </a:cubicBezTo>
                <a:lnTo>
                  <a:pt x="1603948" y="13491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0181" name="TextBox 123"/>
          <p:cNvSpPr txBox="1">
            <a:spLocks noChangeArrowheads="1"/>
          </p:cNvSpPr>
          <p:nvPr/>
        </p:nvSpPr>
        <p:spPr bwMode="auto">
          <a:xfrm>
            <a:off x="2786063" y="4643438"/>
            <a:ext cx="1785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latin typeface="Gill Sans MT" pitchFamily="34" charset="0"/>
              </a:rPr>
              <a:t>Daerah terbuka dengan perdu pendek dan pepohonan jarang (300M)</a:t>
            </a:r>
          </a:p>
        </p:txBody>
      </p:sp>
      <p:sp>
        <p:nvSpPr>
          <p:cNvPr id="50182" name="TextBox 124"/>
          <p:cNvSpPr txBox="1">
            <a:spLocks noChangeArrowheads="1"/>
          </p:cNvSpPr>
          <p:nvPr/>
        </p:nvSpPr>
        <p:spPr bwMode="auto">
          <a:xfrm>
            <a:off x="4500563" y="4714875"/>
            <a:ext cx="164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latin typeface="Gill Sans MT" pitchFamily="34" charset="0"/>
              </a:rPr>
              <a:t>Daerah pinggiran kota, kota kecil, hutan  (400m)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sony\Documents\Data Baru 2008\Proyek\Proyek Luar UIR\GEDUNG DINAS KESEHATAN DUMAI\foto 2\100_1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928688"/>
            <a:ext cx="577056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3" y="857250"/>
            <a:ext cx="3071812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i="1" dirty="0">
                <a:latin typeface="+mn-lt"/>
                <a:cs typeface="+mn-cs"/>
              </a:rPr>
              <a:t>P = V   / 16   </a:t>
            </a:r>
            <a:r>
              <a:rPr lang="id-ID" dirty="0">
                <a:latin typeface="+mn-lt"/>
                <a:cs typeface="+mn-cs"/>
              </a:rPr>
              <a:t>.....(kg/m2)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6072188" y="785813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latin typeface="Gill Sans MT" pitchFamily="34" charset="0"/>
              </a:rPr>
              <a:t>2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714375" y="5429250"/>
            <a:ext cx="6954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Gill Sans MT" pitchFamily="34" charset="0"/>
              </a:rPr>
              <a:t>Angin tiup harus diambil minimum 25 kg/m2</a:t>
            </a:r>
          </a:p>
          <a:p>
            <a:r>
              <a:rPr lang="id-ID">
                <a:latin typeface="Gill Sans MT" pitchFamily="34" charset="0"/>
              </a:rPr>
              <a:t>Di laut/ di tepi laut sampai sejauh 5 km harus diambil minimum 40 kg/m2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481638" y="1487488"/>
            <a:ext cx="2662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Gill Sans MT" pitchFamily="34" charset="0"/>
              </a:rPr>
              <a:t>V= kec. Angin dalam m/det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ny\Documents\Data Baru 2008\Proyek\Proyek Luar UIR\GEDUNG DINAS KESEHATAN DUMAI\foto 2\100_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5715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857625" y="71438"/>
            <a:ext cx="74977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5072063" y="214312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latin typeface="Gill Sans MT" pitchFamily="34" charset="0"/>
              </a:rPr>
              <a:t>Misalnya kec. Angin = 100 km/jam</a:t>
            </a: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5143500" y="2857500"/>
            <a:ext cx="3554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Gill Sans MT" pitchFamily="34" charset="0"/>
              </a:rPr>
              <a:t>Maka  P= (100 x 1000 /60/60)^2 /16</a:t>
            </a:r>
          </a:p>
          <a:p>
            <a:r>
              <a:rPr lang="id-ID">
                <a:latin typeface="Gill Sans MT" pitchFamily="34" charset="0"/>
              </a:rPr>
              <a:t>           =   48,225 kg/m2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sony\Documents\Data Baru 2008\Proyek\Proyek Luar UIR\GEDUNG DINAS KESEHATAN DUMAI\foto 2\100_1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785938"/>
            <a:ext cx="5964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313" y="0"/>
            <a:ext cx="749776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3" descr="F:\Documents and Settings\momen 1\My Documents\dumai\GEDUNG DINAS KESEHATAN DUMAI\foto 2\100_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642938"/>
            <a:ext cx="84597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428875" y="4214813"/>
            <a:ext cx="1500188" cy="7858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patah akibat kegagalan momen Positif</a:t>
            </a:r>
            <a:endParaRPr lang="en-US" sz="1600">
              <a:latin typeface="Gill Sans MT" pitchFamily="34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29063" y="4572000"/>
            <a:ext cx="1062037" cy="90488"/>
          </a:xfrm>
          <a:prstGeom prst="rightArrow">
            <a:avLst>
              <a:gd name="adj1" fmla="val 50000"/>
              <a:gd name="adj2" fmla="val 2934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072063" y="2928938"/>
            <a:ext cx="1500187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patah akibat kegagalan momen Negatif</a:t>
            </a:r>
            <a:endParaRPr lang="en-US" sz="1600">
              <a:latin typeface="Gill Sans MT" pitchFamily="34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6572250" y="3357563"/>
            <a:ext cx="1062038" cy="90487"/>
          </a:xfrm>
          <a:prstGeom prst="rightArrow">
            <a:avLst>
              <a:gd name="adj1" fmla="val 50000"/>
              <a:gd name="adj2" fmla="val 2934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428625" y="928688"/>
            <a:ext cx="41449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Dimensi kekecilan</a:t>
            </a:r>
          </a:p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 Akibat Puntir</a:t>
            </a:r>
          </a:p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Mutu beton tidak memenuhi syarat</a:t>
            </a:r>
          </a:p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Pembesian tidak benar</a:t>
            </a:r>
          </a:p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Metode pelaksanaan tidak benar</a:t>
            </a:r>
          </a:p>
          <a:p>
            <a:pPr marL="342900" indent="-342900">
              <a:buFontTx/>
              <a:buAutoNum type="arabicPeriod"/>
            </a:pPr>
            <a:r>
              <a:rPr lang="id-ID">
                <a:latin typeface="Georgia" pitchFamily="18" charset="0"/>
              </a:rPr>
              <a:t>Kesalahan pelaksanaan</a:t>
            </a:r>
          </a:p>
          <a:p>
            <a:pPr marL="342900" indent="-342900">
              <a:buFontTx/>
              <a:buAutoNum type="arabicPeriod"/>
            </a:pPr>
            <a:endParaRPr lang="id-ID">
              <a:latin typeface="Georgia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214313" y="0"/>
            <a:ext cx="8929687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3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Pengaruh Angin pada Bangunan</a:t>
            </a:r>
            <a:endParaRPr lang="en-US" sz="43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437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FISIKA BANGUNAN Pertemuan Ke 5</vt:lpstr>
      <vt:lpstr>SKALA BEAUFORT UNTUK KECEPATAN  ANGIN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BANGUNAN Pertemuan Ke 5</dc:title>
  <dc:creator>azie</dc:creator>
  <cp:lastModifiedBy>azie</cp:lastModifiedBy>
  <cp:revision>1</cp:revision>
  <dcterms:created xsi:type="dcterms:W3CDTF">2018-04-24T04:31:39Z</dcterms:created>
  <dcterms:modified xsi:type="dcterms:W3CDTF">2018-04-24T04:33:12Z</dcterms:modified>
</cp:coreProperties>
</file>