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894815F-3CD9-47D9-B23F-50257681E5C6}" type="datetimeFigureOut">
              <a:rPr lang="en-US" smtClean="0"/>
              <a:t>4/24/2018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28348A-1B20-4A62-A5E8-5E6F8706852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94815F-3CD9-47D9-B23F-50257681E5C6}" type="datetimeFigureOut">
              <a:rPr lang="en-US" smtClean="0"/>
              <a:t>4/24/2018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28348A-1B20-4A62-A5E8-5E6F8706852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94815F-3CD9-47D9-B23F-50257681E5C6}" type="datetimeFigureOut">
              <a:rPr lang="en-US" smtClean="0"/>
              <a:t>4/24/2018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28348A-1B20-4A62-A5E8-5E6F8706852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94815F-3CD9-47D9-B23F-50257681E5C6}" type="datetimeFigureOut">
              <a:rPr lang="en-US" smtClean="0"/>
              <a:t>4/24/2018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28348A-1B20-4A62-A5E8-5E6F8706852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94815F-3CD9-47D9-B23F-50257681E5C6}" type="datetimeFigureOut">
              <a:rPr lang="en-US" smtClean="0"/>
              <a:t>4/24/2018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28348A-1B20-4A62-A5E8-5E6F8706852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894815F-3CD9-47D9-B23F-50257681E5C6}" type="datetimeFigureOut">
              <a:rPr lang="en-US" smtClean="0"/>
              <a:t>4/24/2018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28348A-1B20-4A62-A5E8-5E6F8706852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894815F-3CD9-47D9-B23F-50257681E5C6}" type="datetimeFigureOut">
              <a:rPr lang="en-US" smtClean="0"/>
              <a:t>4/24/2018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28348A-1B20-4A62-A5E8-5E6F8706852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894815F-3CD9-47D9-B23F-50257681E5C6}" type="datetimeFigureOut">
              <a:rPr lang="en-US" smtClean="0"/>
              <a:t>4/24/2018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28348A-1B20-4A62-A5E8-5E6F8706852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94815F-3CD9-47D9-B23F-50257681E5C6}" type="datetimeFigureOut">
              <a:rPr lang="en-US" smtClean="0"/>
              <a:t>4/24/2018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28348A-1B20-4A62-A5E8-5E6F8706852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94815F-3CD9-47D9-B23F-50257681E5C6}" type="datetimeFigureOut">
              <a:rPr lang="en-US" smtClean="0"/>
              <a:t>4/24/2018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28348A-1B20-4A62-A5E8-5E6F8706852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94815F-3CD9-47D9-B23F-50257681E5C6}" type="datetimeFigureOut">
              <a:rPr lang="en-US" smtClean="0"/>
              <a:t>4/24/2018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28348A-1B20-4A62-A5E8-5E6F8706852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94815F-3CD9-47D9-B23F-50257681E5C6}" type="datetimeFigureOut">
              <a:rPr lang="en-US" smtClean="0"/>
              <a:t>4/24/2018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28348A-1B20-4A62-A5E8-5E6F8706852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571500" y="714375"/>
            <a:ext cx="7772400" cy="1470025"/>
          </a:xfrm>
        </p:spPr>
        <p:txBody>
          <a:bodyPr/>
          <a:lstStyle/>
          <a:p>
            <a:r>
              <a:rPr lang="en-US" b="1" dirty="0" smtClean="0"/>
              <a:t>FISIKA BANGUNAN</a:t>
            </a:r>
            <a:br>
              <a:rPr lang="en-US" b="1" dirty="0" smtClean="0"/>
            </a:br>
            <a:r>
              <a:rPr lang="en-US" sz="3200" b="1" dirty="0" err="1" smtClean="0"/>
              <a:t>Pertemuan</a:t>
            </a:r>
            <a:r>
              <a:rPr lang="en-US" sz="3200" b="1" dirty="0" smtClean="0"/>
              <a:t> </a:t>
            </a:r>
            <a:r>
              <a:rPr lang="en-US" sz="3200" b="1" dirty="0" err="1" smtClean="0"/>
              <a:t>Ke</a:t>
            </a:r>
            <a:r>
              <a:rPr lang="en-US" sz="3200" b="1" dirty="0" smtClean="0"/>
              <a:t> </a:t>
            </a:r>
            <a:r>
              <a:rPr lang="en-US" sz="3200" b="1" dirty="0" smtClean="0"/>
              <a:t>6</a:t>
            </a:r>
            <a:endParaRPr lang="en-US" sz="3200" dirty="0" smtClean="0"/>
          </a:p>
        </p:txBody>
      </p:sp>
      <p:sp>
        <p:nvSpPr>
          <p:cNvPr id="3" name="Subtitle 2"/>
          <p:cNvSpPr>
            <a:spLocks noGrp="1"/>
          </p:cNvSpPr>
          <p:nvPr>
            <p:ph type="subTitle" idx="1"/>
          </p:nvPr>
        </p:nvSpPr>
        <p:spPr>
          <a:xfrm>
            <a:off x="1219200" y="5105400"/>
            <a:ext cx="6553200" cy="990600"/>
          </a:xfrm>
        </p:spPr>
        <p:txBody>
          <a:bodyPr rtlCol="0">
            <a:normAutofit fontScale="62500" lnSpcReduction="20000"/>
          </a:bodyPr>
          <a:lstStyle/>
          <a:p>
            <a:pPr fontAlgn="auto">
              <a:spcAft>
                <a:spcPts val="0"/>
              </a:spcAft>
              <a:buFont typeface="Arial" pitchFamily="34" charset="0"/>
              <a:buNone/>
              <a:defRPr/>
            </a:pPr>
            <a:r>
              <a:rPr lang="en-US" b="1" dirty="0" smtClean="0">
                <a:solidFill>
                  <a:schemeClr val="tx1"/>
                </a:solidFill>
              </a:rPr>
              <a:t>Program </a:t>
            </a:r>
            <a:r>
              <a:rPr lang="en-US" b="1" dirty="0" err="1" smtClean="0">
                <a:solidFill>
                  <a:schemeClr val="tx1"/>
                </a:solidFill>
              </a:rPr>
              <a:t>Studi</a:t>
            </a:r>
            <a:r>
              <a:rPr lang="en-US" b="1" dirty="0" smtClean="0">
                <a:solidFill>
                  <a:schemeClr val="tx1"/>
                </a:solidFill>
              </a:rPr>
              <a:t> </a:t>
            </a:r>
            <a:r>
              <a:rPr lang="en-US" b="1" dirty="0" err="1" smtClean="0">
                <a:solidFill>
                  <a:schemeClr val="tx1"/>
                </a:solidFill>
              </a:rPr>
              <a:t>Desain</a:t>
            </a:r>
            <a:r>
              <a:rPr lang="en-US" b="1" dirty="0" smtClean="0">
                <a:solidFill>
                  <a:schemeClr val="tx1"/>
                </a:solidFill>
              </a:rPr>
              <a:t> Interior</a:t>
            </a:r>
          </a:p>
          <a:p>
            <a:pPr fontAlgn="auto">
              <a:spcAft>
                <a:spcPts val="0"/>
              </a:spcAft>
              <a:buFont typeface="Arial" pitchFamily="34" charset="0"/>
              <a:buNone/>
              <a:defRPr/>
            </a:pPr>
            <a:r>
              <a:rPr lang="en-US" b="1" dirty="0" err="1" smtClean="0">
                <a:solidFill>
                  <a:schemeClr val="tx1"/>
                </a:solidFill>
              </a:rPr>
              <a:t>Fakultas</a:t>
            </a:r>
            <a:r>
              <a:rPr lang="en-US" b="1" dirty="0" smtClean="0">
                <a:solidFill>
                  <a:schemeClr val="tx1"/>
                </a:solidFill>
              </a:rPr>
              <a:t> </a:t>
            </a:r>
            <a:r>
              <a:rPr lang="en-US" b="1" dirty="0" err="1" smtClean="0">
                <a:solidFill>
                  <a:schemeClr val="tx1"/>
                </a:solidFill>
              </a:rPr>
              <a:t>Desain</a:t>
            </a:r>
            <a:r>
              <a:rPr lang="en-US" b="1" dirty="0" smtClean="0">
                <a:solidFill>
                  <a:schemeClr val="tx1"/>
                </a:solidFill>
              </a:rPr>
              <a:t> </a:t>
            </a:r>
            <a:r>
              <a:rPr lang="en-US" b="1" dirty="0" err="1" smtClean="0">
                <a:solidFill>
                  <a:schemeClr val="tx1"/>
                </a:solidFill>
              </a:rPr>
              <a:t>dan</a:t>
            </a:r>
            <a:r>
              <a:rPr lang="en-US" b="1" dirty="0" smtClean="0">
                <a:solidFill>
                  <a:schemeClr val="tx1"/>
                </a:solidFill>
              </a:rPr>
              <a:t> </a:t>
            </a:r>
            <a:r>
              <a:rPr lang="en-US" b="1" dirty="0" err="1" smtClean="0">
                <a:solidFill>
                  <a:schemeClr val="tx1"/>
                </a:solidFill>
              </a:rPr>
              <a:t>Industri</a:t>
            </a:r>
            <a:r>
              <a:rPr lang="en-US" b="1" dirty="0" smtClean="0">
                <a:solidFill>
                  <a:schemeClr val="tx1"/>
                </a:solidFill>
              </a:rPr>
              <a:t> </a:t>
            </a:r>
            <a:r>
              <a:rPr lang="en-US" b="1" dirty="0" err="1" smtClean="0">
                <a:solidFill>
                  <a:schemeClr val="tx1"/>
                </a:solidFill>
              </a:rPr>
              <a:t>Kreatif</a:t>
            </a:r>
            <a:endParaRPr lang="en-US" b="1" dirty="0" smtClean="0">
              <a:solidFill>
                <a:schemeClr val="tx1"/>
              </a:solidFill>
            </a:endParaRPr>
          </a:p>
          <a:p>
            <a:pPr fontAlgn="auto">
              <a:spcAft>
                <a:spcPts val="0"/>
              </a:spcAft>
              <a:buFont typeface="Arial" pitchFamily="34" charset="0"/>
              <a:buNone/>
              <a:defRPr/>
            </a:pPr>
            <a:r>
              <a:rPr lang="en-US" b="1" dirty="0" err="1" smtClean="0">
                <a:solidFill>
                  <a:schemeClr val="tx1"/>
                </a:solidFill>
              </a:rPr>
              <a:t>Universitas</a:t>
            </a:r>
            <a:r>
              <a:rPr lang="en-US" b="1" dirty="0" smtClean="0">
                <a:solidFill>
                  <a:schemeClr val="tx1"/>
                </a:solidFill>
              </a:rPr>
              <a:t> </a:t>
            </a:r>
            <a:r>
              <a:rPr lang="en-US" b="1" dirty="0" err="1" smtClean="0">
                <a:solidFill>
                  <a:schemeClr val="tx1"/>
                </a:solidFill>
              </a:rPr>
              <a:t>Esa</a:t>
            </a:r>
            <a:r>
              <a:rPr lang="en-US" b="1" dirty="0" smtClean="0">
                <a:solidFill>
                  <a:schemeClr val="tx1"/>
                </a:solidFill>
              </a:rPr>
              <a:t> </a:t>
            </a:r>
            <a:r>
              <a:rPr lang="en-US" b="1" dirty="0" err="1" smtClean="0">
                <a:solidFill>
                  <a:schemeClr val="tx1"/>
                </a:solidFill>
              </a:rPr>
              <a:t>Unggul</a:t>
            </a:r>
            <a:endParaRPr lang="en-US" b="1" dirty="0" smtClean="0">
              <a:solidFill>
                <a:schemeClr val="tx1"/>
              </a:solidFill>
            </a:endParaRPr>
          </a:p>
        </p:txBody>
      </p:sp>
      <p:sp>
        <p:nvSpPr>
          <p:cNvPr id="2052" name="TextBox 3"/>
          <p:cNvSpPr txBox="1">
            <a:spLocks noChangeArrowheads="1"/>
          </p:cNvSpPr>
          <p:nvPr/>
        </p:nvSpPr>
        <p:spPr bwMode="auto">
          <a:xfrm>
            <a:off x="2500313" y="3429000"/>
            <a:ext cx="3886200" cy="369888"/>
          </a:xfrm>
          <a:prstGeom prst="rect">
            <a:avLst/>
          </a:prstGeom>
          <a:noFill/>
          <a:ln w="9525">
            <a:noFill/>
            <a:miter lim="800000"/>
            <a:headEnd/>
            <a:tailEnd/>
          </a:ln>
        </p:spPr>
        <p:txBody>
          <a:bodyPr>
            <a:spAutoFit/>
          </a:bodyPr>
          <a:lstStyle/>
          <a:p>
            <a:pPr algn="ctr"/>
            <a:r>
              <a:rPr lang="en-US" b="1"/>
              <a:t>Muhammad Fauzi. S.Des., M.Des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p:txBody>
          <a:bodyPr/>
          <a:lstStyle/>
          <a:p>
            <a:r>
              <a:rPr lang="id-ID" b="1" i="1" smtClean="0"/>
              <a:t>VENTILASI ALAMI</a:t>
            </a:r>
          </a:p>
        </p:txBody>
      </p:sp>
      <p:sp>
        <p:nvSpPr>
          <p:cNvPr id="3" name="Content Placeholder 2"/>
          <p:cNvSpPr>
            <a:spLocks noGrp="1"/>
          </p:cNvSpPr>
          <p:nvPr>
            <p:ph idx="1"/>
          </p:nvPr>
        </p:nvSpPr>
        <p:spPr/>
        <p:txBody>
          <a:bodyPr rtlCol="0">
            <a:normAutofit fontScale="77500" lnSpcReduction="20000"/>
          </a:bodyPr>
          <a:lstStyle/>
          <a:p>
            <a:pPr marL="365760" indent="-283464" fontAlgn="auto">
              <a:spcAft>
                <a:spcPts val="0"/>
              </a:spcAft>
              <a:buFont typeface="Wingdings 2"/>
              <a:buChar char=""/>
              <a:defRPr/>
            </a:pPr>
            <a:r>
              <a:rPr lang="id-ID" b="1" i="1" dirty="0" smtClean="0"/>
              <a:t>Venetilasi</a:t>
            </a:r>
            <a:r>
              <a:rPr lang="id-ID" i="1" dirty="0" smtClean="0"/>
              <a:t> </a:t>
            </a:r>
            <a:r>
              <a:rPr lang="id-ID" dirty="0" smtClean="0"/>
              <a:t>adalah aliran udara, baik di ruang terbuka maupun tertutup (di dalam ruangan).</a:t>
            </a:r>
          </a:p>
          <a:p>
            <a:pPr marL="365760" indent="-283464" fontAlgn="auto">
              <a:spcAft>
                <a:spcPts val="0"/>
              </a:spcAft>
              <a:buFont typeface="Wingdings 2"/>
              <a:buChar char=""/>
              <a:defRPr/>
            </a:pPr>
            <a:r>
              <a:rPr lang="id-ID" b="1" i="1" dirty="0" smtClean="0"/>
              <a:t>Ventilasi</a:t>
            </a:r>
            <a:r>
              <a:rPr lang="id-ID" dirty="0" smtClean="0"/>
              <a:t> alami adalah proses pergantian udara ruangan oleh udara segar dari luar ruangan tanpa bantuan peralatan mekanik.</a:t>
            </a:r>
          </a:p>
          <a:p>
            <a:pPr marL="365760" indent="-283464" fontAlgn="auto">
              <a:spcAft>
                <a:spcPts val="0"/>
              </a:spcAft>
              <a:buFont typeface="Wingdings 2"/>
              <a:buChar char=""/>
              <a:defRPr/>
            </a:pPr>
            <a:r>
              <a:rPr lang="id-ID" b="1" i="1" dirty="0" smtClean="0"/>
              <a:t>Kenyamanan termal</a:t>
            </a:r>
            <a:r>
              <a:rPr lang="id-ID" dirty="0" smtClean="0"/>
              <a:t>....adalah standar pengukuran kualitas ventilasi.</a:t>
            </a:r>
          </a:p>
          <a:p>
            <a:pPr marL="365760" indent="-283464" fontAlgn="auto">
              <a:spcAft>
                <a:spcPts val="0"/>
              </a:spcAft>
              <a:buFont typeface="Wingdings 2"/>
              <a:buChar char=""/>
              <a:defRPr/>
            </a:pPr>
            <a:r>
              <a:rPr lang="id-ID" b="1" i="1" dirty="0" smtClean="0"/>
              <a:t>Kelembaban Nisbi </a:t>
            </a:r>
            <a:r>
              <a:rPr lang="id-ID" dirty="0" smtClean="0"/>
              <a:t>(Relative Humidity) ...adalah perbandingan antara kandungan uap air pada suatu saat dengan kandungan uap air pada titik jenuh dalam saat itu. </a:t>
            </a:r>
          </a:p>
          <a:p>
            <a:pPr marL="365760" indent="-283464" fontAlgn="auto">
              <a:spcAft>
                <a:spcPts val="0"/>
              </a:spcAft>
              <a:buFont typeface="Wingdings 2"/>
              <a:buChar char=""/>
              <a:defRPr/>
            </a:pPr>
            <a:r>
              <a:rPr lang="id-ID" b="1" i="1" dirty="0" smtClean="0"/>
              <a:t>Hygrometer</a:t>
            </a:r>
            <a:r>
              <a:rPr lang="id-ID" dirty="0" smtClean="0"/>
              <a:t>...alat pengukuran kelembaban relatif udara (RH).</a:t>
            </a:r>
            <a:endParaRPr lang="id-ID"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lstStyle/>
          <a:p>
            <a:r>
              <a:rPr lang="id-ID" sz="3600" b="1" smtClean="0"/>
              <a:t>Perkiraan Kelembabab Relatif Udara</a:t>
            </a:r>
            <a:br>
              <a:rPr lang="id-ID" sz="3600" b="1" smtClean="0"/>
            </a:br>
            <a:r>
              <a:rPr lang="id-ID" sz="3100" smtClean="0"/>
              <a:t>(Tanpa Alat)</a:t>
            </a:r>
          </a:p>
        </p:txBody>
      </p:sp>
      <p:sp>
        <p:nvSpPr>
          <p:cNvPr id="56323" name="Content Placeholder 2"/>
          <p:cNvSpPr>
            <a:spLocks noGrp="1"/>
          </p:cNvSpPr>
          <p:nvPr>
            <p:ph idx="1"/>
          </p:nvPr>
        </p:nvSpPr>
        <p:spPr>
          <a:xfrm>
            <a:off x="1435100" y="1447800"/>
            <a:ext cx="7499350" cy="3195638"/>
          </a:xfrm>
        </p:spPr>
        <p:txBody>
          <a:bodyPr/>
          <a:lstStyle/>
          <a:p>
            <a:r>
              <a:rPr lang="id-ID" sz="2400" smtClean="0"/>
              <a:t>Menurut Prasasasto Satwiko (2004)</a:t>
            </a:r>
          </a:p>
          <a:p>
            <a:r>
              <a:rPr lang="id-ID" sz="2400" smtClean="0"/>
              <a:t>RH 90%......bila kulit terasa lengket sekali dan udara pengap (terasa berat menekan)</a:t>
            </a:r>
          </a:p>
          <a:p>
            <a:r>
              <a:rPr lang="id-ID" sz="2400" smtClean="0"/>
              <a:t>RH 80%....bila merasa kulit kita lengket</a:t>
            </a:r>
          </a:p>
          <a:p>
            <a:r>
              <a:rPr lang="id-ID" sz="2400" smtClean="0"/>
              <a:t>RH 50-60%...bila merasa nyaman dan kulit kering wajar.</a:t>
            </a:r>
          </a:p>
          <a:p>
            <a:r>
              <a:rPr lang="id-ID" sz="2400" smtClean="0"/>
              <a:t>RH &lt; 40%...kita mulai merasa kekeringan yang tidak wajar.</a:t>
            </a:r>
          </a:p>
        </p:txBody>
      </p:sp>
      <p:sp>
        <p:nvSpPr>
          <p:cNvPr id="56324" name="TextBox 3"/>
          <p:cNvSpPr txBox="1">
            <a:spLocks noChangeArrowheads="1"/>
          </p:cNvSpPr>
          <p:nvPr/>
        </p:nvSpPr>
        <p:spPr bwMode="auto">
          <a:xfrm>
            <a:off x="571500" y="4643438"/>
            <a:ext cx="8286750" cy="1938337"/>
          </a:xfrm>
          <a:prstGeom prst="rect">
            <a:avLst/>
          </a:prstGeom>
          <a:noFill/>
          <a:ln w="9525">
            <a:noFill/>
            <a:miter lim="800000"/>
            <a:headEnd/>
            <a:tailEnd/>
          </a:ln>
        </p:spPr>
        <p:txBody>
          <a:bodyPr>
            <a:spAutoFit/>
          </a:bodyPr>
          <a:lstStyle/>
          <a:p>
            <a:r>
              <a:rPr lang="id-ID" sz="2000" i="1">
                <a:latin typeface="Gill Sans MT" pitchFamily="34" charset="0"/>
              </a:rPr>
              <a:t>Apabila RH diperkecil terus di bawah 40%, kulit mulai terasa sangat kering dan cenderung bersisik, bibir mulai kering, dan mata pedas.  Kertas foto yang tergantung bebas akan mulai melengkung. Bila kelembaban dikurangi terus, akan terjadi gejala elektro statis berupa loncatan listrik dari satu objek ke objek lain. Walau tidak berbahaya, gejala ini sering mengejutkan karena tiba-tiba ada loncatan antara kursi logam dan tubuh kita.</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46" name="Picture 2" descr="C:\Users\sony\Documents\Data Baru 2008\Univ Islam Indragiri\Fisika Bangunan\fisika teknik\scan0050.jpg"/>
          <p:cNvPicPr>
            <a:picLocks noChangeAspect="1" noChangeArrowheads="1"/>
          </p:cNvPicPr>
          <p:nvPr/>
        </p:nvPicPr>
        <p:blipFill>
          <a:blip r:embed="rId2"/>
          <a:srcRect/>
          <a:stretch>
            <a:fillRect/>
          </a:stretch>
        </p:blipFill>
        <p:spPr bwMode="auto">
          <a:xfrm>
            <a:off x="1089025" y="928688"/>
            <a:ext cx="6642100" cy="4500562"/>
          </a:xfrm>
          <a:prstGeom prst="rect">
            <a:avLst/>
          </a:prstGeom>
          <a:noFill/>
          <a:ln w="9525">
            <a:noFill/>
            <a:miter lim="800000"/>
            <a:headEnd/>
            <a:tailEnd/>
          </a:ln>
        </p:spPr>
      </p:pic>
      <p:sp>
        <p:nvSpPr>
          <p:cNvPr id="57347" name="TextBox 2"/>
          <p:cNvSpPr txBox="1">
            <a:spLocks noChangeArrowheads="1"/>
          </p:cNvSpPr>
          <p:nvPr/>
        </p:nvSpPr>
        <p:spPr bwMode="auto">
          <a:xfrm>
            <a:off x="571500" y="500063"/>
            <a:ext cx="6424613" cy="584200"/>
          </a:xfrm>
          <a:prstGeom prst="rect">
            <a:avLst/>
          </a:prstGeom>
          <a:noFill/>
          <a:ln w="9525">
            <a:noFill/>
            <a:miter lim="800000"/>
            <a:headEnd/>
            <a:tailEnd/>
          </a:ln>
        </p:spPr>
        <p:txBody>
          <a:bodyPr wrap="none">
            <a:spAutoFit/>
          </a:bodyPr>
          <a:lstStyle/>
          <a:p>
            <a:r>
              <a:rPr lang="id-ID" sz="3200" b="1">
                <a:solidFill>
                  <a:schemeClr val="tx2"/>
                </a:solidFill>
                <a:latin typeface="Gill Sans MT" pitchFamily="34" charset="0"/>
              </a:rPr>
              <a:t>Sirkulasi Udara dalam Bangunan</a:t>
            </a:r>
          </a:p>
        </p:txBody>
      </p:sp>
      <p:sp>
        <p:nvSpPr>
          <p:cNvPr id="57348" name="TextBox 3"/>
          <p:cNvSpPr txBox="1">
            <a:spLocks noChangeArrowheads="1"/>
          </p:cNvSpPr>
          <p:nvPr/>
        </p:nvSpPr>
        <p:spPr bwMode="auto">
          <a:xfrm>
            <a:off x="6929438" y="785813"/>
            <a:ext cx="2071687" cy="1200150"/>
          </a:xfrm>
          <a:prstGeom prst="rect">
            <a:avLst/>
          </a:prstGeom>
          <a:noFill/>
          <a:ln w="9525">
            <a:noFill/>
            <a:miter lim="800000"/>
            <a:headEnd/>
            <a:tailEnd/>
          </a:ln>
        </p:spPr>
        <p:txBody>
          <a:bodyPr>
            <a:spAutoFit/>
          </a:bodyPr>
          <a:lstStyle/>
          <a:p>
            <a:r>
              <a:rPr lang="id-ID">
                <a:latin typeface="Gill Sans MT" pitchFamily="34" charset="0"/>
              </a:rPr>
              <a:t>Ventilasi atas melepaskan udara panas yang biasanya terjebak di atas.</a:t>
            </a:r>
          </a:p>
        </p:txBody>
      </p:sp>
      <p:sp>
        <p:nvSpPr>
          <p:cNvPr id="57349" name="TextBox 4"/>
          <p:cNvSpPr txBox="1">
            <a:spLocks noChangeArrowheads="1"/>
          </p:cNvSpPr>
          <p:nvPr/>
        </p:nvSpPr>
        <p:spPr bwMode="auto">
          <a:xfrm>
            <a:off x="6786563" y="4943475"/>
            <a:ext cx="2143125" cy="1200150"/>
          </a:xfrm>
          <a:prstGeom prst="rect">
            <a:avLst/>
          </a:prstGeom>
          <a:noFill/>
          <a:ln w="9525">
            <a:noFill/>
            <a:miter lim="800000"/>
            <a:headEnd/>
            <a:tailEnd/>
          </a:ln>
        </p:spPr>
        <p:txBody>
          <a:bodyPr>
            <a:spAutoFit/>
          </a:bodyPr>
          <a:lstStyle/>
          <a:p>
            <a:r>
              <a:rPr lang="id-ID">
                <a:latin typeface="Gill Sans MT" pitchFamily="34" charset="0"/>
              </a:rPr>
              <a:t>Ventilasi bawah melepaskan udara lembab yang terjebak di bawah ruangan </a:t>
            </a:r>
          </a:p>
        </p:txBody>
      </p:sp>
      <p:sp>
        <p:nvSpPr>
          <p:cNvPr id="57350" name="TextBox 5"/>
          <p:cNvSpPr txBox="1">
            <a:spLocks noChangeArrowheads="1"/>
          </p:cNvSpPr>
          <p:nvPr/>
        </p:nvSpPr>
        <p:spPr bwMode="auto">
          <a:xfrm>
            <a:off x="642938" y="5715000"/>
            <a:ext cx="5357812" cy="923925"/>
          </a:xfrm>
          <a:prstGeom prst="rect">
            <a:avLst/>
          </a:prstGeom>
          <a:blipFill dpi="0" rotWithShape="1">
            <a:blip r:embed="rId3"/>
            <a:srcRect/>
            <a:tile tx="0" ty="0" sx="100000" sy="100000" flip="none" algn="tl"/>
          </a:blipFill>
          <a:ln w="9525">
            <a:noFill/>
            <a:miter lim="800000"/>
            <a:headEnd/>
            <a:tailEnd/>
          </a:ln>
        </p:spPr>
        <p:txBody>
          <a:bodyPr>
            <a:spAutoFit/>
          </a:bodyPr>
          <a:lstStyle/>
          <a:p>
            <a:r>
              <a:rPr lang="id-ID">
                <a:latin typeface="Gill Sans MT" pitchFamily="34" charset="0"/>
              </a:rPr>
              <a:t>Ventilasi bawah saat ini tidak populer lagi, padahal sangat bermanfaat. Bangunan-bangunan kolonial biasanya memiliki lobang bawah ini.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extBox 1"/>
          <p:cNvSpPr txBox="1">
            <a:spLocks noChangeArrowheads="1"/>
          </p:cNvSpPr>
          <p:nvPr/>
        </p:nvSpPr>
        <p:spPr bwMode="auto">
          <a:xfrm>
            <a:off x="1357313" y="428625"/>
            <a:ext cx="4887912" cy="369888"/>
          </a:xfrm>
          <a:prstGeom prst="rect">
            <a:avLst/>
          </a:prstGeom>
          <a:noFill/>
          <a:ln w="9525">
            <a:noFill/>
            <a:miter lim="800000"/>
            <a:headEnd/>
            <a:tailEnd/>
          </a:ln>
        </p:spPr>
        <p:txBody>
          <a:bodyPr wrap="none">
            <a:spAutoFit/>
          </a:bodyPr>
          <a:lstStyle/>
          <a:p>
            <a:r>
              <a:rPr lang="id-ID" b="1" i="1">
                <a:latin typeface="Gill Sans MT" pitchFamily="34" charset="0"/>
              </a:rPr>
              <a:t>Aliran Udara karena Perbedaan Tekanan Angin</a:t>
            </a:r>
          </a:p>
        </p:txBody>
      </p:sp>
      <p:sp>
        <p:nvSpPr>
          <p:cNvPr id="58371" name="TextBox 2"/>
          <p:cNvSpPr txBox="1">
            <a:spLocks noChangeArrowheads="1"/>
          </p:cNvSpPr>
          <p:nvPr/>
        </p:nvSpPr>
        <p:spPr bwMode="auto">
          <a:xfrm>
            <a:off x="1928813" y="928688"/>
            <a:ext cx="3275012" cy="523875"/>
          </a:xfrm>
          <a:prstGeom prst="rect">
            <a:avLst/>
          </a:prstGeom>
          <a:noFill/>
          <a:ln w="9525">
            <a:noFill/>
            <a:miter lim="800000"/>
            <a:headEnd/>
            <a:tailEnd/>
          </a:ln>
        </p:spPr>
        <p:txBody>
          <a:bodyPr wrap="none">
            <a:spAutoFit/>
          </a:bodyPr>
          <a:lstStyle/>
          <a:p>
            <a:r>
              <a:rPr lang="id-ID" sz="2800" b="1" i="1">
                <a:latin typeface="Gill Sans MT" pitchFamily="34" charset="0"/>
              </a:rPr>
              <a:t>Q = C</a:t>
            </a:r>
            <a:r>
              <a:rPr lang="id-ID" sz="2800" b="1" i="1" baseline="-25000">
                <a:latin typeface="Gill Sans MT" pitchFamily="34" charset="0"/>
              </a:rPr>
              <a:t>v </a:t>
            </a:r>
            <a:r>
              <a:rPr lang="id-ID" sz="2800" b="1" i="1">
                <a:latin typeface="Gill Sans MT" pitchFamily="34" charset="0"/>
              </a:rPr>
              <a:t>A V    m3/det</a:t>
            </a:r>
          </a:p>
        </p:txBody>
      </p:sp>
      <p:sp>
        <p:nvSpPr>
          <p:cNvPr id="58372" name="TextBox 3"/>
          <p:cNvSpPr txBox="1">
            <a:spLocks noChangeArrowheads="1"/>
          </p:cNvSpPr>
          <p:nvPr/>
        </p:nvSpPr>
        <p:spPr bwMode="auto">
          <a:xfrm>
            <a:off x="500063" y="1643063"/>
            <a:ext cx="8358187" cy="1662112"/>
          </a:xfrm>
          <a:prstGeom prst="rect">
            <a:avLst/>
          </a:prstGeom>
          <a:noFill/>
          <a:ln w="9525">
            <a:noFill/>
            <a:miter lim="800000"/>
            <a:headEnd/>
            <a:tailEnd/>
          </a:ln>
        </p:spPr>
        <p:txBody>
          <a:bodyPr>
            <a:spAutoFit/>
          </a:bodyPr>
          <a:lstStyle/>
          <a:p>
            <a:r>
              <a:rPr lang="id-ID" b="1" i="1">
                <a:latin typeface="Gill Sans MT" pitchFamily="34" charset="0"/>
              </a:rPr>
              <a:t>Q  = 	udara yang mengalir melalui jendela,  m3/det</a:t>
            </a:r>
          </a:p>
          <a:p>
            <a:r>
              <a:rPr lang="id-ID" b="1" i="1">
                <a:latin typeface="Gill Sans MT" pitchFamily="34" charset="0"/>
              </a:rPr>
              <a:t>C</a:t>
            </a:r>
            <a:r>
              <a:rPr lang="id-ID" b="1" i="1" baseline="-25000">
                <a:latin typeface="Gill Sans MT" pitchFamily="34" charset="0"/>
              </a:rPr>
              <a:t>v</a:t>
            </a:r>
            <a:r>
              <a:rPr lang="id-ID" b="1" i="1">
                <a:latin typeface="Gill Sans MT" pitchFamily="34" charset="0"/>
              </a:rPr>
              <a:t> =  	keefektifan bukaan (0,5-0,6 apabila arah datang angin	tegak 	lurus  	bukaan, 0,25-0,35 apabila arah angin diagonal jendela)</a:t>
            </a:r>
          </a:p>
          <a:p>
            <a:r>
              <a:rPr lang="id-ID" b="1" i="1">
                <a:latin typeface="Gill Sans MT" pitchFamily="34" charset="0"/>
              </a:rPr>
              <a:t>A =	luasan efektif jendela (bukaan), m2</a:t>
            </a:r>
          </a:p>
          <a:p>
            <a:r>
              <a:rPr lang="id-ID" b="1" i="1">
                <a:latin typeface="Gill Sans MT" pitchFamily="34" charset="0"/>
              </a:rPr>
              <a:t>V = 	Kecepatan angin</a:t>
            </a:r>
          </a:p>
          <a:p>
            <a:endParaRPr lang="id-ID" b="1" i="1" baseline="-25000">
              <a:latin typeface="Gill Sans MT" pitchFamily="34" charset="0"/>
            </a:endParaRPr>
          </a:p>
        </p:txBody>
      </p:sp>
      <p:sp>
        <p:nvSpPr>
          <p:cNvPr id="58373" name="TextBox 4"/>
          <p:cNvSpPr txBox="1">
            <a:spLocks noChangeArrowheads="1"/>
          </p:cNvSpPr>
          <p:nvPr/>
        </p:nvSpPr>
        <p:spPr bwMode="auto">
          <a:xfrm>
            <a:off x="1500188" y="3143250"/>
            <a:ext cx="6858000" cy="1200150"/>
          </a:xfrm>
          <a:prstGeom prst="rect">
            <a:avLst/>
          </a:prstGeom>
          <a:noFill/>
          <a:ln w="9525">
            <a:noFill/>
            <a:miter lim="800000"/>
            <a:headEnd/>
            <a:tailEnd/>
          </a:ln>
        </p:spPr>
        <p:txBody>
          <a:bodyPr>
            <a:spAutoFit/>
          </a:bodyPr>
          <a:lstStyle/>
          <a:p>
            <a:r>
              <a:rPr lang="id-ID">
                <a:latin typeface="Gill Sans MT" pitchFamily="34" charset="0"/>
              </a:rPr>
              <a:t>Rumus di atas digunakan untuk kondisi lubang masuk (inlet) dan  keluar (outlet) sama luasnya. Bila lubang masuk dan keluar tidak sama, maka Cv perlu dikalikan dengan konstanta yang profesional seperti dalam tabel di bawah ini: </a:t>
            </a:r>
          </a:p>
        </p:txBody>
      </p:sp>
      <p:graphicFrame>
        <p:nvGraphicFramePr>
          <p:cNvPr id="6" name="Table 5"/>
          <p:cNvGraphicFramePr>
            <a:graphicFrameLocks noGrp="1"/>
          </p:cNvGraphicFramePr>
          <p:nvPr/>
        </p:nvGraphicFramePr>
        <p:xfrm>
          <a:off x="500063" y="4357688"/>
          <a:ext cx="7929619" cy="2123440"/>
        </p:xfrm>
        <a:graphic>
          <a:graphicData uri="http://schemas.openxmlformats.org/drawingml/2006/table">
            <a:tbl>
              <a:tblPr firstRow="1" bandRow="1">
                <a:tableStyleId>{5C22544A-7EE6-4342-B048-85BDC9FD1C3A}</a:tableStyleId>
              </a:tblPr>
              <a:tblGrid>
                <a:gridCol w="2634352"/>
                <a:gridCol w="1330457"/>
                <a:gridCol w="2607487"/>
                <a:gridCol w="1357323"/>
              </a:tblGrid>
              <a:tr h="370840">
                <a:tc>
                  <a:txBody>
                    <a:bodyPr/>
                    <a:lstStyle/>
                    <a:p>
                      <a:r>
                        <a:rPr lang="id-ID" dirty="0" smtClean="0"/>
                        <a:t>Perbandingan luas inlet dan outlet</a:t>
                      </a:r>
                      <a:endParaRPr lang="id-ID" dirty="0"/>
                    </a:p>
                  </a:txBody>
                  <a:tcPr/>
                </a:tc>
                <a:tc>
                  <a:txBody>
                    <a:bodyPr/>
                    <a:lstStyle/>
                    <a:p>
                      <a:r>
                        <a:rPr lang="id-ID" dirty="0" smtClean="0"/>
                        <a:t>Penggali Cv</a:t>
                      </a:r>
                      <a:endParaRPr lang="id-ID"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dirty="0" smtClean="0"/>
                        <a:t>Perbandingan luas inlet dan outlet</a:t>
                      </a:r>
                      <a:endParaRPr lang="id-ID" dirty="0"/>
                    </a:p>
                  </a:txBody>
                  <a:tcPr/>
                </a:tc>
                <a:tc>
                  <a:txBody>
                    <a:bodyPr/>
                    <a:lstStyle/>
                    <a:p>
                      <a:r>
                        <a:rPr lang="id-ID" dirty="0" smtClean="0"/>
                        <a:t>Penggali Cv</a:t>
                      </a:r>
                      <a:endParaRPr lang="id-ID" dirty="0"/>
                    </a:p>
                  </a:txBody>
                  <a:tcPr/>
                </a:tc>
              </a:tr>
              <a:tr h="370840">
                <a:tc>
                  <a:txBody>
                    <a:bodyPr/>
                    <a:lstStyle/>
                    <a:p>
                      <a:pPr algn="ctr"/>
                      <a:r>
                        <a:rPr lang="id-ID" dirty="0" smtClean="0"/>
                        <a:t>1:1</a:t>
                      </a:r>
                      <a:endParaRPr lang="id-ID" dirty="0"/>
                    </a:p>
                  </a:txBody>
                  <a:tcPr/>
                </a:tc>
                <a:tc>
                  <a:txBody>
                    <a:bodyPr/>
                    <a:lstStyle/>
                    <a:p>
                      <a:pPr algn="ctr"/>
                      <a:r>
                        <a:rPr lang="id-ID" dirty="0" smtClean="0"/>
                        <a:t>1,00</a:t>
                      </a:r>
                      <a:endParaRPr lang="id-ID" dirty="0"/>
                    </a:p>
                  </a:txBody>
                  <a:tcPr/>
                </a:tc>
                <a:tc>
                  <a:txBody>
                    <a:bodyPr/>
                    <a:lstStyle/>
                    <a:p>
                      <a:pPr algn="ctr"/>
                      <a:r>
                        <a:rPr lang="id-ID" dirty="0" smtClean="0"/>
                        <a:t>1:5</a:t>
                      </a:r>
                      <a:endParaRPr lang="id-ID" dirty="0"/>
                    </a:p>
                  </a:txBody>
                  <a:tcPr/>
                </a:tc>
                <a:tc>
                  <a:txBody>
                    <a:bodyPr/>
                    <a:lstStyle/>
                    <a:p>
                      <a:pPr algn="ctr"/>
                      <a:r>
                        <a:rPr lang="id-ID" dirty="0" smtClean="0"/>
                        <a:t>1,40</a:t>
                      </a:r>
                      <a:endParaRPr lang="id-ID" dirty="0"/>
                    </a:p>
                  </a:txBody>
                  <a:tcPr/>
                </a:tc>
              </a:tr>
              <a:tr h="370840">
                <a:tc>
                  <a:txBody>
                    <a:bodyPr/>
                    <a:lstStyle/>
                    <a:p>
                      <a:pPr algn="ctr"/>
                      <a:r>
                        <a:rPr lang="id-ID" dirty="0" smtClean="0"/>
                        <a:t>1:2</a:t>
                      </a:r>
                      <a:endParaRPr lang="id-ID" dirty="0"/>
                    </a:p>
                  </a:txBody>
                  <a:tcPr/>
                </a:tc>
                <a:tc>
                  <a:txBody>
                    <a:bodyPr/>
                    <a:lstStyle/>
                    <a:p>
                      <a:pPr algn="ctr"/>
                      <a:r>
                        <a:rPr lang="id-ID" dirty="0" smtClean="0"/>
                        <a:t>1,27</a:t>
                      </a:r>
                      <a:endParaRPr lang="id-ID" dirty="0"/>
                    </a:p>
                  </a:txBody>
                  <a:tcPr/>
                </a:tc>
                <a:tc>
                  <a:txBody>
                    <a:bodyPr/>
                    <a:lstStyle/>
                    <a:p>
                      <a:pPr algn="ctr"/>
                      <a:r>
                        <a:rPr lang="id-ID" dirty="0" smtClean="0"/>
                        <a:t>2:1</a:t>
                      </a:r>
                      <a:endParaRPr lang="id-ID" dirty="0"/>
                    </a:p>
                  </a:txBody>
                  <a:tcPr/>
                </a:tc>
                <a:tc>
                  <a:txBody>
                    <a:bodyPr/>
                    <a:lstStyle/>
                    <a:p>
                      <a:pPr algn="ctr"/>
                      <a:r>
                        <a:rPr lang="id-ID" dirty="0" smtClean="0"/>
                        <a:t>0,63</a:t>
                      </a:r>
                      <a:endParaRPr lang="id-ID" dirty="0"/>
                    </a:p>
                  </a:txBody>
                  <a:tcPr/>
                </a:tc>
              </a:tr>
              <a:tr h="370840">
                <a:tc>
                  <a:txBody>
                    <a:bodyPr/>
                    <a:lstStyle/>
                    <a:p>
                      <a:pPr algn="ctr"/>
                      <a:r>
                        <a:rPr lang="id-ID" dirty="0" smtClean="0"/>
                        <a:t>1:3</a:t>
                      </a:r>
                      <a:endParaRPr lang="id-ID" dirty="0"/>
                    </a:p>
                  </a:txBody>
                  <a:tcPr/>
                </a:tc>
                <a:tc>
                  <a:txBody>
                    <a:bodyPr/>
                    <a:lstStyle/>
                    <a:p>
                      <a:pPr algn="ctr"/>
                      <a:r>
                        <a:rPr lang="id-ID" dirty="0" smtClean="0"/>
                        <a:t>1,35</a:t>
                      </a:r>
                      <a:endParaRPr lang="id-ID" dirty="0"/>
                    </a:p>
                  </a:txBody>
                  <a:tcPr/>
                </a:tc>
                <a:tc>
                  <a:txBody>
                    <a:bodyPr/>
                    <a:lstStyle/>
                    <a:p>
                      <a:pPr algn="ctr"/>
                      <a:r>
                        <a:rPr lang="id-ID" dirty="0" smtClean="0"/>
                        <a:t>4:1</a:t>
                      </a:r>
                      <a:endParaRPr lang="id-ID" dirty="0"/>
                    </a:p>
                  </a:txBody>
                  <a:tcPr/>
                </a:tc>
                <a:tc>
                  <a:txBody>
                    <a:bodyPr/>
                    <a:lstStyle/>
                    <a:p>
                      <a:pPr algn="ctr"/>
                      <a:r>
                        <a:rPr lang="id-ID" dirty="0" smtClean="0"/>
                        <a:t>0,35</a:t>
                      </a:r>
                      <a:endParaRPr lang="id-ID" dirty="0"/>
                    </a:p>
                  </a:txBody>
                  <a:tcPr/>
                </a:tc>
              </a:tr>
              <a:tr h="370840">
                <a:tc>
                  <a:txBody>
                    <a:bodyPr/>
                    <a:lstStyle/>
                    <a:p>
                      <a:pPr algn="ctr"/>
                      <a:r>
                        <a:rPr lang="id-ID" dirty="0" smtClean="0"/>
                        <a:t>1:4</a:t>
                      </a:r>
                      <a:endParaRPr lang="id-ID" dirty="0"/>
                    </a:p>
                  </a:txBody>
                  <a:tcPr/>
                </a:tc>
                <a:tc>
                  <a:txBody>
                    <a:bodyPr/>
                    <a:lstStyle/>
                    <a:p>
                      <a:pPr algn="ctr"/>
                      <a:r>
                        <a:rPr lang="id-ID" dirty="0" smtClean="0"/>
                        <a:t>1,38</a:t>
                      </a:r>
                      <a:endParaRPr lang="id-ID" dirty="0"/>
                    </a:p>
                  </a:txBody>
                  <a:tcPr/>
                </a:tc>
                <a:tc>
                  <a:txBody>
                    <a:bodyPr/>
                    <a:lstStyle/>
                    <a:p>
                      <a:pPr algn="ctr"/>
                      <a:r>
                        <a:rPr lang="id-ID" dirty="0" smtClean="0"/>
                        <a:t>4:3</a:t>
                      </a:r>
                      <a:endParaRPr lang="id-ID" dirty="0"/>
                    </a:p>
                  </a:txBody>
                  <a:tcPr/>
                </a:tc>
                <a:tc>
                  <a:txBody>
                    <a:bodyPr/>
                    <a:lstStyle/>
                    <a:p>
                      <a:pPr algn="ctr"/>
                      <a:r>
                        <a:rPr lang="id-ID" dirty="0" smtClean="0"/>
                        <a:t>0,86</a:t>
                      </a:r>
                      <a:endParaRPr lang="id-ID" dirty="0"/>
                    </a:p>
                  </a:txBody>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394" name="Picture 2" descr="G:\HPIM2413.jpg"/>
          <p:cNvPicPr>
            <a:picLocks noChangeAspect="1" noChangeArrowheads="1"/>
          </p:cNvPicPr>
          <p:nvPr/>
        </p:nvPicPr>
        <p:blipFill>
          <a:blip r:embed="rId2"/>
          <a:srcRect/>
          <a:stretch>
            <a:fillRect/>
          </a:stretch>
        </p:blipFill>
        <p:spPr bwMode="auto">
          <a:xfrm>
            <a:off x="642938" y="1214438"/>
            <a:ext cx="3095625" cy="4714875"/>
          </a:xfrm>
          <a:prstGeom prst="rect">
            <a:avLst/>
          </a:prstGeom>
          <a:noFill/>
          <a:ln w="9525">
            <a:noFill/>
            <a:miter lim="800000"/>
            <a:headEnd/>
            <a:tailEnd/>
          </a:ln>
        </p:spPr>
      </p:pic>
      <p:pic>
        <p:nvPicPr>
          <p:cNvPr id="59395" name="Picture 3" descr="G:\Tjoeroep.JPG"/>
          <p:cNvPicPr>
            <a:picLocks noChangeAspect="1" noChangeArrowheads="1"/>
          </p:cNvPicPr>
          <p:nvPr/>
        </p:nvPicPr>
        <p:blipFill>
          <a:blip r:embed="rId3"/>
          <a:srcRect/>
          <a:stretch>
            <a:fillRect/>
          </a:stretch>
        </p:blipFill>
        <p:spPr bwMode="auto">
          <a:xfrm>
            <a:off x="4095750" y="514350"/>
            <a:ext cx="4362450" cy="3271838"/>
          </a:xfrm>
          <a:prstGeom prst="rect">
            <a:avLst/>
          </a:prstGeom>
          <a:noFill/>
          <a:ln w="9525">
            <a:noFill/>
            <a:miter lim="800000"/>
            <a:headEnd/>
            <a:tailEnd/>
          </a:ln>
        </p:spPr>
      </p:pic>
      <p:sp>
        <p:nvSpPr>
          <p:cNvPr id="59396" name="TextBox 3"/>
          <p:cNvSpPr txBox="1">
            <a:spLocks noChangeArrowheads="1"/>
          </p:cNvSpPr>
          <p:nvPr/>
        </p:nvSpPr>
        <p:spPr bwMode="auto">
          <a:xfrm>
            <a:off x="4143375" y="5143500"/>
            <a:ext cx="1506538" cy="369888"/>
          </a:xfrm>
          <a:prstGeom prst="rect">
            <a:avLst/>
          </a:prstGeom>
          <a:noFill/>
          <a:ln w="9525">
            <a:noFill/>
            <a:miter lim="800000"/>
            <a:headEnd/>
            <a:tailEnd/>
          </a:ln>
        </p:spPr>
        <p:txBody>
          <a:bodyPr wrap="none">
            <a:spAutoFit/>
          </a:bodyPr>
          <a:lstStyle/>
          <a:p>
            <a:r>
              <a:rPr lang="id-ID" b="1" i="1">
                <a:latin typeface="Gill Sans MT" pitchFamily="34" charset="0"/>
              </a:rPr>
              <a:t>Ventilasi atas</a:t>
            </a:r>
          </a:p>
        </p:txBody>
      </p:sp>
      <p:cxnSp>
        <p:nvCxnSpPr>
          <p:cNvPr id="6" name="Straight Arrow Connector 5"/>
          <p:cNvCxnSpPr/>
          <p:nvPr/>
        </p:nvCxnSpPr>
        <p:spPr>
          <a:xfrm rot="16200000" flipV="1">
            <a:off x="1928813" y="2500313"/>
            <a:ext cx="3357562" cy="1928812"/>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59398" name="TextBox 6"/>
          <p:cNvSpPr txBox="1">
            <a:spLocks noChangeArrowheads="1"/>
          </p:cNvSpPr>
          <p:nvPr/>
        </p:nvSpPr>
        <p:spPr bwMode="auto">
          <a:xfrm>
            <a:off x="5143500" y="4429125"/>
            <a:ext cx="1766888" cy="369888"/>
          </a:xfrm>
          <a:prstGeom prst="rect">
            <a:avLst/>
          </a:prstGeom>
          <a:noFill/>
          <a:ln w="9525">
            <a:noFill/>
            <a:miter lim="800000"/>
            <a:headEnd/>
            <a:tailEnd/>
          </a:ln>
        </p:spPr>
        <p:txBody>
          <a:bodyPr wrap="none">
            <a:spAutoFit/>
          </a:bodyPr>
          <a:lstStyle/>
          <a:p>
            <a:r>
              <a:rPr lang="id-ID" b="1" i="1">
                <a:latin typeface="Gill Sans MT" pitchFamily="34" charset="0"/>
              </a:rPr>
              <a:t>Ventilasi Bawah</a:t>
            </a:r>
          </a:p>
        </p:txBody>
      </p:sp>
      <p:cxnSp>
        <p:nvCxnSpPr>
          <p:cNvPr id="9" name="Straight Arrow Connector 8"/>
          <p:cNvCxnSpPr>
            <a:stCxn id="7" idx="0"/>
          </p:cNvCxnSpPr>
          <p:nvPr/>
        </p:nvCxnSpPr>
        <p:spPr>
          <a:xfrm rot="16200000" flipV="1">
            <a:off x="5156994" y="3558381"/>
            <a:ext cx="1285875" cy="455613"/>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367</Words>
  <Application>Microsoft Office PowerPoint</Application>
  <PresentationFormat>On-screen Show (4:3)</PresentationFormat>
  <Paragraphs>51</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FISIKA BANGUNAN Pertemuan Ke 6</vt:lpstr>
      <vt:lpstr>VENTILASI ALAMI</vt:lpstr>
      <vt:lpstr>Perkiraan Kelembabab Relatif Udara (Tanpa Alat)</vt:lpstr>
      <vt:lpstr>Slide 4</vt:lpstr>
      <vt:lpstr>Slide 5</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FISIKA BANGUNAN Pertemuan Ke 6</dc:title>
  <dc:creator>azie</dc:creator>
  <cp:lastModifiedBy>azie</cp:lastModifiedBy>
  <cp:revision>1</cp:revision>
  <dcterms:created xsi:type="dcterms:W3CDTF">2018-04-24T04:34:03Z</dcterms:created>
  <dcterms:modified xsi:type="dcterms:W3CDTF">2018-04-24T04:35:10Z</dcterms:modified>
</cp:coreProperties>
</file>