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2244"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094E0-7EF3-4A59-89E7-46D9DBA433F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094E0-7EF3-4A59-89E7-46D9DBA433F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094E0-7EF3-4A59-89E7-46D9DBA433F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094E0-7EF3-4A59-89E7-46D9DBA433F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094E0-7EF3-4A59-89E7-46D9DBA433F9}"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094E0-7EF3-4A59-89E7-46D9DBA433F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094E0-7EF3-4A59-89E7-46D9DBA433F9}"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094E0-7EF3-4A59-89E7-46D9DBA433F9}"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094E0-7EF3-4A59-89E7-46D9DBA433F9}"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094E0-7EF3-4A59-89E7-46D9DBA433F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094E0-7EF3-4A59-89E7-46D9DBA433F9}"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8D8AF-8B5B-4461-864F-1967B63F95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094E0-7EF3-4A59-89E7-46D9DBA433F9}" type="datetimeFigureOut">
              <a:rPr lang="en-US" smtClean="0"/>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8D8AF-8B5B-4461-864F-1967B63F95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id.wikipedia.org/wiki/Spektrum_kasat_mata" TargetMode="External"/><Relationship Id="rId3" Type="http://schemas.openxmlformats.org/officeDocument/2006/relationships/hyperlink" Target="https://id.wikipedia.org/wiki/Elektromagnetik" TargetMode="External"/><Relationship Id="rId7" Type="http://schemas.openxmlformats.org/officeDocument/2006/relationships/hyperlink" Target="https://id.wikipedia.org/wiki/Fisika" TargetMode="External"/><Relationship Id="rId12" Type="http://schemas.openxmlformats.org/officeDocument/2006/relationships/hyperlink" Target="https://id.wikipedia.org/wiki/Optika" TargetMode="External"/><Relationship Id="rId2" Type="http://schemas.openxmlformats.org/officeDocument/2006/relationships/hyperlink" Target="https://id.wikipedia.org/wiki/Energi" TargetMode="External"/><Relationship Id="rId1" Type="http://schemas.openxmlformats.org/officeDocument/2006/relationships/slideLayout" Target="../slideLayouts/slideLayout2.xml"/><Relationship Id="rId6" Type="http://schemas.openxmlformats.org/officeDocument/2006/relationships/hyperlink" Target="https://id.wikipedia.org/wiki/Cahaya" TargetMode="External"/><Relationship Id="rId11" Type="http://schemas.openxmlformats.org/officeDocument/2006/relationships/hyperlink" Target="https://id.wikipedia.org/wiki/Warna" TargetMode="External"/><Relationship Id="rId5" Type="http://schemas.openxmlformats.org/officeDocument/2006/relationships/hyperlink" Target="https://id.wikipedia.org/wiki/Panjang_gelombang" TargetMode="External"/><Relationship Id="rId10" Type="http://schemas.openxmlformats.org/officeDocument/2006/relationships/hyperlink" Target="https://id.wikipedia.org/wiki/Spektrum" TargetMode="External"/><Relationship Id="rId4" Type="http://schemas.openxmlformats.org/officeDocument/2006/relationships/hyperlink" Target="https://id.wikipedia.org/wiki/Mata" TargetMode="External"/><Relationship Id="rId9" Type="http://schemas.openxmlformats.org/officeDocument/2006/relationships/hyperlink" Target="https://id.wikipedia.org/wiki/Fot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2362200"/>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dirty="0" smtClean="0">
                <a:latin typeface="+mj-lt"/>
                <a:ea typeface="+mj-ea"/>
                <a:cs typeface="+mj-cs"/>
              </a:rPr>
              <a:t>Tata </a:t>
            </a:r>
            <a:r>
              <a:rPr lang="en-GB" sz="4400" b="1" dirty="0" err="1" smtClean="0">
                <a:latin typeface="+mj-lt"/>
                <a:ea typeface="+mj-ea"/>
                <a:cs typeface="+mj-cs"/>
              </a:rPr>
              <a:t>Cahaya</a:t>
            </a:r>
            <a:r>
              <a:rPr lang="en-GB" sz="4400" b="1" dirty="0" smtClean="0">
                <a:latin typeface="+mj-lt"/>
                <a:ea typeface="+mj-ea"/>
                <a:cs typeface="+mj-cs"/>
              </a:rPr>
              <a:t> </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1219200" y="3886200"/>
            <a:ext cx="6934200" cy="646331"/>
          </a:xfrm>
          <a:prstGeom prst="rect">
            <a:avLst/>
          </a:prstGeom>
          <a:noFill/>
        </p:spPr>
        <p:txBody>
          <a:bodyPr wrap="square" rtlCol="0">
            <a:spAutoFit/>
          </a:bodyPr>
          <a:lstStyle/>
          <a:p>
            <a:pPr algn="ctr"/>
            <a:r>
              <a:rPr lang="en-US" b="1" dirty="0" err="1" smtClean="0"/>
              <a:t>Pertemuan</a:t>
            </a:r>
            <a:r>
              <a:rPr lang="en-US" b="1" dirty="0" smtClean="0"/>
              <a:t> </a:t>
            </a:r>
            <a:r>
              <a:rPr lang="en-US" b="1" dirty="0" err="1" smtClean="0"/>
              <a:t>Ke</a:t>
            </a:r>
            <a:r>
              <a:rPr lang="en-US" b="1" dirty="0" smtClean="0"/>
              <a:t> </a:t>
            </a:r>
            <a:r>
              <a:rPr lang="en-US" b="1" dirty="0" smtClean="0"/>
              <a:t>1</a:t>
            </a:r>
            <a:endParaRPr lang="en-US" b="1" dirty="0" smtClean="0"/>
          </a:p>
          <a:p>
            <a:pPr algn="ctr"/>
            <a:r>
              <a:rPr lang="en-US" dirty="0" err="1" smtClean="0"/>
              <a:t>Dosen</a:t>
            </a:r>
            <a:r>
              <a:rPr lang="en-US" dirty="0" smtClean="0"/>
              <a:t> </a:t>
            </a:r>
            <a:r>
              <a:rPr lang="en-US" dirty="0" err="1" smtClean="0"/>
              <a:t>Pengampu</a:t>
            </a:r>
            <a:r>
              <a:rPr lang="en-US" dirty="0" smtClean="0"/>
              <a:t> Mata </a:t>
            </a:r>
            <a:r>
              <a:rPr lang="en-US" dirty="0" err="1" smtClean="0"/>
              <a:t>Kuliah</a:t>
            </a:r>
            <a:r>
              <a:rPr lang="en-US" dirty="0" smtClean="0"/>
              <a:t> : Muhammad </a:t>
            </a:r>
            <a:r>
              <a:rPr lang="en-US" dirty="0" err="1" smtClean="0"/>
              <a:t>Fauzi</a:t>
            </a:r>
            <a:r>
              <a:rPr lang="en-US" dirty="0" smtClean="0"/>
              <a:t>. M.Ds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zie\Desktop\18mnquyoxw858jpg.jpg"/>
          <p:cNvPicPr/>
          <p:nvPr/>
        </p:nvPicPr>
        <p:blipFill>
          <a:blip r:embed="rId2"/>
          <a:srcRect t="744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524000"/>
            <a:ext cx="6477000" cy="4495799"/>
          </a:xfrm>
        </p:spPr>
        <p:txBody>
          <a:bodyPr/>
          <a:lstStyle/>
          <a:p>
            <a:r>
              <a:rPr lang="en-US" dirty="0" smtClean="0"/>
              <a:t>MANFAAT DAN TUJUAN DALAM MATA KULIAH TATA CAHAYA</a:t>
            </a:r>
          </a:p>
          <a:p>
            <a:r>
              <a:rPr lang="en-US" dirty="0" smtClean="0"/>
              <a:t>PERAN TATA CAHAYA DALAM INTERIOR</a:t>
            </a:r>
          </a:p>
          <a:p>
            <a:r>
              <a:rPr lang="en-US" dirty="0" smtClean="0"/>
              <a:t>KEUTAMAAN PENCAHAYAAN BUATAN DALAM KEBERHASILAN DESAIN INTERIOR</a:t>
            </a:r>
          </a:p>
          <a:p>
            <a:r>
              <a:rPr lang="en-US" dirty="0" smtClean="0"/>
              <a:t>HUBUNGAN DESAIN DAN CAHAYA</a:t>
            </a:r>
            <a:endParaRPr lang="en-US" dirty="0"/>
          </a:p>
        </p:txBody>
      </p:sp>
      <p:sp>
        <p:nvSpPr>
          <p:cNvPr id="4" name="TextBox 3"/>
          <p:cNvSpPr txBox="1"/>
          <p:nvPr/>
        </p:nvSpPr>
        <p:spPr>
          <a:xfrm>
            <a:off x="1295400" y="533400"/>
            <a:ext cx="6553200" cy="584775"/>
          </a:xfrm>
          <a:prstGeom prst="rect">
            <a:avLst/>
          </a:prstGeom>
          <a:noFill/>
        </p:spPr>
        <p:txBody>
          <a:bodyPr wrap="square" rtlCol="0">
            <a:spAutoFit/>
          </a:bodyPr>
          <a:lstStyle/>
          <a:p>
            <a:pPr algn="ctr"/>
            <a:r>
              <a:rPr lang="en-US" sz="3200" b="1" dirty="0" smtClean="0"/>
              <a:t>PENJELASAN DI AWAL PERKULIAHAN</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azie\Desktop\colorful-strikes.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6400800" cy="4038600"/>
          </a:xfrm>
        </p:spPr>
        <p:txBody>
          <a:bodyPr>
            <a:normAutofit fontScale="62500" lnSpcReduction="20000"/>
          </a:bodyPr>
          <a:lstStyle/>
          <a:p>
            <a:pPr algn="just"/>
            <a:r>
              <a:rPr lang="id-ID" dirty="0"/>
              <a:t>Cahaya adalah </a:t>
            </a:r>
            <a:r>
              <a:rPr lang="id-ID" dirty="0">
                <a:hlinkClick r:id="rId2" tooltip="Energi"/>
              </a:rPr>
              <a:t>energi</a:t>
            </a:r>
            <a:r>
              <a:rPr lang="id-ID" dirty="0"/>
              <a:t> berbentuk </a:t>
            </a:r>
            <a:r>
              <a:rPr lang="id-ID" dirty="0">
                <a:hlinkClick r:id="rId3" tooltip="Elektromagnetik"/>
              </a:rPr>
              <a:t>gelombang elekromagnetik</a:t>
            </a:r>
            <a:r>
              <a:rPr lang="id-ID" dirty="0"/>
              <a:t> yang kasat </a:t>
            </a:r>
            <a:r>
              <a:rPr lang="id-ID" dirty="0">
                <a:hlinkClick r:id="rId4" tooltip="Mata"/>
              </a:rPr>
              <a:t>mata</a:t>
            </a:r>
            <a:r>
              <a:rPr lang="id-ID" dirty="0"/>
              <a:t> dengan </a:t>
            </a:r>
            <a:r>
              <a:rPr lang="id-ID" dirty="0">
                <a:hlinkClick r:id="rId5" tooltip="Panjang gelombang"/>
              </a:rPr>
              <a:t>panjang gelombang</a:t>
            </a:r>
            <a:r>
              <a:rPr lang="id-ID" dirty="0"/>
              <a:t> sekitar 380–750 nm.</a:t>
            </a:r>
            <a:r>
              <a:rPr lang="id-ID" dirty="0">
                <a:hlinkClick r:id="rId6"/>
              </a:rPr>
              <a:t>[1]</a:t>
            </a:r>
            <a:r>
              <a:rPr lang="id-ID" dirty="0"/>
              <a:t> Pada bidang </a:t>
            </a:r>
            <a:r>
              <a:rPr lang="id-ID" dirty="0">
                <a:hlinkClick r:id="rId7" tooltip="Fisika"/>
              </a:rPr>
              <a:t>fisika</a:t>
            </a:r>
            <a:r>
              <a:rPr lang="id-ID" dirty="0"/>
              <a:t>, cahaya adalah radiasi elektromagnetik, baik dengan </a:t>
            </a:r>
            <a:r>
              <a:rPr lang="id-ID" dirty="0">
                <a:hlinkClick r:id="rId5" tooltip="Panjang gelombang"/>
              </a:rPr>
              <a:t>panjang gelombang</a:t>
            </a:r>
            <a:r>
              <a:rPr lang="id-ID" dirty="0"/>
              <a:t> </a:t>
            </a:r>
            <a:r>
              <a:rPr lang="id-ID" dirty="0">
                <a:hlinkClick r:id="rId8" tooltip="Spektrum kasat mata"/>
              </a:rPr>
              <a:t>kasat mata</a:t>
            </a:r>
            <a:r>
              <a:rPr lang="id-ID" dirty="0"/>
              <a:t> maupun yang tidak. </a:t>
            </a:r>
            <a:r>
              <a:rPr lang="id-ID" dirty="0">
                <a:hlinkClick r:id="rId6"/>
              </a:rPr>
              <a:t>[2]</a:t>
            </a:r>
            <a:r>
              <a:rPr lang="id-ID" dirty="0">
                <a:hlinkClick r:id="rId6"/>
              </a:rPr>
              <a:t>[3]</a:t>
            </a:r>
            <a:r>
              <a:rPr lang="id-ID" dirty="0"/>
              <a:t> Selain itu, cahaya adalah paket partikel yang disebut </a:t>
            </a:r>
            <a:r>
              <a:rPr lang="id-ID" dirty="0">
                <a:hlinkClick r:id="rId9" tooltip="Foton"/>
              </a:rPr>
              <a:t>foton</a:t>
            </a:r>
            <a:r>
              <a:rPr lang="id-ID" dirty="0"/>
              <a:t>. Kedua definisi tersebut merupakan sifat yang ditunjukkan cahaya secara bersamaan sehingga disebut "dualisme gelombang-partikel". Paket cahaya yang disebut </a:t>
            </a:r>
            <a:r>
              <a:rPr lang="id-ID" dirty="0">
                <a:hlinkClick r:id="rId10" tooltip="Spektrum"/>
              </a:rPr>
              <a:t>spektrum</a:t>
            </a:r>
            <a:r>
              <a:rPr lang="id-ID" dirty="0"/>
              <a:t> kemudian dipersepsikan secara visual oleh indera penglihatan sebagai </a:t>
            </a:r>
            <a:r>
              <a:rPr lang="id-ID" dirty="0">
                <a:hlinkClick r:id="rId11" tooltip="Warna"/>
              </a:rPr>
              <a:t>warna</a:t>
            </a:r>
            <a:r>
              <a:rPr lang="id-ID" dirty="0"/>
              <a:t>. Bidang studi cahaya dikenal dengan sebutan </a:t>
            </a:r>
            <a:r>
              <a:rPr lang="id-ID" dirty="0">
                <a:hlinkClick r:id="rId12" tooltip="Optika"/>
              </a:rPr>
              <a:t>optika</a:t>
            </a:r>
            <a:r>
              <a:rPr lang="id-ID" dirty="0"/>
              <a:t>, merupakan area riset yang penting pada </a:t>
            </a:r>
            <a:r>
              <a:rPr lang="id-ID" dirty="0">
                <a:hlinkClick r:id="rId7" tooltip="Fisika"/>
              </a:rPr>
              <a:t>fisika</a:t>
            </a:r>
            <a:r>
              <a:rPr lang="id-ID" dirty="0"/>
              <a:t> modern.</a:t>
            </a:r>
            <a:endParaRPr lang="en-US" dirty="0"/>
          </a:p>
          <a:p>
            <a:pPr algn="just"/>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6781800" cy="3810000"/>
          </a:xfrm>
        </p:spPr>
        <p:txBody>
          <a:bodyPr>
            <a:normAutofit fontScale="70000" lnSpcReduction="20000"/>
          </a:bodyPr>
          <a:lstStyle/>
          <a:p>
            <a:pPr algn="just"/>
            <a:r>
              <a:rPr lang="id-ID" dirty="0"/>
              <a:t>Sebelum menggunakan lampu-lampu listrik dalam tata cahaya yang ada sekarang ini,  maka Interior dalam bangunan masih memanfaatkan sinar matahari sebagai sumber penerangannya. Setelah manusia mengenal api sebagai sumber pemanas dan penerang maka manusia memanfaatkan api sebagai alat penerang pementasan. Mula-mula</a:t>
            </a:r>
            <a:r>
              <a:rPr lang="en-US" dirty="0"/>
              <a:t> </a:t>
            </a:r>
            <a:r>
              <a:rPr lang="en-US" dirty="0" err="1"/>
              <a:t>manusia</a:t>
            </a:r>
            <a:r>
              <a:rPr lang="en-US" dirty="0"/>
              <a:t> </a:t>
            </a:r>
            <a:r>
              <a:rPr lang="en-US" dirty="0" err="1"/>
              <a:t>memakai</a:t>
            </a:r>
            <a:r>
              <a:rPr lang="en-US" dirty="0"/>
              <a:t> </a:t>
            </a:r>
            <a:r>
              <a:rPr lang="en-US" dirty="0" err="1"/>
              <a:t>api</a:t>
            </a:r>
            <a:r>
              <a:rPr lang="en-US" dirty="0"/>
              <a:t> </a:t>
            </a:r>
            <a:r>
              <a:rPr lang="en-US" dirty="0" err="1"/>
              <a:t>unggun</a:t>
            </a:r>
            <a:r>
              <a:rPr lang="en-US" dirty="0"/>
              <a:t> </a:t>
            </a:r>
            <a:r>
              <a:rPr lang="en-US" dirty="0" err="1"/>
              <a:t>sebagai</a:t>
            </a:r>
            <a:r>
              <a:rPr lang="en-US" dirty="0"/>
              <a:t> </a:t>
            </a:r>
            <a:r>
              <a:rPr lang="en-US" dirty="0" err="1"/>
              <a:t>alat</a:t>
            </a:r>
            <a:r>
              <a:rPr lang="en-US" dirty="0"/>
              <a:t> </a:t>
            </a:r>
            <a:r>
              <a:rPr lang="en-US" dirty="0" err="1"/>
              <a:t>penerangan</a:t>
            </a:r>
            <a:r>
              <a:rPr lang="en-US" dirty="0"/>
              <a:t> </a:t>
            </a:r>
            <a:r>
              <a:rPr lang="en-US" dirty="0" err="1"/>
              <a:t>dan</a:t>
            </a:r>
            <a:r>
              <a:rPr lang="en-US" dirty="0"/>
              <a:t> </a:t>
            </a:r>
            <a:r>
              <a:rPr lang="en-US" dirty="0" err="1"/>
              <a:t>sekaligus</a:t>
            </a:r>
            <a:r>
              <a:rPr lang="en-US" dirty="0"/>
              <a:t> </a:t>
            </a:r>
            <a:r>
              <a:rPr lang="en-US" dirty="0" err="1"/>
              <a:t>sebagai</a:t>
            </a:r>
            <a:r>
              <a:rPr lang="en-US" dirty="0"/>
              <a:t> </a:t>
            </a:r>
            <a:r>
              <a:rPr lang="en-US" dirty="0" err="1"/>
              <a:t>alat</a:t>
            </a:r>
            <a:r>
              <a:rPr lang="en-US" dirty="0"/>
              <a:t> </a:t>
            </a:r>
            <a:r>
              <a:rPr lang="en-US" dirty="0" err="1"/>
              <a:t>pemanas</a:t>
            </a:r>
            <a:r>
              <a:rPr lang="en-US" dirty="0"/>
              <a:t>, </a:t>
            </a:r>
            <a:r>
              <a:rPr lang="en-US" dirty="0" err="1"/>
              <a:t>kemudian</a:t>
            </a:r>
            <a:r>
              <a:rPr lang="en-US" dirty="0"/>
              <a:t> </a:t>
            </a:r>
            <a:r>
              <a:rPr lang="en-US" dirty="0" err="1"/>
              <a:t>setelah</a:t>
            </a:r>
            <a:r>
              <a:rPr lang="en-US" dirty="0"/>
              <a:t> </a:t>
            </a:r>
            <a:r>
              <a:rPr lang="en-US" dirty="0" err="1"/>
              <a:t>ditemukan</a:t>
            </a:r>
            <a:r>
              <a:rPr lang="en-US" dirty="0"/>
              <a:t> </a:t>
            </a:r>
            <a:r>
              <a:rPr lang="en-US" dirty="0" err="1"/>
              <a:t>minyak</a:t>
            </a:r>
            <a:r>
              <a:rPr lang="en-US" dirty="0"/>
              <a:t> </a:t>
            </a:r>
            <a:r>
              <a:rPr lang="en-US" dirty="0" err="1"/>
              <a:t>maka</a:t>
            </a:r>
            <a:r>
              <a:rPr lang="en-US" dirty="0"/>
              <a:t> </a:t>
            </a:r>
            <a:r>
              <a:rPr lang="en-US" dirty="0" err="1"/>
              <a:t>alat</a:t>
            </a:r>
            <a:r>
              <a:rPr lang="en-US" dirty="0"/>
              <a:t> </a:t>
            </a:r>
            <a:r>
              <a:rPr lang="en-US" dirty="0" err="1"/>
              <a:t>penerang</a:t>
            </a:r>
            <a:r>
              <a:rPr lang="en-US" dirty="0"/>
              <a:t> </a:t>
            </a:r>
            <a:r>
              <a:rPr lang="en-US" dirty="0" err="1"/>
              <a:t>berkembang</a:t>
            </a:r>
            <a:r>
              <a:rPr lang="en-US" dirty="0"/>
              <a:t> </a:t>
            </a:r>
            <a:r>
              <a:rPr lang="en-US" dirty="0" err="1"/>
              <a:t>menjadi</a:t>
            </a:r>
            <a:r>
              <a:rPr lang="en-US" dirty="0"/>
              <a:t> </a:t>
            </a:r>
            <a:r>
              <a:rPr lang="id-ID" i="1" dirty="0"/>
              <a:t>obor, blencong, cempor</a:t>
            </a:r>
            <a:r>
              <a:rPr lang="id-ID" dirty="0"/>
              <a:t> dan lain sebagainya.</a:t>
            </a:r>
            <a:endParaRPr lang="en-US" dirty="0"/>
          </a:p>
          <a:p>
            <a:pPr algn="just"/>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zie\Desktop\stately_home_drawing_room_light_window_daylight_elegant_panelling_candelabra-642654.jpg!d"/>
          <p:cNvPicPr/>
          <p:nvPr/>
        </p:nvPicPr>
        <p:blipFill>
          <a:blip r:embed="rId2"/>
          <a:srcRect r="11765"/>
          <a:stretch>
            <a:fillRect/>
          </a:stretch>
        </p:blipFill>
        <p:spPr bwMode="auto">
          <a:xfrm>
            <a:off x="0" y="0"/>
            <a:ext cx="9144000" cy="690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620000" cy="4495800"/>
          </a:xfrm>
        </p:spPr>
        <p:txBody>
          <a:bodyPr>
            <a:normAutofit fontScale="77500" lnSpcReduction="20000"/>
          </a:bodyPr>
          <a:lstStyle/>
          <a:p>
            <a:pPr algn="just"/>
            <a:r>
              <a:rPr lang="id-ID" dirty="0"/>
              <a:t>Dengan mudahnya mendapat alat dan sumber listrik maka perlu penguasaan dan penanganan yang lebih serius agar kita tidak terperangkap oleh pencahayaan yang datar. Oleh karena itu, melalui tata cahaya sebagai salah satu kekuatan artistik </a:t>
            </a:r>
            <a:r>
              <a:rPr lang="en-US" dirty="0"/>
              <a:t>interior</a:t>
            </a:r>
            <a:r>
              <a:rPr lang="id-ID" dirty="0"/>
              <a:t> maka harus dapat memukau dan mencekam agar pe</a:t>
            </a:r>
            <a:r>
              <a:rPr lang="en-US" dirty="0" err="1"/>
              <a:t>nghuni</a:t>
            </a:r>
            <a:r>
              <a:rPr lang="id-ID" dirty="0"/>
              <a:t> betah untuk </a:t>
            </a:r>
            <a:r>
              <a:rPr lang="en-US" dirty="0" err="1"/>
              <a:t>ditinggali</a:t>
            </a:r>
            <a:r>
              <a:rPr lang="id-ID" dirty="0"/>
              <a:t>. Jelasnya, sentuhan artistik yang diciptakan oleh tata cahaya itu harus dapat mengungkapkan dan mendukung </a:t>
            </a:r>
            <a:r>
              <a:rPr lang="en-US" dirty="0"/>
              <a:t>interior</a:t>
            </a:r>
            <a:r>
              <a:rPr lang="id-ID" dirty="0"/>
              <a:t> yang hidup dan berkesan dalam pada batin pe</a:t>
            </a:r>
            <a:r>
              <a:rPr lang="en-US" dirty="0" err="1"/>
              <a:t>nghuninya</a:t>
            </a:r>
            <a:r>
              <a:rPr lang="id-ID" dirty="0"/>
              <a:t>. Cahaya yang artistik disini juga mengandung pengertian cahaya yang dapat menyiapkan perhatian, mengukuhkan suasana, memperkaya set, dan menciptakan komposisi.</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zie\Desktop\Interior_lighting,_Diwali_Decor_with_Candles.jpg"/>
          <p:cNvPicPr/>
          <p:nvPr/>
        </p:nvPicPr>
        <p:blipFill>
          <a:blip r:embed="rId2" cstate="print"/>
          <a:srcRect l="5185" r="5926"/>
          <a:stretch>
            <a:fillRect/>
          </a:stretch>
        </p:blipFill>
        <p:spPr bwMode="auto">
          <a:xfrm>
            <a:off x="0" y="0"/>
            <a:ext cx="9144000" cy="68690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4800600" cy="5257800"/>
          </a:xfrm>
        </p:spPr>
        <p:txBody>
          <a:bodyPr>
            <a:normAutofit fontScale="85000" lnSpcReduction="20000"/>
          </a:bodyPr>
          <a:lstStyle/>
          <a:p>
            <a:pPr algn="just"/>
            <a:r>
              <a:rPr lang="en-US" dirty="0"/>
              <a:t>T</a:t>
            </a:r>
            <a:r>
              <a:rPr lang="id-ID" dirty="0"/>
              <a:t>ata cahaya yaitu  pengaturan sinar atau cahaya lampu untuk menerangi dan menyinari arena permainan serta menimbulkan efek artistik. </a:t>
            </a:r>
            <a:r>
              <a:rPr lang="en-US" dirty="0"/>
              <a:t>Tata </a:t>
            </a:r>
            <a:r>
              <a:rPr lang="en-US" dirty="0" err="1"/>
              <a:t>cahaya</a:t>
            </a:r>
            <a:r>
              <a:rPr lang="en-US" dirty="0"/>
              <a:t> </a:t>
            </a:r>
            <a:r>
              <a:rPr lang="en-US" dirty="0" err="1"/>
              <a:t>adalah</a:t>
            </a:r>
            <a:r>
              <a:rPr lang="en-US" dirty="0"/>
              <a:t> </a:t>
            </a:r>
            <a:r>
              <a:rPr lang="en-US" dirty="0" err="1"/>
              <a:t>seni</a:t>
            </a:r>
            <a:r>
              <a:rPr lang="en-US" dirty="0"/>
              <a:t> </a:t>
            </a:r>
            <a:r>
              <a:rPr lang="en-US" dirty="0" err="1"/>
              <a:t>pengaturan</a:t>
            </a:r>
            <a:r>
              <a:rPr lang="en-US" dirty="0"/>
              <a:t> </a:t>
            </a:r>
            <a:r>
              <a:rPr lang="en-US" dirty="0" err="1"/>
              <a:t>cahaya</a:t>
            </a:r>
            <a:r>
              <a:rPr lang="en-US" dirty="0"/>
              <a:t> </a:t>
            </a:r>
            <a:r>
              <a:rPr lang="en-US" dirty="0" err="1"/>
              <a:t>dengan</a:t>
            </a:r>
            <a:r>
              <a:rPr lang="en-US" dirty="0"/>
              <a:t> </a:t>
            </a:r>
            <a:r>
              <a:rPr lang="en-US" dirty="0" err="1"/>
              <a:t>mempergunakan</a:t>
            </a:r>
            <a:r>
              <a:rPr lang="en-US" dirty="0"/>
              <a:t> </a:t>
            </a:r>
            <a:r>
              <a:rPr lang="en-US" dirty="0" err="1"/>
              <a:t>peralatan</a:t>
            </a:r>
            <a:r>
              <a:rPr lang="en-US" dirty="0"/>
              <a:t> </a:t>
            </a:r>
            <a:r>
              <a:rPr lang="en-US" dirty="0" err="1"/>
              <a:t>pencahayaan</a:t>
            </a:r>
            <a:r>
              <a:rPr lang="en-US" dirty="0"/>
              <a:t> agar </a:t>
            </a:r>
            <a:r>
              <a:rPr lang="en-US" dirty="0" err="1"/>
              <a:t>kamera</a:t>
            </a:r>
            <a:r>
              <a:rPr lang="en-US" dirty="0"/>
              <a:t> </a:t>
            </a:r>
            <a:r>
              <a:rPr lang="en-US" dirty="0" err="1"/>
              <a:t>mampu</a:t>
            </a:r>
            <a:r>
              <a:rPr lang="en-US" dirty="0"/>
              <a:t> </a:t>
            </a:r>
            <a:r>
              <a:rPr lang="en-US" dirty="0" err="1"/>
              <a:t>melihat</a:t>
            </a:r>
            <a:r>
              <a:rPr lang="en-US" dirty="0"/>
              <a:t> </a:t>
            </a:r>
            <a:r>
              <a:rPr lang="en-US" dirty="0" err="1"/>
              <a:t>obyek</a:t>
            </a:r>
            <a:r>
              <a:rPr lang="en-US" dirty="0"/>
              <a:t> </a:t>
            </a:r>
            <a:r>
              <a:rPr lang="en-US" dirty="0" err="1"/>
              <a:t>dengan</a:t>
            </a:r>
            <a:r>
              <a:rPr lang="en-US" dirty="0"/>
              <a:t> </a:t>
            </a:r>
            <a:r>
              <a:rPr lang="en-US" dirty="0" err="1"/>
              <a:t>jelas</a:t>
            </a:r>
            <a:r>
              <a:rPr lang="en-US" dirty="0"/>
              <a:t>, </a:t>
            </a:r>
            <a:r>
              <a:rPr lang="en-US" dirty="0" err="1"/>
              <a:t>dan</a:t>
            </a:r>
            <a:r>
              <a:rPr lang="en-US" dirty="0"/>
              <a:t> </a:t>
            </a:r>
            <a:r>
              <a:rPr lang="en-US" dirty="0" err="1"/>
              <a:t>menciptakan</a:t>
            </a:r>
            <a:r>
              <a:rPr lang="en-US" dirty="0"/>
              <a:t> </a:t>
            </a:r>
            <a:r>
              <a:rPr lang="en-US" dirty="0" err="1"/>
              <a:t>ilusi</a:t>
            </a:r>
            <a:r>
              <a:rPr lang="en-US" dirty="0"/>
              <a:t> </a:t>
            </a:r>
            <a:r>
              <a:rPr lang="en-US" dirty="0" err="1"/>
              <a:t>sehingga</a:t>
            </a:r>
            <a:r>
              <a:rPr lang="en-US" dirty="0"/>
              <a:t> </a:t>
            </a:r>
            <a:r>
              <a:rPr lang="en-US" dirty="0" err="1"/>
              <a:t>penonton</a:t>
            </a:r>
            <a:r>
              <a:rPr lang="en-US" dirty="0"/>
              <a:t> </a:t>
            </a:r>
            <a:r>
              <a:rPr lang="en-US" dirty="0" err="1"/>
              <a:t>mendapatkan</a:t>
            </a:r>
            <a:r>
              <a:rPr lang="en-US" dirty="0"/>
              <a:t> </a:t>
            </a:r>
            <a:r>
              <a:rPr lang="en-US" dirty="0" err="1"/>
              <a:t>kesan</a:t>
            </a:r>
            <a:r>
              <a:rPr lang="en-US" dirty="0"/>
              <a:t> </a:t>
            </a:r>
            <a:r>
              <a:rPr lang="en-US" dirty="0" err="1"/>
              <a:t>adanya</a:t>
            </a:r>
            <a:r>
              <a:rPr lang="en-US" dirty="0"/>
              <a:t> </a:t>
            </a:r>
            <a:r>
              <a:rPr lang="en-US" dirty="0" err="1"/>
              <a:t>jarak</a:t>
            </a:r>
            <a:r>
              <a:rPr lang="en-US" dirty="0"/>
              <a:t>, </a:t>
            </a:r>
            <a:r>
              <a:rPr lang="en-US" dirty="0" err="1"/>
              <a:t>ruang</a:t>
            </a:r>
            <a:r>
              <a:rPr lang="en-US" dirty="0"/>
              <a:t>, </a:t>
            </a:r>
            <a:r>
              <a:rPr lang="en-US" dirty="0" err="1"/>
              <a:t>waktu</a:t>
            </a:r>
            <a:r>
              <a:rPr lang="en-US" dirty="0"/>
              <a:t> </a:t>
            </a:r>
            <a:r>
              <a:rPr lang="en-US" dirty="0" err="1"/>
              <a:t>dan</a:t>
            </a:r>
            <a:r>
              <a:rPr lang="en-US" dirty="0"/>
              <a:t> </a:t>
            </a:r>
            <a:r>
              <a:rPr lang="en-US" dirty="0" err="1"/>
              <a:t>suasana</a:t>
            </a:r>
            <a:r>
              <a:rPr lang="en-US" dirty="0"/>
              <a:t> Interior</a:t>
            </a:r>
            <a:r>
              <a:rPr lang="id-ID" dirty="0"/>
              <a:t>.</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158</Words>
  <Application>Microsoft Office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azie</dc:creator>
  <cp:lastModifiedBy>azie</cp:lastModifiedBy>
  <cp:revision>3</cp:revision>
  <dcterms:created xsi:type="dcterms:W3CDTF">2017-10-05T01:27:33Z</dcterms:created>
  <dcterms:modified xsi:type="dcterms:W3CDTF">2017-10-05T01:56:19Z</dcterms:modified>
</cp:coreProperties>
</file>