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3" r:id="rId2"/>
    <p:sldId id="274" r:id="rId3"/>
    <p:sldId id="275" r:id="rId4"/>
    <p:sldId id="276" r:id="rId5"/>
    <p:sldId id="277" r:id="rId6"/>
    <p:sldId id="278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40" autoAdjust="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85786" y="235743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Perancangan</a:t>
            </a:r>
            <a:r>
              <a:rPr lang="en-US" b="1" dirty="0" smtClean="0"/>
              <a:t> </a:t>
            </a:r>
            <a:r>
              <a:rPr lang="en-US" b="1" dirty="0" err="1" smtClean="0"/>
              <a:t>Pencahayaan</a:t>
            </a:r>
            <a:r>
              <a:rPr lang="en-US" b="1" dirty="0" smtClean="0"/>
              <a:t> </a:t>
            </a:r>
            <a:r>
              <a:rPr lang="en-US" b="1" dirty="0" err="1" smtClean="0"/>
              <a:t>Buatan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Interior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38862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smtClean="0"/>
              <a:t> 11</a:t>
            </a:r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r>
              <a:rPr lang="en-US" dirty="0" smtClean="0"/>
              <a:t> : Muhammad </a:t>
            </a:r>
            <a:r>
              <a:rPr lang="en-US" dirty="0" err="1" smtClean="0"/>
              <a:t>Fauzi</a:t>
            </a:r>
            <a:r>
              <a:rPr lang="en-US" dirty="0" smtClean="0"/>
              <a:t>. M.Ds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64386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1.1</a:t>
            </a:r>
            <a:r>
              <a:rPr lang="en-US" dirty="0" smtClean="0"/>
              <a:t>.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pegangan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perancang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pegangan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/</a:t>
            </a:r>
            <a:r>
              <a:rPr lang="en-US" dirty="0" err="1" smtClean="0"/>
              <a:t>pengelola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1.2</a:t>
            </a:r>
            <a:r>
              <a:rPr lang="en-US" dirty="0" smtClean="0"/>
              <a:t>. Agar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kenyamanan</a:t>
            </a:r>
            <a:r>
              <a:rPr lang="en-US" dirty="0" smtClean="0"/>
              <a:t>,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1.3</a:t>
            </a:r>
            <a:r>
              <a:rPr lang="en-US" dirty="0" smtClean="0"/>
              <a:t>.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minimal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2. </a:t>
            </a:r>
            <a:r>
              <a:rPr lang="en-US" b="1" dirty="0" err="1" smtClean="0"/>
              <a:t>Acuan</a:t>
            </a:r>
            <a:r>
              <a:rPr lang="en-US" b="1" dirty="0" smtClean="0"/>
              <a:t>. </a:t>
            </a:r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a</a:t>
            </a:r>
            <a:r>
              <a:rPr lang="en-US" b="1" dirty="0" smtClean="0"/>
              <a:t>). National Electric Code (NEC). </a:t>
            </a:r>
            <a:endParaRPr lang="en-US" b="1" dirty="0" smtClean="0"/>
          </a:p>
          <a:p>
            <a:pPr algn="just"/>
            <a:r>
              <a:rPr lang="en-US" b="1" dirty="0" smtClean="0"/>
              <a:t>b</a:t>
            </a:r>
            <a:r>
              <a:rPr lang="en-US" b="1" dirty="0" smtClean="0"/>
              <a:t>). Illuminating Engineering Society (IES). </a:t>
            </a:r>
            <a:endParaRPr lang="en-US" b="1" dirty="0" smtClean="0"/>
          </a:p>
          <a:p>
            <a:pPr algn="just"/>
            <a:r>
              <a:rPr lang="en-US" b="1" dirty="0" smtClean="0"/>
              <a:t>c</a:t>
            </a:r>
            <a:r>
              <a:rPr lang="en-US" b="1" dirty="0" smtClean="0"/>
              <a:t>). International </a:t>
            </a:r>
            <a:r>
              <a:rPr lang="en-US" b="1" dirty="0" err="1" smtClean="0"/>
              <a:t>Electrotechnical</a:t>
            </a:r>
            <a:r>
              <a:rPr lang="en-US" b="1" dirty="0" smtClean="0"/>
              <a:t> Commission (IEC</a:t>
            </a:r>
            <a:r>
              <a:rPr lang="en-US" b="1" dirty="0" smtClean="0"/>
              <a:t>).</a:t>
            </a:r>
          </a:p>
          <a:p>
            <a:pPr algn="just"/>
            <a:r>
              <a:rPr lang="en-US" b="1" dirty="0" smtClean="0"/>
              <a:t>d</a:t>
            </a:r>
            <a:r>
              <a:rPr lang="en-US" b="1" dirty="0" smtClean="0"/>
              <a:t>). Australian Standard. 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71480"/>
            <a:ext cx="65008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3.1 </a:t>
            </a:r>
            <a:r>
              <a:rPr lang="en-US" dirty="0" err="1" smtClean="0"/>
              <a:t>armatur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mendistribusikan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yang </a:t>
            </a:r>
            <a:r>
              <a:rPr lang="en-US" dirty="0" err="1" smtClean="0"/>
              <a:t>dipancarkan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yang </a:t>
            </a:r>
            <a:r>
              <a:rPr lang="en-US" dirty="0" err="1" smtClean="0"/>
              <a:t>dipasang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,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3.2 </a:t>
            </a:r>
            <a:r>
              <a:rPr lang="en-US" dirty="0" err="1" smtClean="0"/>
              <a:t>balast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dipasang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TL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pelepasan</a:t>
            </a:r>
            <a:r>
              <a:rPr lang="en-US" dirty="0" smtClean="0"/>
              <a:t> gas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pengoperasian</a:t>
            </a:r>
            <a:r>
              <a:rPr lang="en-US" dirty="0" smtClean="0"/>
              <a:t> </a:t>
            </a:r>
            <a:r>
              <a:rPr lang="en-US" dirty="0" err="1" smtClean="0"/>
              <a:t>lampu-lampu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3.3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depresiasi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3.4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fluks</a:t>
            </a:r>
            <a:r>
              <a:rPr lang="en-US" dirty="0" smtClean="0"/>
              <a:t> </a:t>
            </a:r>
            <a:r>
              <a:rPr lang="en-US" dirty="0" err="1" smtClean="0"/>
              <a:t>luminus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fluks</a:t>
            </a:r>
            <a:r>
              <a:rPr lang="en-US" dirty="0" smtClean="0"/>
              <a:t> </a:t>
            </a:r>
            <a:r>
              <a:rPr lang="en-US" dirty="0" err="1" smtClean="0"/>
              <a:t>luminus</a:t>
            </a:r>
            <a:r>
              <a:rPr lang="en-US" dirty="0" smtClean="0"/>
              <a:t> yang </a:t>
            </a:r>
            <a:r>
              <a:rPr lang="en-US" dirty="0" err="1" smtClean="0"/>
              <a:t>dipancarkan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821537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3.5 </a:t>
            </a:r>
            <a:r>
              <a:rPr lang="en-US" sz="1600" dirty="0" err="1" smtClean="0"/>
              <a:t>renderasi</a:t>
            </a:r>
            <a:r>
              <a:rPr lang="en-US" sz="1600" dirty="0" smtClean="0"/>
              <a:t> </a:t>
            </a:r>
            <a:r>
              <a:rPr lang="en-US" sz="1600" dirty="0" err="1" smtClean="0"/>
              <a:t>warna</a:t>
            </a:r>
            <a:r>
              <a:rPr lang="en-US" sz="1600" dirty="0" smtClean="0"/>
              <a:t> </a:t>
            </a:r>
            <a:r>
              <a:rPr lang="en-US" sz="1600" dirty="0" err="1" smtClean="0"/>
              <a:t>efek</a:t>
            </a:r>
            <a:r>
              <a:rPr lang="en-US" sz="1600" dirty="0" smtClean="0"/>
              <a:t> </a:t>
            </a:r>
            <a:r>
              <a:rPr lang="en-US" sz="1600" dirty="0" err="1" smtClean="0"/>
              <a:t>psikofisik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warna</a:t>
            </a:r>
            <a:r>
              <a:rPr lang="en-US" sz="1600" dirty="0" smtClean="0"/>
              <a:t> </a:t>
            </a:r>
            <a:r>
              <a:rPr lang="en-US" sz="1600" dirty="0" err="1" smtClean="0"/>
              <a:t>obyek-obyek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diterangi</a:t>
            </a:r>
            <a:r>
              <a:rPr lang="en-US" sz="1600" dirty="0" smtClean="0"/>
              <a:t>, </a:t>
            </a:r>
            <a:r>
              <a:rPr lang="en-US" sz="1600" dirty="0" err="1" smtClean="0"/>
              <a:t>dinyatakan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angka</a:t>
            </a:r>
            <a:r>
              <a:rPr lang="en-US" sz="1600" dirty="0" smtClean="0"/>
              <a:t> </a:t>
            </a:r>
            <a:r>
              <a:rPr lang="en-US" sz="1600" dirty="0" err="1" smtClean="0"/>
              <a:t>indeks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berdasarkan</a:t>
            </a:r>
            <a:r>
              <a:rPr lang="en-US" sz="1600" dirty="0" smtClean="0"/>
              <a:t> </a:t>
            </a:r>
            <a:r>
              <a:rPr lang="en-US" sz="1600" dirty="0" err="1" smtClean="0"/>
              <a:t>perbandingan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efek</a:t>
            </a:r>
            <a:r>
              <a:rPr lang="en-US" sz="1600" dirty="0" smtClean="0"/>
              <a:t> </a:t>
            </a:r>
            <a:r>
              <a:rPr lang="en-US" sz="1600" dirty="0" err="1" smtClean="0"/>
              <a:t>warna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referensi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kondisi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sama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3.6 </a:t>
            </a:r>
            <a:r>
              <a:rPr lang="en-US" sz="1600" dirty="0" err="1" smtClean="0"/>
              <a:t>rentang</a:t>
            </a:r>
            <a:r>
              <a:rPr lang="en-US" sz="1600" dirty="0" smtClean="0"/>
              <a:t> </a:t>
            </a:r>
            <a:r>
              <a:rPr lang="en-US" sz="1600" dirty="0" err="1" smtClean="0"/>
              <a:t>efikasi</a:t>
            </a:r>
            <a:r>
              <a:rPr lang="en-US" sz="1600" dirty="0" smtClean="0"/>
              <a:t> </a:t>
            </a:r>
            <a:r>
              <a:rPr lang="en-US" sz="1600" dirty="0" err="1" smtClean="0"/>
              <a:t>rentang</a:t>
            </a:r>
            <a:r>
              <a:rPr lang="en-US" sz="1600" dirty="0" smtClean="0"/>
              <a:t> </a:t>
            </a:r>
            <a:r>
              <a:rPr lang="en-US" sz="1600" dirty="0" err="1" smtClean="0"/>
              <a:t>angka</a:t>
            </a:r>
            <a:r>
              <a:rPr lang="en-US" sz="1600" dirty="0" smtClean="0"/>
              <a:t> </a:t>
            </a:r>
            <a:r>
              <a:rPr lang="en-US" sz="1600" dirty="0" err="1" smtClean="0"/>
              <a:t>perbandingan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fluks</a:t>
            </a:r>
            <a:r>
              <a:rPr lang="en-US" sz="1600" dirty="0" smtClean="0"/>
              <a:t> </a:t>
            </a:r>
            <a:r>
              <a:rPr lang="en-US" sz="1600" dirty="0" err="1" smtClean="0"/>
              <a:t>luminus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listrik</a:t>
            </a:r>
            <a:r>
              <a:rPr lang="en-US" sz="1600" dirty="0" smtClean="0"/>
              <a:t> </a:t>
            </a:r>
            <a:r>
              <a:rPr lang="en-US" sz="1600" dirty="0" err="1" smtClean="0"/>
              <a:t>masukan</a:t>
            </a:r>
            <a:r>
              <a:rPr lang="en-US" sz="1600" dirty="0" smtClean="0"/>
              <a:t> (lumen/watt).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3.7 </a:t>
            </a:r>
            <a:r>
              <a:rPr lang="en-US" sz="1600" dirty="0" err="1" smtClean="0"/>
              <a:t>rugi-rugi</a:t>
            </a:r>
            <a:r>
              <a:rPr lang="en-US" sz="1600" dirty="0" smtClean="0"/>
              <a:t> </a:t>
            </a:r>
            <a:r>
              <a:rPr lang="en-US" sz="1600" dirty="0" err="1" smtClean="0"/>
              <a:t>balast</a:t>
            </a:r>
            <a:r>
              <a:rPr lang="en-US" sz="1600" dirty="0" smtClean="0"/>
              <a:t> </a:t>
            </a:r>
            <a:r>
              <a:rPr lang="en-US" sz="1600" dirty="0" err="1" smtClean="0"/>
              <a:t>rendemen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kehilangan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listrik</a:t>
            </a:r>
            <a:r>
              <a:rPr lang="en-US" sz="1600" dirty="0" smtClean="0"/>
              <a:t> (</a:t>
            </a:r>
            <a:r>
              <a:rPr lang="en-US" sz="1600" dirty="0" err="1" smtClean="0"/>
              <a:t>dalam</a:t>
            </a:r>
            <a:r>
              <a:rPr lang="en-US" sz="1600" dirty="0" smtClean="0"/>
              <a:t> watt) </a:t>
            </a:r>
            <a:r>
              <a:rPr lang="en-US" sz="1600" dirty="0" err="1" smtClean="0"/>
              <a:t>akibat</a:t>
            </a:r>
            <a:r>
              <a:rPr lang="en-US" sz="1600" dirty="0" smtClean="0"/>
              <a:t> </a:t>
            </a:r>
            <a:r>
              <a:rPr lang="en-US" sz="1600" dirty="0" err="1" smtClean="0"/>
              <a:t>pemasangan</a:t>
            </a:r>
            <a:r>
              <a:rPr lang="en-US" sz="1600" dirty="0" smtClean="0"/>
              <a:t> </a:t>
            </a:r>
            <a:r>
              <a:rPr lang="en-US" sz="1600" dirty="0" err="1" smtClean="0"/>
              <a:t>balast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3.8 </a:t>
            </a:r>
            <a:r>
              <a:rPr lang="en-US" sz="1600" dirty="0" err="1" smtClean="0"/>
              <a:t>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</a:t>
            </a:r>
            <a:r>
              <a:rPr lang="en-US" sz="1600" dirty="0" err="1" smtClean="0"/>
              <a:t>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3.9 </a:t>
            </a:r>
            <a:r>
              <a:rPr lang="en-US" sz="1600" dirty="0" err="1" smtClean="0"/>
              <a:t>umur</a:t>
            </a:r>
            <a:r>
              <a:rPr lang="en-US" sz="1600" dirty="0" smtClean="0"/>
              <a:t> individual </a:t>
            </a:r>
            <a:r>
              <a:rPr lang="en-US" sz="1600" dirty="0" err="1" smtClean="0"/>
              <a:t>teknik</a:t>
            </a:r>
            <a:r>
              <a:rPr lang="en-US" sz="1600" dirty="0" smtClean="0"/>
              <a:t> </a:t>
            </a:r>
            <a:r>
              <a:rPr lang="en-US" sz="1600" dirty="0" err="1" smtClean="0"/>
              <a:t>sejumlah</a:t>
            </a:r>
            <a:r>
              <a:rPr lang="en-US" sz="1600" dirty="0" smtClean="0"/>
              <a:t> jam </a:t>
            </a:r>
            <a:r>
              <a:rPr lang="en-US" sz="1600" dirty="0" err="1" smtClean="0"/>
              <a:t>menyala</a:t>
            </a:r>
            <a:r>
              <a:rPr lang="en-US" sz="1600" dirty="0" smtClean="0"/>
              <a:t> </a:t>
            </a:r>
            <a:r>
              <a:rPr lang="en-US" sz="1600" dirty="0" err="1" smtClean="0"/>
              <a:t>setelah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 </a:t>
            </a:r>
            <a:r>
              <a:rPr lang="en-US" sz="1600" dirty="0" err="1" smtClean="0"/>
              <a:t>mengalami</a:t>
            </a:r>
            <a:r>
              <a:rPr lang="en-US" sz="1600" dirty="0" smtClean="0"/>
              <a:t> </a:t>
            </a:r>
            <a:r>
              <a:rPr lang="en-US" sz="1600" dirty="0" err="1" smtClean="0"/>
              <a:t>kegagalan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3.10 </a:t>
            </a:r>
            <a:r>
              <a:rPr lang="en-US" sz="1600" dirty="0" err="1" smtClean="0"/>
              <a:t>umur</a:t>
            </a:r>
            <a:r>
              <a:rPr lang="en-US" sz="1600" dirty="0" smtClean="0"/>
              <a:t> minimum </a:t>
            </a:r>
            <a:r>
              <a:rPr lang="en-US" sz="1600" dirty="0" err="1" smtClean="0"/>
              <a:t>umur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digariskan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pabrik</a:t>
            </a:r>
            <a:r>
              <a:rPr lang="en-US" sz="1600" dirty="0" smtClean="0"/>
              <a:t>,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contoh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 </a:t>
            </a:r>
            <a:r>
              <a:rPr lang="en-US" sz="1600" dirty="0" err="1" smtClean="0"/>
              <a:t>projektor</a:t>
            </a:r>
            <a:r>
              <a:rPr lang="en-US" sz="1600" dirty="0" smtClean="0"/>
              <a:t> </a:t>
            </a:r>
            <a:r>
              <a:rPr lang="en-US" sz="1600" dirty="0" err="1" smtClean="0"/>
              <a:t>bioskop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3.11 </a:t>
            </a:r>
            <a:r>
              <a:rPr lang="en-US" sz="1600" dirty="0" err="1" smtClean="0"/>
              <a:t>umur</a:t>
            </a:r>
            <a:r>
              <a:rPr lang="en-US" sz="1600" dirty="0" smtClean="0"/>
              <a:t> </a:t>
            </a:r>
            <a:r>
              <a:rPr lang="en-US" sz="1600" dirty="0" err="1" smtClean="0"/>
              <a:t>pelayanan</a:t>
            </a:r>
            <a:r>
              <a:rPr lang="en-US" sz="1600" dirty="0" smtClean="0"/>
              <a:t> </a:t>
            </a:r>
            <a:r>
              <a:rPr lang="en-US" sz="1600" dirty="0" err="1" smtClean="0"/>
              <a:t>umur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 </a:t>
            </a:r>
            <a:r>
              <a:rPr lang="en-US" sz="1600" dirty="0" err="1" smtClean="0"/>
              <a:t>setelah</a:t>
            </a:r>
            <a:r>
              <a:rPr lang="en-US" sz="1600" dirty="0" smtClean="0"/>
              <a:t> </a:t>
            </a:r>
            <a:r>
              <a:rPr lang="en-US" sz="1600" dirty="0" err="1" smtClean="0"/>
              <a:t>fluks</a:t>
            </a:r>
            <a:r>
              <a:rPr lang="en-US" sz="1600" dirty="0" smtClean="0"/>
              <a:t> </a:t>
            </a:r>
            <a:r>
              <a:rPr lang="en-US" sz="1600" dirty="0" err="1" smtClean="0"/>
              <a:t>luminus</a:t>
            </a:r>
            <a:r>
              <a:rPr lang="en-US" sz="1600" dirty="0" smtClean="0"/>
              <a:t> </a:t>
            </a:r>
            <a:r>
              <a:rPr lang="en-US" sz="1600" dirty="0" err="1" smtClean="0"/>
              <a:t>turun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dimana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masih</a:t>
            </a:r>
            <a:r>
              <a:rPr lang="en-US" sz="1600" dirty="0" smtClean="0"/>
              <a:t> </a:t>
            </a:r>
            <a:r>
              <a:rPr lang="en-US" sz="1600" dirty="0" err="1" smtClean="0"/>
              <a:t>mengkonsumsikan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listrik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penuh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3.12</a:t>
            </a:r>
            <a:r>
              <a:rPr lang="en-US" sz="1600" dirty="0" smtClean="0"/>
              <a:t>. </a:t>
            </a:r>
            <a:r>
              <a:rPr lang="en-US" sz="1600" dirty="0" err="1" smtClean="0"/>
              <a:t>umur</a:t>
            </a:r>
            <a:r>
              <a:rPr lang="en-US" sz="1600" dirty="0" smtClean="0"/>
              <a:t> rata-rata </a:t>
            </a:r>
            <a:r>
              <a:rPr lang="en-US" sz="1600" dirty="0" err="1" smtClean="0"/>
              <a:t>umur</a:t>
            </a:r>
            <a:r>
              <a:rPr lang="en-US" sz="1600" dirty="0" smtClean="0"/>
              <a:t> </a:t>
            </a:r>
            <a:r>
              <a:rPr lang="en-US" sz="1600" dirty="0" err="1" smtClean="0"/>
              <a:t>teknis</a:t>
            </a:r>
            <a:r>
              <a:rPr lang="en-US" sz="1600" dirty="0" smtClean="0"/>
              <a:t> rata-rata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kelompok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3.13 </a:t>
            </a:r>
            <a:r>
              <a:rPr lang="en-US" sz="1600" dirty="0" err="1" smtClean="0"/>
              <a:t>umur</a:t>
            </a:r>
            <a:r>
              <a:rPr lang="en-US" sz="1600" dirty="0" smtClean="0"/>
              <a:t> rata-rata </a:t>
            </a:r>
            <a:r>
              <a:rPr lang="en-US" sz="1600" dirty="0" err="1" smtClean="0"/>
              <a:t>pengenal</a:t>
            </a:r>
            <a:r>
              <a:rPr lang="en-US" sz="1600" dirty="0" smtClean="0"/>
              <a:t> </a:t>
            </a:r>
            <a:r>
              <a:rPr lang="en-US" sz="1600" dirty="0" err="1" smtClean="0"/>
              <a:t>umur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 </a:t>
            </a:r>
            <a:r>
              <a:rPr lang="en-US" sz="1600" dirty="0" err="1" smtClean="0"/>
              <a:t>setelah</a:t>
            </a:r>
            <a:r>
              <a:rPr lang="en-US" sz="1600" dirty="0" smtClean="0"/>
              <a:t> 50%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kelompok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 </a:t>
            </a:r>
            <a:r>
              <a:rPr lang="en-US" sz="1600" dirty="0" err="1" smtClean="0"/>
              <a:t>mengalami</a:t>
            </a:r>
            <a:r>
              <a:rPr lang="en-US" sz="1600" dirty="0" smtClean="0"/>
              <a:t> </a:t>
            </a:r>
            <a:r>
              <a:rPr lang="en-US" sz="1600" dirty="0" err="1" smtClean="0"/>
              <a:t>kegagalan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diuji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laboratorium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dikontrol</a:t>
            </a:r>
            <a:r>
              <a:rPr lang="en-US" sz="1600" dirty="0" smtClean="0"/>
              <a:t> </a:t>
            </a:r>
            <a:r>
              <a:rPr lang="en-US" sz="1600" dirty="0" err="1" smtClean="0"/>
              <a:t>kondisi</a:t>
            </a:r>
            <a:r>
              <a:rPr lang="en-US" sz="1600" dirty="0" smtClean="0"/>
              <a:t> </a:t>
            </a:r>
            <a:r>
              <a:rPr lang="en-US" sz="1600" dirty="0" err="1" smtClean="0"/>
              <a:t>kerjanya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642918"/>
            <a:ext cx="835824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err="1" smtClean="0"/>
              <a:t>Perhitungan</a:t>
            </a:r>
            <a:r>
              <a:rPr lang="en-US" sz="1600" b="1" dirty="0" smtClean="0"/>
              <a:t> </a:t>
            </a:r>
            <a:r>
              <a:rPr lang="en-US" sz="1600" b="1" dirty="0" smtClean="0"/>
              <a:t>Tingkat </a:t>
            </a:r>
            <a:r>
              <a:rPr lang="en-US" sz="1600" b="1" dirty="0" err="1" smtClean="0"/>
              <a:t>Pencahayaan</a:t>
            </a:r>
            <a:r>
              <a:rPr lang="en-US" sz="1600" b="1" dirty="0" smtClean="0"/>
              <a:t>. </a:t>
            </a:r>
            <a:endParaRPr lang="en-US" sz="1600" b="1" dirty="0" smtClean="0"/>
          </a:p>
          <a:p>
            <a:pPr algn="just"/>
            <a:endParaRPr lang="en-US" sz="1600" dirty="0" smtClean="0"/>
          </a:p>
          <a:p>
            <a:pPr algn="just"/>
            <a:r>
              <a:rPr lang="en-US" sz="1600" dirty="0" smtClean="0"/>
              <a:t>a</a:t>
            </a:r>
            <a:r>
              <a:rPr lang="en-US" sz="1600" dirty="0" smtClean="0"/>
              <a:t>). Tingkat </a:t>
            </a:r>
            <a:r>
              <a:rPr lang="en-US" sz="1600" dirty="0" err="1" smtClean="0"/>
              <a:t>Pencahayaaan</a:t>
            </a:r>
            <a:r>
              <a:rPr lang="en-US" sz="1600" dirty="0" smtClean="0"/>
              <a:t> Rata-rata (</a:t>
            </a:r>
            <a:r>
              <a:rPr lang="en-US" sz="1600" dirty="0" err="1" smtClean="0"/>
              <a:t>Erata</a:t>
            </a:r>
            <a:r>
              <a:rPr lang="en-US" sz="1600" dirty="0" smtClean="0"/>
              <a:t>-rata). Tingkat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umumnya</a:t>
            </a:r>
            <a:r>
              <a:rPr lang="en-US" sz="1600" dirty="0" smtClean="0"/>
              <a:t> </a:t>
            </a:r>
            <a:r>
              <a:rPr lang="en-US" sz="1600" dirty="0" err="1" smtClean="0"/>
              <a:t>didefinisikan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rata-rata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. Yang </a:t>
            </a:r>
            <a:r>
              <a:rPr lang="en-US" sz="1600" dirty="0" err="1" smtClean="0"/>
              <a:t>dimaksud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</a:t>
            </a:r>
            <a:r>
              <a:rPr lang="en-US" sz="1600" dirty="0" err="1" smtClean="0"/>
              <a:t>ialah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horisontal</a:t>
            </a:r>
            <a:r>
              <a:rPr lang="en-US" sz="1600" dirty="0" smtClean="0"/>
              <a:t> </a:t>
            </a:r>
            <a:r>
              <a:rPr lang="en-US" sz="1600" dirty="0" err="1" smtClean="0"/>
              <a:t>imajiner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terletak</a:t>
            </a:r>
            <a:r>
              <a:rPr lang="en-US" sz="1600" dirty="0" smtClean="0"/>
              <a:t> 0,75 meter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lantai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seluruh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pPr algn="just"/>
            <a:endParaRPr lang="en-US" sz="1600" dirty="0" smtClean="0"/>
          </a:p>
          <a:p>
            <a:pPr algn="just"/>
            <a:r>
              <a:rPr lang="en-US" sz="1600" dirty="0" smtClean="0"/>
              <a:t>b). </a:t>
            </a:r>
            <a:r>
              <a:rPr lang="en-US" sz="1600" dirty="0" err="1" smtClean="0"/>
              <a:t>Koefisien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 (</a:t>
            </a:r>
            <a:r>
              <a:rPr lang="en-US" sz="1600" dirty="0" err="1" smtClean="0"/>
              <a:t>kp</a:t>
            </a:r>
            <a:r>
              <a:rPr lang="en-US" sz="1600" dirty="0" smtClean="0"/>
              <a:t>). </a:t>
            </a:r>
            <a:r>
              <a:rPr lang="en-US" sz="1600" dirty="0" err="1" smtClean="0"/>
              <a:t>Sebagian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dipancarkan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 </a:t>
            </a:r>
            <a:r>
              <a:rPr lang="en-US" sz="1600" dirty="0" err="1" smtClean="0"/>
              <a:t>diserap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armatur</a:t>
            </a:r>
            <a:r>
              <a:rPr lang="en-US" sz="1600" dirty="0" smtClean="0"/>
              <a:t>, </a:t>
            </a:r>
            <a:r>
              <a:rPr lang="en-US" sz="1600" dirty="0" err="1" smtClean="0"/>
              <a:t>sebagian</a:t>
            </a:r>
            <a:r>
              <a:rPr lang="en-US" sz="1600" dirty="0" smtClean="0"/>
              <a:t> </a:t>
            </a:r>
            <a:r>
              <a:rPr lang="en-US" sz="1600" dirty="0" err="1" smtClean="0"/>
              <a:t>dipancarkan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arah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sebagian</a:t>
            </a:r>
            <a:r>
              <a:rPr lang="en-US" sz="1600" dirty="0" smtClean="0"/>
              <a:t> </a:t>
            </a:r>
            <a:r>
              <a:rPr lang="en-US" sz="1600" dirty="0" err="1" smtClean="0"/>
              <a:t>lagi</a:t>
            </a:r>
            <a:r>
              <a:rPr lang="en-US" sz="1600" dirty="0" smtClean="0"/>
              <a:t> </a:t>
            </a:r>
            <a:r>
              <a:rPr lang="en-US" sz="1600" dirty="0" err="1" smtClean="0"/>
              <a:t>dipancarkan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arah</a:t>
            </a:r>
            <a:r>
              <a:rPr lang="en-US" sz="1600" dirty="0" smtClean="0"/>
              <a:t> </a:t>
            </a:r>
            <a:r>
              <a:rPr lang="en-US" sz="1600" dirty="0" err="1" smtClean="0"/>
              <a:t>bawah</a:t>
            </a:r>
            <a:r>
              <a:rPr lang="en-US" sz="1600" dirty="0" smtClean="0"/>
              <a:t>. </a:t>
            </a:r>
            <a:r>
              <a:rPr lang="en-US" sz="1600" dirty="0" err="1" smtClean="0"/>
              <a:t>Faktor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 err="1" smtClean="0"/>
              <a:t>didefinisikan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perbandingan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fluks</a:t>
            </a:r>
            <a:r>
              <a:rPr lang="en-US" sz="1600" dirty="0" smtClean="0"/>
              <a:t> </a:t>
            </a:r>
            <a:r>
              <a:rPr lang="en-US" sz="1600" dirty="0" err="1" smtClean="0"/>
              <a:t>luminus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sampai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keluaran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dipancarkan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semua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. </a:t>
            </a:r>
            <a:r>
              <a:rPr lang="en-US" sz="1600" dirty="0" err="1" smtClean="0"/>
              <a:t>Besarnya</a:t>
            </a:r>
            <a:r>
              <a:rPr lang="en-US" sz="1600" dirty="0" smtClean="0"/>
              <a:t> </a:t>
            </a:r>
            <a:r>
              <a:rPr lang="en-US" sz="1600" dirty="0" err="1" smtClean="0"/>
              <a:t>koefisien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 err="1" smtClean="0"/>
              <a:t>dipengaruhi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faktor</a:t>
            </a:r>
            <a:r>
              <a:rPr lang="en-US" sz="1600" dirty="0" smtClean="0"/>
              <a:t> : </a:t>
            </a:r>
            <a:endParaRPr lang="en-US" sz="1600" dirty="0" smtClean="0"/>
          </a:p>
          <a:p>
            <a:pPr algn="just"/>
            <a:r>
              <a:rPr lang="en-US" sz="1600" dirty="0" smtClean="0"/>
              <a:t>1</a:t>
            </a:r>
            <a:r>
              <a:rPr lang="en-US" sz="1600" dirty="0" smtClean="0"/>
              <a:t>). </a:t>
            </a:r>
            <a:r>
              <a:rPr lang="en-US" sz="1600" dirty="0" err="1" smtClean="0"/>
              <a:t>distribusi</a:t>
            </a:r>
            <a:r>
              <a:rPr lang="en-US" sz="1600" dirty="0" smtClean="0"/>
              <a:t> </a:t>
            </a:r>
            <a:r>
              <a:rPr lang="en-US" sz="1600" dirty="0" err="1" smtClean="0"/>
              <a:t>intensitas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armatur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pPr algn="just"/>
            <a:r>
              <a:rPr lang="en-US" sz="1600" dirty="0" smtClean="0"/>
              <a:t>2</a:t>
            </a:r>
            <a:r>
              <a:rPr lang="en-US" sz="1600" dirty="0" smtClean="0"/>
              <a:t>). </a:t>
            </a:r>
            <a:r>
              <a:rPr lang="en-US" sz="1600" dirty="0" err="1" smtClean="0"/>
              <a:t>perbandingan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keluaran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armatur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keluaran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armatur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pPr algn="just"/>
            <a:r>
              <a:rPr lang="en-US" sz="1600" dirty="0" smtClean="0"/>
              <a:t>3</a:t>
            </a:r>
            <a:r>
              <a:rPr lang="en-US" sz="1600" dirty="0" smtClean="0"/>
              <a:t>). </a:t>
            </a:r>
            <a:r>
              <a:rPr lang="en-US" sz="1600" dirty="0" err="1" smtClean="0"/>
              <a:t>reflektansi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langit-langit</a:t>
            </a:r>
            <a:r>
              <a:rPr lang="en-US" sz="1600" dirty="0" smtClean="0"/>
              <a:t>, </a:t>
            </a:r>
            <a:r>
              <a:rPr lang="en-US" sz="1600" dirty="0" err="1" smtClean="0"/>
              <a:t>dinding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lantai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pPr algn="just"/>
            <a:r>
              <a:rPr lang="en-US" sz="1600" dirty="0" smtClean="0"/>
              <a:t>4</a:t>
            </a:r>
            <a:r>
              <a:rPr lang="en-US" sz="1600" dirty="0" smtClean="0"/>
              <a:t>). </a:t>
            </a:r>
            <a:r>
              <a:rPr lang="en-US" sz="1600" dirty="0" err="1" smtClean="0"/>
              <a:t>pemasangan</a:t>
            </a:r>
            <a:r>
              <a:rPr lang="en-US" sz="1600" dirty="0" smtClean="0"/>
              <a:t> </a:t>
            </a:r>
            <a:r>
              <a:rPr lang="en-US" sz="1600" dirty="0" err="1" smtClean="0"/>
              <a:t>armatur</a:t>
            </a:r>
            <a:r>
              <a:rPr lang="en-US" sz="1600" dirty="0" smtClean="0"/>
              <a:t> </a:t>
            </a: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menempel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digantung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langit-langit</a:t>
            </a:r>
            <a:r>
              <a:rPr lang="en-US" sz="1600" dirty="0" smtClean="0"/>
              <a:t>, </a:t>
            </a:r>
            <a:endParaRPr lang="en-US" sz="1600" dirty="0" smtClean="0"/>
          </a:p>
          <a:p>
            <a:pPr algn="just"/>
            <a:r>
              <a:rPr lang="en-US" sz="1600" dirty="0" smtClean="0"/>
              <a:t>5</a:t>
            </a:r>
            <a:r>
              <a:rPr lang="en-US" sz="1600" dirty="0" smtClean="0"/>
              <a:t>). </a:t>
            </a:r>
            <a:r>
              <a:rPr lang="en-US" sz="1600" dirty="0" err="1" smtClean="0"/>
              <a:t>dimensi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. </a:t>
            </a:r>
            <a:r>
              <a:rPr lang="en-US" sz="1600" dirty="0" err="1" smtClean="0"/>
              <a:t>Besarnya</a:t>
            </a:r>
            <a:r>
              <a:rPr lang="en-US" sz="1600" dirty="0" smtClean="0"/>
              <a:t> </a:t>
            </a:r>
            <a:r>
              <a:rPr lang="en-US" sz="1600" dirty="0" err="1" smtClean="0"/>
              <a:t>koefisien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sebuah</a:t>
            </a:r>
            <a:r>
              <a:rPr lang="en-US" sz="1600" dirty="0" smtClean="0"/>
              <a:t> </a:t>
            </a:r>
            <a:r>
              <a:rPr lang="en-US" sz="1600" dirty="0" err="1" smtClean="0"/>
              <a:t>armatur</a:t>
            </a:r>
            <a:r>
              <a:rPr lang="en-US" sz="1600" dirty="0" smtClean="0"/>
              <a:t> </a:t>
            </a:r>
            <a:r>
              <a:rPr lang="en-US" sz="1600" dirty="0" err="1" smtClean="0"/>
              <a:t>diberikan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tabel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dikeluarkan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pabrik</a:t>
            </a:r>
            <a:r>
              <a:rPr lang="en-US" sz="1600" dirty="0" smtClean="0"/>
              <a:t> </a:t>
            </a:r>
            <a:r>
              <a:rPr lang="en-US" sz="1600" dirty="0" err="1" smtClean="0"/>
              <a:t>pembuat</a:t>
            </a:r>
            <a:r>
              <a:rPr lang="en-US" sz="1600" dirty="0" smtClean="0"/>
              <a:t> </a:t>
            </a:r>
            <a:r>
              <a:rPr lang="en-US" sz="1600" dirty="0" err="1" smtClean="0"/>
              <a:t>armatur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berdasarkan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pengujian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instansi</a:t>
            </a:r>
            <a:r>
              <a:rPr lang="en-US" sz="1600" dirty="0" smtClean="0"/>
              <a:t> </a:t>
            </a:r>
            <a:r>
              <a:rPr lang="en-US" sz="1600" dirty="0" err="1" smtClean="0"/>
              <a:t>terkait</a:t>
            </a:r>
            <a:r>
              <a:rPr lang="en-US" sz="1600" dirty="0" smtClean="0"/>
              <a:t>.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keharusan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pembuat</a:t>
            </a:r>
            <a:r>
              <a:rPr lang="en-US" sz="1600" dirty="0" smtClean="0"/>
              <a:t> </a:t>
            </a:r>
            <a:r>
              <a:rPr lang="en-US" sz="1600" dirty="0" err="1" smtClean="0"/>
              <a:t>armatur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tabel</a:t>
            </a:r>
            <a:r>
              <a:rPr lang="en-US" sz="1600" dirty="0" smtClean="0"/>
              <a:t> </a:t>
            </a:r>
            <a:r>
              <a:rPr lang="en-US" sz="1600" dirty="0" err="1" smtClean="0"/>
              <a:t>kp</a:t>
            </a:r>
            <a:r>
              <a:rPr lang="en-US" sz="1600" dirty="0" smtClean="0"/>
              <a:t>,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tanpa</a:t>
            </a:r>
            <a:r>
              <a:rPr lang="en-US" sz="1600" dirty="0" smtClean="0"/>
              <a:t> </a:t>
            </a:r>
            <a:r>
              <a:rPr lang="en-US" sz="1600" dirty="0" err="1" smtClean="0"/>
              <a:t>tabel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perancangan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armatur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. 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8581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c).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Depresiasi</a:t>
            </a:r>
            <a:r>
              <a:rPr lang="en-US" dirty="0" smtClean="0"/>
              <a:t> (</a:t>
            </a:r>
            <a:r>
              <a:rPr lang="en-US" dirty="0" err="1" smtClean="0"/>
              <a:t>penyusutan</a:t>
            </a:r>
            <a:r>
              <a:rPr lang="en-US" dirty="0" smtClean="0"/>
              <a:t>) (</a:t>
            </a:r>
            <a:r>
              <a:rPr lang="en-US" dirty="0" err="1" smtClean="0"/>
              <a:t>kd</a:t>
            </a:r>
            <a:r>
              <a:rPr lang="en-US" dirty="0" smtClean="0"/>
              <a:t>).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depresiasi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,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depresiasi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: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1</a:t>
            </a:r>
            <a:r>
              <a:rPr lang="en-US" dirty="0" smtClean="0"/>
              <a:t>). </a:t>
            </a:r>
            <a:r>
              <a:rPr lang="en-US" dirty="0" err="1" smtClean="0"/>
              <a:t>kebersihan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armatur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2</a:t>
            </a:r>
            <a:r>
              <a:rPr lang="en-US" dirty="0" smtClean="0"/>
              <a:t>). </a:t>
            </a:r>
            <a:r>
              <a:rPr lang="en-US" dirty="0" err="1" smtClean="0"/>
              <a:t>kebersihan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permukaan-permukaan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3</a:t>
            </a:r>
            <a:r>
              <a:rPr lang="en-US" dirty="0" smtClean="0"/>
              <a:t>).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4</a:t>
            </a:r>
            <a:r>
              <a:rPr lang="en-US" dirty="0" smtClean="0"/>
              <a:t>).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683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Perancangan Pencahayaan Buatan Dalam Interior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azie</cp:lastModifiedBy>
  <cp:revision>34</cp:revision>
  <dcterms:created xsi:type="dcterms:W3CDTF">2012-11-21T08:12:01Z</dcterms:created>
  <dcterms:modified xsi:type="dcterms:W3CDTF">2017-12-12T02:45:30Z</dcterms:modified>
</cp:coreProperties>
</file>