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5" r:id="rId1"/>
  </p:sldMasterIdLst>
  <p:notesMasterIdLst>
    <p:notesMasterId r:id="rId19"/>
  </p:notesMasterIdLst>
  <p:sldIdLst>
    <p:sldId id="256" r:id="rId2"/>
    <p:sldId id="332" r:id="rId3"/>
    <p:sldId id="333" r:id="rId4"/>
    <p:sldId id="273" r:id="rId5"/>
    <p:sldId id="295" r:id="rId6"/>
    <p:sldId id="296" r:id="rId7"/>
    <p:sldId id="297" r:id="rId8"/>
    <p:sldId id="298" r:id="rId9"/>
    <p:sldId id="320" r:id="rId10"/>
    <p:sldId id="321" r:id="rId11"/>
    <p:sldId id="322" r:id="rId12"/>
    <p:sldId id="323" r:id="rId13"/>
    <p:sldId id="299" r:id="rId14"/>
    <p:sldId id="301" r:id="rId15"/>
    <p:sldId id="302" r:id="rId16"/>
    <p:sldId id="303" r:id="rId17"/>
    <p:sldId id="30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FF00"/>
    <a:srgbClr val="33CCCC"/>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638" autoAdjust="0"/>
  </p:normalViewPr>
  <p:slideViewPr>
    <p:cSldViewPr>
      <p:cViewPr>
        <p:scale>
          <a:sx n="80" d="100"/>
          <a:sy n="80" d="100"/>
        </p:scale>
        <p:origin x="-1674"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9" d="100"/>
          <a:sy n="69" d="100"/>
        </p:scale>
        <p:origin x="-331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76B70EA-D27A-4CB4-BF3D-2FA46FADC6AF}" type="datetimeFigureOut">
              <a:rPr lang="en-US"/>
              <a:pPr>
                <a:defRPr/>
              </a:pPr>
              <a:t>10/5/2017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07E9CF64-75DE-4720-A4EB-04BB9B7DBE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1"/>
          <p:cNvSpPr txBox="1">
            <a:spLocks noChangeArrowheads="1"/>
          </p:cNvSpPr>
          <p:nvPr userDrawn="1"/>
        </p:nvSpPr>
        <p:spPr bwMode="auto">
          <a:xfrm>
            <a:off x="152400" y="6553200"/>
            <a:ext cx="2362200" cy="304800"/>
          </a:xfrm>
          <a:prstGeom prst="rect">
            <a:avLst/>
          </a:prstGeom>
          <a:noFill/>
          <a:ln w="9525">
            <a:noFill/>
            <a:miter lim="800000"/>
            <a:headEnd/>
            <a:tailEnd/>
          </a:ln>
          <a:effectLst/>
        </p:spPr>
        <p:txBody>
          <a:bodyPr>
            <a:spAutoFit/>
          </a:bodyPr>
          <a:lstStyle/>
          <a:p>
            <a:pPr>
              <a:spcBef>
                <a:spcPct val="50000"/>
              </a:spcBef>
              <a:defRPr/>
            </a:pPr>
            <a:r>
              <a:rPr lang="en-US" sz="1400" b="1"/>
              <a:t>Hal.: </a:t>
            </a:r>
            <a:fld id="{628E0B74-9A54-4CA9-A0AA-E48FBD4F94F5}" type="slidenum">
              <a:rPr lang="en-US" sz="1400" b="1"/>
              <a:pPr>
                <a:spcBef>
                  <a:spcPct val="50000"/>
                </a:spcBef>
                <a:defRPr/>
              </a:pPr>
              <a:t>‹#›</a:t>
            </a:fld>
            <a:endParaRPr lang="en-US" sz="1400" b="1"/>
          </a:p>
        </p:txBody>
      </p:sp>
      <p:sp>
        <p:nvSpPr>
          <p:cNvPr id="5" name="Text Box 12"/>
          <p:cNvSpPr txBox="1">
            <a:spLocks noChangeArrowheads="1"/>
          </p:cNvSpPr>
          <p:nvPr userDrawn="1"/>
        </p:nvSpPr>
        <p:spPr bwMode="auto">
          <a:xfrm>
            <a:off x="1676400" y="6553200"/>
            <a:ext cx="4191000" cy="304800"/>
          </a:xfrm>
          <a:prstGeom prst="rect">
            <a:avLst/>
          </a:prstGeom>
          <a:noFill/>
          <a:ln w="9525">
            <a:noFill/>
            <a:miter lim="800000"/>
            <a:headEnd/>
            <a:tailEnd/>
          </a:ln>
          <a:effectLst/>
        </p:spPr>
        <p:txBody>
          <a:bodyPr>
            <a:spAutoFit/>
          </a:bodyPr>
          <a:lstStyle/>
          <a:p>
            <a:pPr algn="ctr">
              <a:spcBef>
                <a:spcPct val="50000"/>
              </a:spcBef>
              <a:defRPr/>
            </a:pPr>
            <a:r>
              <a:rPr lang="en-US" sz="1400" b="1"/>
              <a:t>Isikan Judul Halaman</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E0FFE577-8928-49DD-9866-845A89A1F9D8}" type="datetimeFigureOut">
              <a:rPr lang="en-US"/>
              <a:pPr>
                <a:defRPr/>
              </a:pPr>
              <a:t>10/5/2017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E3F82E1-C3EF-4CDC-A04D-F27450D07B3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56DF61-942A-4598-A096-637C685883F1}" type="datetimeFigureOut">
              <a:rPr lang="en-US"/>
              <a:pPr>
                <a:defRPr/>
              </a:pPr>
              <a:t>10/5/2017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DF0085-0E91-4B20-9336-7E77A548E51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EF2828-4710-46AC-80B7-C6BC915D912E}" type="datetimeFigureOut">
              <a:rPr lang="en-US"/>
              <a:pPr>
                <a:defRPr/>
              </a:pPr>
              <a:t>10/5/2017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69BC42-01DE-43A2-BD9C-18DED074F4E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5" name="Text Box 11"/>
          <p:cNvSpPr txBox="1">
            <a:spLocks noChangeArrowheads="1"/>
          </p:cNvSpPr>
          <p:nvPr userDrawn="1"/>
        </p:nvSpPr>
        <p:spPr bwMode="auto">
          <a:xfrm>
            <a:off x="152400" y="6553200"/>
            <a:ext cx="2362200" cy="304800"/>
          </a:xfrm>
          <a:prstGeom prst="rect">
            <a:avLst/>
          </a:prstGeom>
          <a:noFill/>
          <a:ln w="9525">
            <a:noFill/>
            <a:miter lim="800000"/>
            <a:headEnd/>
            <a:tailEnd/>
          </a:ln>
          <a:effectLst/>
        </p:spPr>
        <p:txBody>
          <a:bodyPr>
            <a:spAutoFit/>
          </a:bodyPr>
          <a:lstStyle/>
          <a:p>
            <a:pPr>
              <a:spcBef>
                <a:spcPct val="50000"/>
              </a:spcBef>
              <a:defRPr/>
            </a:pPr>
            <a:r>
              <a:rPr lang="en-US" sz="1400" b="1"/>
              <a:t>Hal.: </a:t>
            </a:r>
            <a:fld id="{CDDCA670-FA9C-420D-A9C5-4FE288F03FC6}" type="slidenum">
              <a:rPr lang="en-US" sz="1400" b="1"/>
              <a:pPr>
                <a:spcBef>
                  <a:spcPct val="50000"/>
                </a:spcBef>
                <a:defRPr/>
              </a:pPr>
              <a:t>‹#›</a:t>
            </a:fld>
            <a:endParaRPr lang="en-US" sz="1400" b="1"/>
          </a:p>
        </p:txBody>
      </p:sp>
      <p:sp>
        <p:nvSpPr>
          <p:cNvPr id="6" name="Text Box 12"/>
          <p:cNvSpPr txBox="1">
            <a:spLocks noChangeArrowheads="1"/>
          </p:cNvSpPr>
          <p:nvPr userDrawn="1"/>
        </p:nvSpPr>
        <p:spPr bwMode="auto">
          <a:xfrm>
            <a:off x="1676400" y="6553200"/>
            <a:ext cx="4191000" cy="304800"/>
          </a:xfrm>
          <a:prstGeom prst="rect">
            <a:avLst/>
          </a:prstGeom>
          <a:noFill/>
          <a:ln w="9525">
            <a:noFill/>
            <a:miter lim="800000"/>
            <a:headEnd/>
            <a:tailEnd/>
          </a:ln>
          <a:effectLst/>
        </p:spPr>
        <p:txBody>
          <a:bodyPr>
            <a:spAutoFit/>
          </a:bodyPr>
          <a:lstStyle/>
          <a:p>
            <a:pPr algn="ctr">
              <a:spcBef>
                <a:spcPct val="50000"/>
              </a:spcBef>
              <a:defRPr/>
            </a:pPr>
            <a:r>
              <a:rPr lang="en-US" sz="1400" b="1"/>
              <a:t>Isikan Judul Halaman</a:t>
            </a:r>
          </a:p>
        </p:txBody>
      </p:sp>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AB33A87C-5C82-4747-9377-D5CE8C38E7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376838-3415-4378-B1ED-E0CFD44070D7}" type="datetimeFigureOut">
              <a:rPr lang="en-US"/>
              <a:pPr>
                <a:defRPr/>
              </a:pPr>
              <a:t>10/5/2017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B94478-4FB0-4F77-BF21-BDEB4FB070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5D7E6BF-F3C9-42AC-BB64-128F502039DC}" type="datetimeFigureOut">
              <a:rPr lang="en-US"/>
              <a:pPr>
                <a:defRPr/>
              </a:pPr>
              <a:t>10/5/2017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125FE4-8084-409B-84FC-33122FC104C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247EEAE-9BB6-4392-8D3B-F46205393F5F}" type="datetimeFigureOut">
              <a:rPr lang="en-US"/>
              <a:pPr>
                <a:defRPr/>
              </a:pPr>
              <a:t>10/5/2017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316F69-BBE8-4CBA-8A28-81F6CC05F5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50043B7-B706-4593-B527-05ABA064162C}" type="datetimeFigureOut">
              <a:rPr lang="en-US"/>
              <a:pPr>
                <a:defRPr/>
              </a:pPr>
              <a:t>10/5/2017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067A56F-B54C-4A16-848A-AFC00BD12E4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2C3CC7E-62F4-4555-9951-93E5550E062C}" type="datetimeFigureOut">
              <a:rPr lang="en-US"/>
              <a:pPr>
                <a:defRPr/>
              </a:pPr>
              <a:t>10/5/2017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A7F98F7-BA48-44DA-8EA9-819A28C8936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43B1D34-88BB-4D42-880B-27CC7C6A3426}" type="datetimeFigureOut">
              <a:rPr lang="en-US"/>
              <a:pPr>
                <a:defRPr/>
              </a:pPr>
              <a:t>10/5/2017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683AF56-68B5-48D9-9318-AE17748B37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6D4F908-9DCD-4FCD-AC7C-0FF247939704}" type="datetimeFigureOut">
              <a:rPr lang="en-US"/>
              <a:pPr>
                <a:defRPr/>
              </a:pPr>
              <a:t>10/5/2017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EEB8A1-7A01-4C28-80D8-E1718676557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1EC7DB-22DC-4735-8AA8-680AF0C2ED74}" type="datetimeFigureOut">
              <a:rPr lang="en-US"/>
              <a:pPr>
                <a:defRPr/>
              </a:pPr>
              <a:t>10/5/2017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E8C765-BCA0-4E47-8B04-8005637CC91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D3917E2B-4433-4526-BF3E-7942ABE35C08}" type="datetimeFigureOut">
              <a:rPr lang="en-US"/>
              <a:pPr>
                <a:defRPr/>
              </a:pPr>
              <a:t>10/5/2017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8E706286-068F-4A3C-8470-4B2EEFAE1F24}" type="slidenum">
              <a:rPr lang="en-US"/>
              <a:pPr>
                <a:defRPr/>
              </a:pPr>
              <a:t>‹#›</a:t>
            </a:fld>
            <a:endParaRPr lang="en-US"/>
          </a:p>
        </p:txBody>
      </p:sp>
      <p:sp>
        <p:nvSpPr>
          <p:cNvPr id="7" name="Text Box 11"/>
          <p:cNvSpPr txBox="1">
            <a:spLocks noChangeArrowheads="1"/>
          </p:cNvSpPr>
          <p:nvPr userDrawn="1"/>
        </p:nvSpPr>
        <p:spPr bwMode="auto">
          <a:xfrm>
            <a:off x="152400" y="6553200"/>
            <a:ext cx="2362200" cy="304800"/>
          </a:xfrm>
          <a:prstGeom prst="rect">
            <a:avLst/>
          </a:prstGeom>
          <a:noFill/>
          <a:ln w="9525">
            <a:noFill/>
            <a:miter lim="800000"/>
            <a:headEnd/>
            <a:tailEnd/>
          </a:ln>
          <a:effectLst/>
        </p:spPr>
        <p:txBody>
          <a:bodyPr>
            <a:spAutoFit/>
          </a:bodyPr>
          <a:lstStyle/>
          <a:p>
            <a:pPr>
              <a:spcBef>
                <a:spcPct val="50000"/>
              </a:spcBef>
              <a:defRPr/>
            </a:pPr>
            <a:r>
              <a:rPr lang="en-US" sz="1400" b="1"/>
              <a:t>Hal.: </a:t>
            </a:r>
            <a:fld id="{9A95D2F8-1214-4316-9117-8A776AA0DA7D}" type="slidenum">
              <a:rPr lang="en-US" sz="1400" b="1"/>
              <a:pPr>
                <a:spcBef>
                  <a:spcPct val="50000"/>
                </a:spcBef>
                <a:defRPr/>
              </a:pPr>
              <a:t>‹#›</a:t>
            </a:fld>
            <a:endParaRPr lang="en-US" sz="1400" b="1"/>
          </a:p>
        </p:txBody>
      </p:sp>
      <p:sp>
        <p:nvSpPr>
          <p:cNvPr id="8" name="Text Box 12"/>
          <p:cNvSpPr txBox="1">
            <a:spLocks noChangeArrowheads="1"/>
          </p:cNvSpPr>
          <p:nvPr userDrawn="1"/>
        </p:nvSpPr>
        <p:spPr bwMode="auto">
          <a:xfrm>
            <a:off x="1676400" y="6553200"/>
            <a:ext cx="4191000" cy="304800"/>
          </a:xfrm>
          <a:prstGeom prst="rect">
            <a:avLst/>
          </a:prstGeom>
          <a:noFill/>
          <a:ln w="9525">
            <a:noFill/>
            <a:miter lim="800000"/>
            <a:headEnd/>
            <a:tailEnd/>
          </a:ln>
          <a:effectLst/>
        </p:spPr>
        <p:txBody>
          <a:bodyPr>
            <a:spAutoFit/>
          </a:bodyPr>
          <a:lstStyle/>
          <a:p>
            <a:pPr algn="ctr">
              <a:spcBef>
                <a:spcPct val="50000"/>
              </a:spcBef>
              <a:defRPr/>
            </a:pPr>
            <a:r>
              <a:rPr lang="en-US" sz="1400" b="1"/>
              <a:t>Isikan Judul Halaman</a:t>
            </a:r>
          </a:p>
        </p:txBody>
      </p:sp>
    </p:spTree>
  </p:cSld>
  <p:clrMap bg1="lt1" tx1="dk1" bg2="lt2" tx2="dk2" accent1="accent1" accent2="accent2" accent3="accent3" accent4="accent4" accent5="accent5" accent6="accent6" hlink="hlink" folHlink="folHlink"/>
  <p:sldLayoutIdLst>
    <p:sldLayoutId id="2147483930"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1"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685800" y="2438400"/>
            <a:ext cx="7772400" cy="1470025"/>
          </a:xfrm>
        </p:spPr>
        <p:txBody>
          <a:bodyPr/>
          <a:lstStyle/>
          <a:p>
            <a:r>
              <a:rPr lang="en-GB" b="1" smtClean="0"/>
              <a:t>WARNA DALAM CAHAYA</a:t>
            </a:r>
            <a:endParaRPr lang="en-US" b="1" smtClean="0"/>
          </a:p>
        </p:txBody>
      </p:sp>
      <p:sp>
        <p:nvSpPr>
          <p:cNvPr id="4099" name="TextBox 8"/>
          <p:cNvSpPr txBox="1">
            <a:spLocks noChangeArrowheads="1"/>
          </p:cNvSpPr>
          <p:nvPr/>
        </p:nvSpPr>
        <p:spPr bwMode="auto">
          <a:xfrm>
            <a:off x="1219200" y="3886200"/>
            <a:ext cx="6934200" cy="923925"/>
          </a:xfrm>
          <a:prstGeom prst="rect">
            <a:avLst/>
          </a:prstGeom>
          <a:noFill/>
          <a:ln w="9525">
            <a:noFill/>
            <a:miter lim="800000"/>
            <a:headEnd/>
            <a:tailEnd/>
          </a:ln>
        </p:spPr>
        <p:txBody>
          <a:bodyPr>
            <a:spAutoFit/>
          </a:bodyPr>
          <a:lstStyle/>
          <a:p>
            <a:pPr algn="ctr"/>
            <a:r>
              <a:rPr lang="en-US" b="1"/>
              <a:t>Pertemuan Ke 3 </a:t>
            </a:r>
          </a:p>
          <a:p>
            <a:pPr algn="ctr"/>
            <a:endParaRPr lang="en-US" b="1"/>
          </a:p>
          <a:p>
            <a:pPr algn="ctr"/>
            <a:r>
              <a:rPr lang="en-US"/>
              <a:t>Dosen Pengampu Mata Kuliah : Muhammad Fauzi. M.Ds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smtClean="0"/>
              <a:t>Anatomi Mata</a:t>
            </a:r>
          </a:p>
        </p:txBody>
      </p:sp>
      <p:sp>
        <p:nvSpPr>
          <p:cNvPr id="13315" name="Content Placeholder 6"/>
          <p:cNvSpPr>
            <a:spLocks noGrp="1"/>
          </p:cNvSpPr>
          <p:nvPr>
            <p:ph idx="1"/>
          </p:nvPr>
        </p:nvSpPr>
        <p:spPr/>
        <p:txBody>
          <a:bodyPr/>
          <a:lstStyle/>
          <a:p>
            <a:endParaRPr lang="en-US" smtClean="0"/>
          </a:p>
        </p:txBody>
      </p:sp>
      <p:pic>
        <p:nvPicPr>
          <p:cNvPr id="13316" name="Picture 4"/>
          <p:cNvPicPr>
            <a:picLocks noChangeAspect="1" noChangeArrowheads="1"/>
          </p:cNvPicPr>
          <p:nvPr/>
        </p:nvPicPr>
        <p:blipFill>
          <a:blip r:embed="rId2"/>
          <a:srcRect/>
          <a:stretch>
            <a:fillRect/>
          </a:stretch>
        </p:blipFill>
        <p:spPr bwMode="auto">
          <a:xfrm>
            <a:off x="685800" y="1828800"/>
            <a:ext cx="7416800" cy="417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descr="Eye_camera"/>
          <p:cNvPicPr>
            <a:picLocks noChangeAspect="1" noChangeArrowheads="1"/>
          </p:cNvPicPr>
          <p:nvPr/>
        </p:nvPicPr>
        <p:blipFill>
          <a:blip r:embed="rId2">
            <a:lum bright="8000" contrast="6000"/>
          </a:blip>
          <a:srcRect/>
          <a:stretch>
            <a:fillRect/>
          </a:stretch>
        </p:blipFill>
        <p:spPr bwMode="auto">
          <a:xfrm>
            <a:off x="0" y="1698625"/>
            <a:ext cx="5759450" cy="5159375"/>
          </a:xfrm>
          <a:prstGeom prst="rect">
            <a:avLst/>
          </a:prstGeom>
          <a:noFill/>
          <a:ln w="9525">
            <a:noFill/>
            <a:miter lim="800000"/>
            <a:headEnd/>
            <a:tailEnd/>
          </a:ln>
        </p:spPr>
      </p:pic>
      <p:pic>
        <p:nvPicPr>
          <p:cNvPr id="14339" name="Picture 8"/>
          <p:cNvPicPr>
            <a:picLocks noChangeAspect="1" noChangeArrowheads="1"/>
          </p:cNvPicPr>
          <p:nvPr/>
        </p:nvPicPr>
        <p:blipFill>
          <a:blip r:embed="rId3"/>
          <a:srcRect t="4222" b="15567"/>
          <a:stretch>
            <a:fillRect/>
          </a:stretch>
        </p:blipFill>
        <p:spPr bwMode="auto">
          <a:xfrm rot="3501368">
            <a:off x="5084763" y="1044575"/>
            <a:ext cx="4287838" cy="3017837"/>
          </a:xfrm>
          <a:prstGeom prst="rect">
            <a:avLst/>
          </a:prstGeom>
          <a:noFill/>
          <a:ln w="9525">
            <a:noFill/>
            <a:miter lim="800000"/>
            <a:headEnd/>
            <a:tailEnd/>
          </a:ln>
        </p:spPr>
      </p:pic>
      <p:sp>
        <p:nvSpPr>
          <p:cNvPr id="14340" name="Rectangle 2"/>
          <p:cNvSpPr>
            <a:spLocks noGrp="1" noChangeArrowheads="1"/>
          </p:cNvSpPr>
          <p:nvPr>
            <p:ph type="title"/>
          </p:nvPr>
        </p:nvSpPr>
        <p:spPr>
          <a:xfrm>
            <a:off x="457200" y="274638"/>
            <a:ext cx="4953000" cy="1020762"/>
          </a:xfrm>
        </p:spPr>
        <p:txBody>
          <a:bodyPr/>
          <a:lstStyle/>
          <a:p>
            <a:r>
              <a:rPr lang="en-US" b="1" smtClean="0"/>
              <a:t>Mata vs Kamera</a:t>
            </a:r>
          </a:p>
        </p:txBody>
      </p:sp>
      <p:sp>
        <p:nvSpPr>
          <p:cNvPr id="14341" name="Content Placeholder 9"/>
          <p:cNvSpPr>
            <a:spLocks noGrp="1"/>
          </p:cNvSpPr>
          <p:nvPr>
            <p:ph idx="1"/>
          </p:nvPr>
        </p:nvSpPr>
        <p:spPr/>
        <p:txBody>
          <a:bodyPr/>
          <a:lstStyle/>
          <a:p>
            <a:endParaRPr lang="en-US" smtClean="0"/>
          </a:p>
        </p:txBody>
      </p:sp>
      <p:pic>
        <p:nvPicPr>
          <p:cNvPr id="14342" name="Picture 7"/>
          <p:cNvPicPr>
            <a:picLocks noChangeAspect="1" noChangeArrowheads="1"/>
          </p:cNvPicPr>
          <p:nvPr/>
        </p:nvPicPr>
        <p:blipFill>
          <a:blip r:embed="rId4"/>
          <a:srcRect/>
          <a:stretch>
            <a:fillRect/>
          </a:stretch>
        </p:blipFill>
        <p:spPr bwMode="auto">
          <a:xfrm>
            <a:off x="3851275" y="5132388"/>
            <a:ext cx="5292725" cy="1382712"/>
          </a:xfrm>
          <a:prstGeom prst="rect">
            <a:avLst/>
          </a:prstGeom>
          <a:noFill/>
          <a:ln w="9525">
            <a:noFill/>
            <a:miter lim="800000"/>
            <a:headEnd/>
            <a:tailEnd/>
          </a:ln>
        </p:spPr>
      </p:pic>
      <p:sp>
        <p:nvSpPr>
          <p:cNvPr id="14343" name="Line 9"/>
          <p:cNvSpPr>
            <a:spLocks noChangeShapeType="1"/>
          </p:cNvSpPr>
          <p:nvPr/>
        </p:nvSpPr>
        <p:spPr bwMode="auto">
          <a:xfrm flipV="1">
            <a:off x="5076825" y="3357563"/>
            <a:ext cx="1150938" cy="360362"/>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smtClean="0"/>
              <a:t>Persepsi Warna Manusia</a:t>
            </a:r>
          </a:p>
        </p:txBody>
      </p:sp>
      <p:sp>
        <p:nvSpPr>
          <p:cNvPr id="29699" name="Rectangle 3"/>
          <p:cNvSpPr>
            <a:spLocks noGrp="1" noChangeArrowheads="1"/>
          </p:cNvSpPr>
          <p:nvPr>
            <p:ph type="body" sz="half" idx="1"/>
          </p:nvPr>
        </p:nvSpPr>
        <p:spPr/>
        <p:txBody>
          <a:bodyPr rtlCol="0">
            <a:normAutofit fontScale="62500" lnSpcReduction="20000"/>
          </a:bodyPr>
          <a:lstStyle/>
          <a:p>
            <a:pPr fontAlgn="auto">
              <a:spcAft>
                <a:spcPts val="0"/>
              </a:spcAft>
              <a:buFont typeface="Arial" pitchFamily="34" charset="0"/>
              <a:buChar char="•"/>
              <a:defRPr/>
            </a:pPr>
            <a:r>
              <a:rPr lang="en-US" dirty="0" smtClean="0"/>
              <a:t>Retina </a:t>
            </a:r>
            <a:r>
              <a:rPr lang="en-US" dirty="0" err="1" smtClean="0"/>
              <a:t>berisi</a:t>
            </a:r>
            <a:r>
              <a:rPr lang="en-US" dirty="0" smtClean="0"/>
              <a:t> photo receptors</a:t>
            </a:r>
          </a:p>
          <a:p>
            <a:pPr lvl="1" fontAlgn="auto">
              <a:spcAft>
                <a:spcPts val="0"/>
              </a:spcAft>
              <a:buFont typeface="Arial" pitchFamily="34" charset="0"/>
              <a:buChar char="–"/>
              <a:defRPr/>
            </a:pPr>
            <a:r>
              <a:rPr lang="en-US" dirty="0" smtClean="0"/>
              <a:t>Cones: day vision </a:t>
            </a:r>
            <a:r>
              <a:rPr lang="en-US" dirty="0" err="1" smtClean="0"/>
              <a:t>dp</a:t>
            </a:r>
            <a:r>
              <a:rPr lang="en-US" dirty="0" smtClean="0"/>
              <a:t> </a:t>
            </a:r>
            <a:r>
              <a:rPr lang="en-US" dirty="0" err="1" smtClean="0"/>
              <a:t>melihat</a:t>
            </a:r>
            <a:r>
              <a:rPr lang="en-US" dirty="0" smtClean="0"/>
              <a:t> (</a:t>
            </a:r>
            <a:r>
              <a:rPr lang="en-US" dirty="0" err="1" smtClean="0"/>
              <a:t>persepsi</a:t>
            </a:r>
            <a:r>
              <a:rPr lang="en-US" dirty="0" smtClean="0"/>
              <a:t>) color tone (Hue)</a:t>
            </a:r>
          </a:p>
          <a:p>
            <a:pPr lvl="2" fontAlgn="auto">
              <a:spcAft>
                <a:spcPts val="0"/>
              </a:spcAft>
              <a:buFont typeface="Arial" pitchFamily="34" charset="0"/>
              <a:buChar char="•"/>
              <a:defRPr/>
            </a:pPr>
            <a:r>
              <a:rPr lang="en-US" dirty="0" err="1" smtClean="0"/>
              <a:t>Tiga</a:t>
            </a:r>
            <a:r>
              <a:rPr lang="en-US" dirty="0" smtClean="0"/>
              <a:t> </a:t>
            </a:r>
            <a:r>
              <a:rPr lang="en-US" dirty="0" err="1" smtClean="0"/>
              <a:t>tipe</a:t>
            </a:r>
            <a:r>
              <a:rPr lang="en-US" dirty="0" smtClean="0"/>
              <a:t> cones (Red, green &amp; blue cones) </a:t>
            </a:r>
            <a:r>
              <a:rPr lang="en-US" dirty="0" smtClean="0">
                <a:sym typeface="Wingdings" pitchFamily="2" charset="2"/>
              </a:rPr>
              <a:t> overlapping </a:t>
            </a:r>
            <a:r>
              <a:rPr lang="en-US" dirty="0" err="1" smtClean="0">
                <a:sym typeface="Wingdings" pitchFamily="2" charset="2"/>
              </a:rPr>
              <a:t>passband</a:t>
            </a:r>
            <a:r>
              <a:rPr lang="en-US" dirty="0" smtClean="0">
                <a:sym typeface="Wingdings" pitchFamily="2" charset="2"/>
              </a:rPr>
              <a:t> dg </a:t>
            </a:r>
            <a:r>
              <a:rPr lang="en-US" dirty="0" err="1" smtClean="0">
                <a:sym typeface="Wingdings" pitchFamily="2" charset="2"/>
              </a:rPr>
              <a:t>puncak</a:t>
            </a:r>
            <a:r>
              <a:rPr lang="en-US" dirty="0" smtClean="0">
                <a:sym typeface="Wingdings" pitchFamily="2" charset="2"/>
              </a:rPr>
              <a:t> </a:t>
            </a:r>
            <a:r>
              <a:rPr lang="en-US" dirty="0" err="1" smtClean="0">
                <a:sym typeface="Wingdings" pitchFamily="2" charset="2"/>
              </a:rPr>
              <a:t>sekitar</a:t>
            </a:r>
            <a:r>
              <a:rPr lang="en-US" dirty="0" smtClean="0">
                <a:sym typeface="Wingdings" pitchFamily="2" charset="2"/>
              </a:rPr>
              <a:t> </a:t>
            </a:r>
            <a:r>
              <a:rPr lang="en-US" dirty="0" err="1" smtClean="0">
                <a:sym typeface="Wingdings" pitchFamily="2" charset="2"/>
              </a:rPr>
              <a:t>merah</a:t>
            </a:r>
            <a:r>
              <a:rPr lang="en-US" dirty="0" smtClean="0">
                <a:sym typeface="Wingdings" pitchFamily="2" charset="2"/>
              </a:rPr>
              <a:t> (560 nm), </a:t>
            </a:r>
            <a:r>
              <a:rPr lang="en-US" dirty="0" err="1" smtClean="0">
                <a:sym typeface="Wingdings" pitchFamily="2" charset="2"/>
              </a:rPr>
              <a:t>hijau</a:t>
            </a:r>
            <a:r>
              <a:rPr lang="en-US" dirty="0" smtClean="0">
                <a:sym typeface="Wingdings" pitchFamily="2" charset="2"/>
              </a:rPr>
              <a:t> (530 nm)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biru</a:t>
            </a:r>
            <a:r>
              <a:rPr lang="en-US" dirty="0" smtClean="0">
                <a:sym typeface="Wingdings" pitchFamily="2" charset="2"/>
              </a:rPr>
              <a:t> (440 nm)</a:t>
            </a:r>
            <a:endParaRPr lang="en-US" dirty="0" smtClean="0"/>
          </a:p>
          <a:p>
            <a:pPr lvl="2" fontAlgn="auto">
              <a:spcAft>
                <a:spcPts val="0"/>
              </a:spcAft>
              <a:buFont typeface="Arial" pitchFamily="34" charset="0"/>
              <a:buChar char="•"/>
              <a:defRPr/>
            </a:pPr>
            <a:r>
              <a:rPr lang="en-US" dirty="0" err="1" smtClean="0"/>
              <a:t>Teori</a:t>
            </a:r>
            <a:r>
              <a:rPr lang="en-US" dirty="0" smtClean="0"/>
              <a:t> Tri-receptors color vision [Young 1802]</a:t>
            </a:r>
          </a:p>
          <a:p>
            <a:pPr lvl="1" fontAlgn="auto">
              <a:spcAft>
                <a:spcPts val="0"/>
              </a:spcAft>
              <a:buFont typeface="Arial" pitchFamily="34" charset="0"/>
              <a:buChar char="–"/>
              <a:defRPr/>
            </a:pPr>
            <a:r>
              <a:rPr lang="en-US" dirty="0" smtClean="0"/>
              <a:t>Rods: night vision, </a:t>
            </a:r>
            <a:r>
              <a:rPr lang="en-US" dirty="0" err="1" smtClean="0"/>
              <a:t>persepsi</a:t>
            </a:r>
            <a:r>
              <a:rPr lang="en-US" dirty="0" smtClean="0"/>
              <a:t> </a:t>
            </a:r>
            <a:r>
              <a:rPr lang="en-US" dirty="0" err="1" smtClean="0"/>
              <a:t>hanya</a:t>
            </a:r>
            <a:r>
              <a:rPr lang="en-US" dirty="0" smtClean="0"/>
              <a:t> brightness</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err="1" smtClean="0"/>
              <a:t>Sensasi</a:t>
            </a:r>
            <a:r>
              <a:rPr lang="en-US" dirty="0" smtClean="0"/>
              <a:t> color </a:t>
            </a:r>
            <a:r>
              <a:rPr lang="en-US" dirty="0" err="1" smtClean="0"/>
              <a:t>dikarakteristikkan</a:t>
            </a:r>
            <a:r>
              <a:rPr lang="en-US" dirty="0" smtClean="0"/>
              <a:t> </a:t>
            </a:r>
            <a:r>
              <a:rPr lang="en-US" dirty="0" err="1" smtClean="0"/>
              <a:t>oleh</a:t>
            </a:r>
            <a:endParaRPr lang="en-US" dirty="0" smtClean="0"/>
          </a:p>
          <a:p>
            <a:pPr lvl="1" fontAlgn="auto">
              <a:spcAft>
                <a:spcPts val="0"/>
              </a:spcAft>
              <a:buFont typeface="Arial" pitchFamily="34" charset="0"/>
              <a:buChar char="–"/>
              <a:defRPr/>
            </a:pPr>
            <a:r>
              <a:rPr lang="en-US" dirty="0" smtClean="0"/>
              <a:t>Luminance (brightness)</a:t>
            </a:r>
          </a:p>
          <a:p>
            <a:pPr lvl="1" fontAlgn="auto">
              <a:spcAft>
                <a:spcPts val="0"/>
              </a:spcAft>
              <a:buFont typeface="Arial" pitchFamily="34" charset="0"/>
              <a:buChar char="–"/>
              <a:defRPr/>
            </a:pPr>
            <a:r>
              <a:rPr lang="en-US" dirty="0" smtClean="0"/>
              <a:t>Chrominance</a:t>
            </a:r>
          </a:p>
          <a:p>
            <a:pPr lvl="2" fontAlgn="auto">
              <a:spcAft>
                <a:spcPts val="0"/>
              </a:spcAft>
              <a:buFont typeface="Arial" pitchFamily="34" charset="0"/>
              <a:buChar char="•"/>
              <a:defRPr/>
            </a:pPr>
            <a:r>
              <a:rPr lang="en-US" dirty="0" smtClean="0"/>
              <a:t>Hue (color tone)</a:t>
            </a:r>
          </a:p>
          <a:p>
            <a:pPr lvl="2" fontAlgn="auto">
              <a:spcAft>
                <a:spcPts val="0"/>
              </a:spcAft>
              <a:buFont typeface="Arial" pitchFamily="34" charset="0"/>
              <a:buChar char="•"/>
              <a:defRPr/>
            </a:pPr>
            <a:r>
              <a:rPr lang="en-US" dirty="0" smtClean="0"/>
              <a:t>Saturation (color purity)</a:t>
            </a:r>
          </a:p>
          <a:p>
            <a:pPr fontAlgn="auto">
              <a:spcAft>
                <a:spcPts val="0"/>
              </a:spcAft>
              <a:buFont typeface="Arial" pitchFamily="34" charset="0"/>
              <a:buChar char="•"/>
              <a:defRPr/>
            </a:pPr>
            <a:endParaRPr lang="en-US" dirty="0" smtClean="0"/>
          </a:p>
        </p:txBody>
      </p:sp>
      <p:pic>
        <p:nvPicPr>
          <p:cNvPr id="15364" name="Picture 7"/>
          <p:cNvPicPr>
            <a:picLocks noChangeAspect="1" noChangeArrowheads="1"/>
          </p:cNvPicPr>
          <p:nvPr/>
        </p:nvPicPr>
        <p:blipFill>
          <a:blip r:embed="rId2"/>
          <a:srcRect/>
          <a:stretch>
            <a:fillRect/>
          </a:stretch>
        </p:blipFill>
        <p:spPr bwMode="auto">
          <a:xfrm>
            <a:off x="5105400" y="1447800"/>
            <a:ext cx="3005138" cy="2478088"/>
          </a:xfrm>
          <a:prstGeom prst="rect">
            <a:avLst/>
          </a:prstGeom>
          <a:noFill/>
          <a:ln w="9525">
            <a:noFill/>
            <a:miter lim="800000"/>
            <a:headEnd/>
            <a:tailEnd/>
          </a:ln>
        </p:spPr>
      </p:pic>
      <p:sp>
        <p:nvSpPr>
          <p:cNvPr id="9" name="Rectangle 3"/>
          <p:cNvSpPr txBox="1">
            <a:spLocks noChangeArrowheads="1"/>
          </p:cNvSpPr>
          <p:nvPr/>
        </p:nvSpPr>
        <p:spPr bwMode="auto">
          <a:xfrm>
            <a:off x="4648200" y="3962400"/>
            <a:ext cx="3810000" cy="2514600"/>
          </a:xfrm>
          <a:prstGeom prst="rect">
            <a:avLst/>
          </a:prstGeom>
          <a:noFill/>
          <a:ln w="9525">
            <a:noFill/>
            <a:miter lim="800000"/>
            <a:headEnd/>
            <a:tailEnd/>
          </a:ln>
          <a:effectLst/>
        </p:spPr>
        <p:txBody>
          <a:bodyPr/>
          <a:lstStyle/>
          <a:p>
            <a:pPr marL="342900" indent="-342900">
              <a:lnSpc>
                <a:spcPct val="80000"/>
              </a:lnSpc>
              <a:spcBef>
                <a:spcPct val="20000"/>
              </a:spcBef>
              <a:buFontTx/>
              <a:buChar char="•"/>
              <a:defRPr/>
            </a:pPr>
            <a:r>
              <a:rPr lang="en-US" sz="1400" kern="0" dirty="0" err="1"/>
              <a:t>Respon</a:t>
            </a:r>
            <a:r>
              <a:rPr lang="en-US" sz="1400" kern="0" dirty="0"/>
              <a:t> </a:t>
            </a:r>
            <a:r>
              <a:rPr lang="en-US" sz="1400" kern="0" dirty="0" err="1"/>
              <a:t>dari</a:t>
            </a:r>
            <a:r>
              <a:rPr lang="en-US" sz="1400" kern="0" dirty="0"/>
              <a:t> </a:t>
            </a:r>
            <a:r>
              <a:rPr lang="en-US" sz="1400" kern="0" dirty="0" err="1"/>
              <a:t>suatu</a:t>
            </a:r>
            <a:r>
              <a:rPr lang="en-US" sz="1400" kern="0" dirty="0"/>
              <a:t> cone </a:t>
            </a:r>
            <a:r>
              <a:rPr lang="en-US" sz="1400" kern="0" dirty="0" err="1"/>
              <a:t>bergantung</a:t>
            </a:r>
            <a:r>
              <a:rPr lang="en-US" sz="1400" kern="0" dirty="0"/>
              <a:t> pd </a:t>
            </a:r>
            <a:r>
              <a:rPr lang="en-US" sz="1400" kern="0" dirty="0" err="1"/>
              <a:t>panjang</a:t>
            </a:r>
            <a:r>
              <a:rPr lang="en-US" sz="1400" kern="0" dirty="0"/>
              <a:t> </a:t>
            </a:r>
            <a:r>
              <a:rPr lang="en-US" sz="1400" kern="0" dirty="0" err="1"/>
              <a:t>gelombang</a:t>
            </a:r>
            <a:r>
              <a:rPr lang="en-US" sz="1400" kern="0" dirty="0"/>
              <a:t> </a:t>
            </a:r>
            <a:r>
              <a:rPr lang="en-US" sz="1400" kern="0" dirty="0" err="1"/>
              <a:t>dan</a:t>
            </a:r>
            <a:r>
              <a:rPr lang="en-US" sz="1400" kern="0" dirty="0"/>
              <a:t> </a:t>
            </a:r>
            <a:r>
              <a:rPr lang="en-US" sz="1400" kern="0" dirty="0" err="1"/>
              <a:t>intensitasnya</a:t>
            </a:r>
            <a:endParaRPr lang="en-US" sz="1400" kern="0" dirty="0"/>
          </a:p>
          <a:p>
            <a:pPr marL="342900" indent="-342900">
              <a:lnSpc>
                <a:spcPct val="80000"/>
              </a:lnSpc>
              <a:spcBef>
                <a:spcPct val="20000"/>
              </a:spcBef>
              <a:buFontTx/>
              <a:buChar char="•"/>
              <a:defRPr/>
            </a:pPr>
            <a:r>
              <a:rPr lang="en-US" sz="1400" kern="0" dirty="0" err="1"/>
              <a:t>Interaksi</a:t>
            </a:r>
            <a:r>
              <a:rPr lang="en-US" sz="1400" kern="0" dirty="0"/>
              <a:t> </a:t>
            </a:r>
            <a:r>
              <a:rPr lang="en-US" sz="1400" kern="0" dirty="0" err="1"/>
              <a:t>diantara</a:t>
            </a:r>
            <a:r>
              <a:rPr lang="en-US" sz="1400" kern="0" dirty="0"/>
              <a:t> paling </a:t>
            </a:r>
            <a:r>
              <a:rPr lang="en-US" sz="1400" kern="0" dirty="0" err="1"/>
              <a:t>sedikit</a:t>
            </a:r>
            <a:r>
              <a:rPr lang="en-US" sz="1400" kern="0" dirty="0"/>
              <a:t> 2 </a:t>
            </a:r>
            <a:r>
              <a:rPr lang="en-US" sz="1400" kern="0" dirty="0" err="1"/>
              <a:t>tipe</a:t>
            </a:r>
            <a:r>
              <a:rPr lang="en-US" sz="1400" kern="0" dirty="0"/>
              <a:t> cone </a:t>
            </a:r>
            <a:r>
              <a:rPr lang="en-US" sz="1400" kern="0" dirty="0" err="1"/>
              <a:t>diperlukan</a:t>
            </a:r>
            <a:r>
              <a:rPr lang="en-US" sz="1400" kern="0" dirty="0"/>
              <a:t> </a:t>
            </a:r>
            <a:r>
              <a:rPr lang="en-US" sz="1400" kern="0" dirty="0" err="1"/>
              <a:t>utk</a:t>
            </a:r>
            <a:r>
              <a:rPr lang="en-US" sz="1400" kern="0" dirty="0"/>
              <a:t> </a:t>
            </a:r>
            <a:r>
              <a:rPr lang="en-US" sz="1400" kern="0" dirty="0" err="1"/>
              <a:t>mendpka</a:t>
            </a:r>
            <a:r>
              <a:rPr lang="en-US" sz="1400" kern="0" dirty="0"/>
              <a:t> </a:t>
            </a:r>
            <a:r>
              <a:rPr lang="en-US" sz="1400" kern="0" dirty="0" err="1"/>
              <a:t>kemmampuan</a:t>
            </a:r>
            <a:r>
              <a:rPr lang="en-US" sz="1400" kern="0" dirty="0"/>
              <a:t> </a:t>
            </a:r>
            <a:r>
              <a:rPr lang="en-US" sz="1400" kern="0" dirty="0" err="1"/>
              <a:t>mempersepsi</a:t>
            </a:r>
            <a:r>
              <a:rPr lang="en-US" sz="1400" kern="0" dirty="0"/>
              <a:t> </a:t>
            </a:r>
            <a:r>
              <a:rPr lang="en-US" sz="1400" kern="0" dirty="0" err="1"/>
              <a:t>warna</a:t>
            </a:r>
            <a:endParaRPr lang="en-US" sz="1400" kern="0" dirty="0"/>
          </a:p>
          <a:p>
            <a:pPr marL="342900" indent="-342900">
              <a:lnSpc>
                <a:spcPct val="80000"/>
              </a:lnSpc>
              <a:spcBef>
                <a:spcPct val="20000"/>
              </a:spcBef>
              <a:buFontTx/>
              <a:buChar char="•"/>
              <a:defRPr/>
            </a:pPr>
            <a:r>
              <a:rPr lang="en-US" sz="1400" kern="0" dirty="0" err="1"/>
              <a:t>Diperkirakan</a:t>
            </a:r>
            <a:r>
              <a:rPr lang="en-US" sz="1400" kern="0" dirty="0"/>
              <a:t> masing2 </a:t>
            </a:r>
            <a:r>
              <a:rPr lang="en-US" sz="1400" kern="0" dirty="0" err="1"/>
              <a:t>dari</a:t>
            </a:r>
            <a:r>
              <a:rPr lang="en-US" sz="1400" kern="0" dirty="0"/>
              <a:t> </a:t>
            </a:r>
            <a:r>
              <a:rPr lang="en-US" sz="1400" kern="0" dirty="0" err="1"/>
              <a:t>tipe</a:t>
            </a:r>
            <a:r>
              <a:rPr lang="en-US" sz="1400" kern="0" dirty="0"/>
              <a:t> cone HVS </a:t>
            </a:r>
            <a:r>
              <a:rPr lang="en-US" sz="1400" kern="0" dirty="0" err="1"/>
              <a:t>dp</a:t>
            </a:r>
            <a:r>
              <a:rPr lang="en-US" sz="1400" kern="0" dirty="0"/>
              <a:t> </a:t>
            </a:r>
            <a:r>
              <a:rPr lang="en-US" sz="1400" kern="0" dirty="0" err="1"/>
              <a:t>membedakan</a:t>
            </a:r>
            <a:r>
              <a:rPr lang="en-US" sz="1400" kern="0" dirty="0"/>
              <a:t> 100 </a:t>
            </a:r>
            <a:r>
              <a:rPr lang="en-US" sz="1400" kern="0" dirty="0" err="1"/>
              <a:t>gradasi</a:t>
            </a:r>
            <a:r>
              <a:rPr lang="en-US" sz="1400" kern="0" dirty="0"/>
              <a:t> </a:t>
            </a:r>
            <a:r>
              <a:rPr lang="en-US" sz="1400" kern="0" dirty="0" err="1"/>
              <a:t>berbeda</a:t>
            </a:r>
            <a:r>
              <a:rPr lang="en-US" sz="1400" kern="0" dirty="0"/>
              <a:t>, </a:t>
            </a:r>
            <a:r>
              <a:rPr lang="en-US" sz="1400" kern="0" dirty="0" err="1"/>
              <a:t>otak</a:t>
            </a:r>
            <a:r>
              <a:rPr lang="en-US" sz="1400" kern="0" dirty="0"/>
              <a:t> </a:t>
            </a:r>
            <a:r>
              <a:rPr lang="en-US" sz="1400" kern="0" dirty="0" err="1"/>
              <a:t>mengkombinasikan</a:t>
            </a:r>
            <a:r>
              <a:rPr lang="en-US" sz="1400" kern="0" dirty="0"/>
              <a:t> </a:t>
            </a:r>
            <a:r>
              <a:rPr lang="en-US" sz="1400" kern="0" dirty="0" err="1"/>
              <a:t>variasi</a:t>
            </a:r>
            <a:r>
              <a:rPr lang="en-US" sz="1400" kern="0" dirty="0"/>
              <a:t> </a:t>
            </a:r>
            <a:r>
              <a:rPr lang="en-US" sz="1400" kern="0" dirty="0" err="1"/>
              <a:t>ini</a:t>
            </a:r>
            <a:r>
              <a:rPr lang="en-US" sz="1400" kern="0" dirty="0"/>
              <a:t> </a:t>
            </a:r>
            <a:r>
              <a:rPr lang="en-US" sz="1400" kern="0" dirty="0" err="1"/>
              <a:t>shg</a:t>
            </a:r>
            <a:r>
              <a:rPr lang="en-US" sz="1400" kern="0" dirty="0"/>
              <a:t> </a:t>
            </a:r>
            <a:r>
              <a:rPr lang="en-US" sz="1400" kern="0" dirty="0" err="1"/>
              <a:t>manusi</a:t>
            </a:r>
            <a:r>
              <a:rPr lang="en-US" sz="1400" kern="0" dirty="0"/>
              <a:t> </a:t>
            </a:r>
            <a:r>
              <a:rPr lang="en-US" sz="1400" kern="0" dirty="0" err="1"/>
              <a:t>dp</a:t>
            </a:r>
            <a:r>
              <a:rPr lang="en-US" sz="1400" kern="0" dirty="0"/>
              <a:t> </a:t>
            </a:r>
            <a:r>
              <a:rPr lang="en-US" sz="1400" kern="0" dirty="0" err="1"/>
              <a:t>membedakan</a:t>
            </a:r>
            <a:r>
              <a:rPr lang="en-US" sz="1400" kern="0" dirty="0"/>
              <a:t> </a:t>
            </a:r>
            <a:r>
              <a:rPr lang="en-US" sz="1400" kern="0" dirty="0" err="1"/>
              <a:t>sekita</a:t>
            </a:r>
            <a:r>
              <a:rPr lang="en-US" sz="1400" kern="0" dirty="0"/>
              <a:t> 1 </a:t>
            </a:r>
            <a:r>
              <a:rPr lang="en-US" sz="1400" kern="0" dirty="0" err="1"/>
              <a:t>juta</a:t>
            </a:r>
            <a:r>
              <a:rPr lang="en-US" sz="1400" kern="0" dirty="0"/>
              <a:t> </a:t>
            </a:r>
            <a:r>
              <a:rPr lang="en-US" sz="1400" kern="0" dirty="0" err="1"/>
              <a:t>warna</a:t>
            </a:r>
            <a:r>
              <a:rPr lang="en-US" sz="1400" kern="0" dirty="0"/>
              <a:t> </a:t>
            </a:r>
            <a:r>
              <a:rPr lang="en-US" sz="1400" kern="0" dirty="0" err="1"/>
              <a:t>berbeda</a:t>
            </a:r>
            <a:r>
              <a:rPr lang="en-US" sz="1400" kern="0"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rtlCol="0">
            <a:normAutofit fontScale="90000"/>
          </a:bodyPr>
          <a:lstStyle/>
          <a:p>
            <a:pPr fontAlgn="auto">
              <a:spcAft>
                <a:spcPts val="0"/>
              </a:spcAft>
              <a:defRPr/>
            </a:pPr>
            <a:r>
              <a:rPr lang="en-US" b="1" dirty="0" err="1" smtClean="0"/>
              <a:t>Warna</a:t>
            </a:r>
            <a:r>
              <a:rPr lang="en-US" b="1" dirty="0" smtClean="0"/>
              <a:t> primer </a:t>
            </a:r>
            <a:r>
              <a:rPr lang="en-US" b="1" dirty="0" err="1" smtClean="0"/>
              <a:t>vs</a:t>
            </a:r>
            <a:r>
              <a:rPr lang="en-US" b="1" dirty="0" smtClean="0"/>
              <a:t> </a:t>
            </a:r>
            <a:r>
              <a:rPr lang="en-US" b="1" dirty="0" err="1" smtClean="0"/>
              <a:t>warna</a:t>
            </a:r>
            <a:r>
              <a:rPr lang="en-US" b="1" dirty="0" smtClean="0"/>
              <a:t> </a:t>
            </a:r>
            <a:r>
              <a:rPr lang="en-US" b="1" dirty="0" err="1" smtClean="0"/>
              <a:t>sekunder</a:t>
            </a:r>
            <a:r>
              <a:rPr lang="en-US" b="1" dirty="0" smtClean="0"/>
              <a:t> (</a:t>
            </a:r>
            <a:r>
              <a:rPr lang="en-US" b="1" dirty="0" err="1" smtClean="0"/>
              <a:t>pada</a:t>
            </a:r>
            <a:r>
              <a:rPr lang="en-US" b="1" dirty="0" smtClean="0"/>
              <a:t> </a:t>
            </a:r>
            <a:r>
              <a:rPr lang="en-US" b="1" dirty="0" err="1" smtClean="0"/>
              <a:t>cahaya</a:t>
            </a:r>
            <a:r>
              <a:rPr lang="en-US" b="1" dirty="0" smtClean="0"/>
              <a:t>)</a:t>
            </a:r>
          </a:p>
        </p:txBody>
      </p:sp>
      <p:sp>
        <p:nvSpPr>
          <p:cNvPr id="16387" name="Rectangle 3"/>
          <p:cNvSpPr>
            <a:spLocks noGrp="1" noChangeArrowheads="1"/>
          </p:cNvSpPr>
          <p:nvPr>
            <p:ph idx="1"/>
          </p:nvPr>
        </p:nvSpPr>
        <p:spPr/>
        <p:txBody>
          <a:bodyPr/>
          <a:lstStyle/>
          <a:p>
            <a:r>
              <a:rPr lang="en-US" smtClean="0"/>
              <a:t>Warna primer: </a:t>
            </a:r>
          </a:p>
          <a:p>
            <a:pPr lvl="1"/>
            <a:r>
              <a:rPr lang="en-US" smtClean="0"/>
              <a:t>red (R), green (G), blue (B)</a:t>
            </a:r>
          </a:p>
          <a:p>
            <a:pPr lvl="1"/>
            <a:r>
              <a:rPr lang="en-US" smtClean="0"/>
              <a:t>perhatikan bahwa komponen RGB saja tidak bisa menghasilkan semua spektrum warna, kecuali jika panjang gelombangnya juga dapat bervariasi</a:t>
            </a:r>
          </a:p>
          <a:p>
            <a:r>
              <a:rPr lang="en-US" smtClean="0"/>
              <a:t>Warna sekunder:</a:t>
            </a:r>
          </a:p>
          <a:p>
            <a:pPr lvl="1"/>
            <a:r>
              <a:rPr lang="en-US" smtClean="0"/>
              <a:t>Magenta (R+B), cyan (G+B), yellow(R+G)</a:t>
            </a:r>
          </a:p>
          <a:p>
            <a:r>
              <a:rPr lang="en-US" smtClean="0"/>
              <a:t>Campuran 3 warna primer: putih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200" b="1" smtClean="0"/>
              <a:t>Warna primer vs warna sekunder pada pigmen	</a:t>
            </a:r>
          </a:p>
        </p:txBody>
      </p:sp>
      <p:sp>
        <p:nvSpPr>
          <p:cNvPr id="17411" name="Rectangle 3"/>
          <p:cNvSpPr>
            <a:spLocks noGrp="1" noChangeArrowheads="1"/>
          </p:cNvSpPr>
          <p:nvPr>
            <p:ph idx="1"/>
          </p:nvPr>
        </p:nvSpPr>
        <p:spPr/>
        <p:txBody>
          <a:bodyPr/>
          <a:lstStyle/>
          <a:p>
            <a:r>
              <a:rPr lang="en-US" smtClean="0"/>
              <a:t>Warna primer: </a:t>
            </a:r>
          </a:p>
          <a:p>
            <a:pPr lvl="1"/>
            <a:r>
              <a:rPr lang="en-US" smtClean="0"/>
              <a:t>magenta, cyan, yellow </a:t>
            </a:r>
          </a:p>
          <a:p>
            <a:pPr lvl="1"/>
            <a:r>
              <a:rPr lang="en-US" smtClean="0"/>
              <a:t>Definisi: menyerap warna primer cahaya dan merefleksikan/mentransmisikan dua warna lainnya</a:t>
            </a:r>
          </a:p>
          <a:p>
            <a:r>
              <a:rPr lang="en-US" smtClean="0"/>
              <a:t>Warna sekunder:</a:t>
            </a:r>
          </a:p>
          <a:p>
            <a:pPr lvl="1"/>
            <a:r>
              <a:rPr lang="en-US" smtClean="0"/>
              <a:t>R,G,B</a:t>
            </a:r>
          </a:p>
          <a:p>
            <a:r>
              <a:rPr lang="en-US" smtClean="0"/>
              <a:t>Campuran ketiga warna: hitam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p:cNvPicPr>
            <a:picLocks noChangeAspect="1" noChangeArrowheads="1"/>
          </p:cNvPicPr>
          <p:nvPr/>
        </p:nvPicPr>
        <p:blipFill>
          <a:blip r:embed="rId2"/>
          <a:srcRect/>
          <a:stretch>
            <a:fillRect/>
          </a:stretch>
        </p:blipFill>
        <p:spPr bwMode="auto">
          <a:xfrm>
            <a:off x="1905000" y="685800"/>
            <a:ext cx="5638800" cy="5521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smtClean="0"/>
              <a:t>Brightness, hue, saturation</a:t>
            </a:r>
          </a:p>
        </p:txBody>
      </p:sp>
      <p:sp>
        <p:nvSpPr>
          <p:cNvPr id="29699" name="Rectangle 3"/>
          <p:cNvSpPr>
            <a:spLocks noGrp="1" noChangeArrowheads="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err="1" smtClean="0"/>
              <a:t>Tiga</a:t>
            </a:r>
            <a:r>
              <a:rPr lang="en-US" dirty="0" smtClean="0"/>
              <a:t> </a:t>
            </a:r>
            <a:r>
              <a:rPr lang="en-US" dirty="0" err="1" smtClean="0"/>
              <a:t>karakteristik</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membedakan</a:t>
            </a:r>
            <a:r>
              <a:rPr lang="en-US" dirty="0" smtClean="0"/>
              <a:t> </a:t>
            </a:r>
            <a:r>
              <a:rPr lang="en-US" dirty="0" err="1" smtClean="0"/>
              <a:t>satu</a:t>
            </a:r>
            <a:r>
              <a:rPr lang="en-US" dirty="0" smtClean="0"/>
              <a:t> </a:t>
            </a:r>
            <a:r>
              <a:rPr lang="en-US" dirty="0" err="1" smtClean="0"/>
              <a:t>warna</a:t>
            </a:r>
            <a:r>
              <a:rPr lang="en-US" dirty="0" smtClean="0"/>
              <a:t> </a:t>
            </a:r>
            <a:r>
              <a:rPr lang="en-US" dirty="0" err="1" smtClean="0"/>
              <a:t>dengan</a:t>
            </a:r>
            <a:r>
              <a:rPr lang="en-US" dirty="0" smtClean="0"/>
              <a:t> </a:t>
            </a:r>
            <a:r>
              <a:rPr lang="en-US" dirty="0" err="1" smtClean="0"/>
              <a:t>lainnya</a:t>
            </a:r>
            <a:endParaRPr lang="en-US" dirty="0" smtClean="0"/>
          </a:p>
          <a:p>
            <a:pPr fontAlgn="auto">
              <a:spcAft>
                <a:spcPts val="0"/>
              </a:spcAft>
              <a:buFont typeface="Arial" pitchFamily="34" charset="0"/>
              <a:buChar char="•"/>
              <a:defRPr/>
            </a:pPr>
            <a:r>
              <a:rPr lang="en-US" dirty="0" smtClean="0"/>
              <a:t>Brightness: </a:t>
            </a:r>
            <a:r>
              <a:rPr lang="en-US" dirty="0" err="1" smtClean="0"/>
              <a:t>intensitas</a:t>
            </a:r>
            <a:r>
              <a:rPr lang="en-US" dirty="0" smtClean="0"/>
              <a:t> </a:t>
            </a:r>
            <a:r>
              <a:rPr lang="en-US" dirty="0" err="1" smtClean="0"/>
              <a:t>kromatik</a:t>
            </a:r>
            <a:endParaRPr lang="en-US" dirty="0" smtClean="0"/>
          </a:p>
          <a:p>
            <a:pPr fontAlgn="auto">
              <a:spcAft>
                <a:spcPts val="0"/>
              </a:spcAft>
              <a:buFont typeface="Arial" pitchFamily="34" charset="0"/>
              <a:buChar char="•"/>
              <a:defRPr/>
            </a:pPr>
            <a:r>
              <a:rPr lang="en-US" dirty="0" smtClean="0"/>
              <a:t>Hue: </a:t>
            </a:r>
            <a:r>
              <a:rPr lang="en-US" dirty="0" err="1" smtClean="0"/>
              <a:t>panjang</a:t>
            </a:r>
            <a:r>
              <a:rPr lang="en-US" dirty="0" smtClean="0"/>
              <a:t> </a:t>
            </a:r>
            <a:r>
              <a:rPr lang="en-US" dirty="0" err="1" smtClean="0"/>
              <a:t>gelombang</a:t>
            </a:r>
            <a:r>
              <a:rPr lang="en-US" dirty="0" smtClean="0"/>
              <a:t> </a:t>
            </a:r>
            <a:r>
              <a:rPr lang="en-US" dirty="0" err="1" smtClean="0"/>
              <a:t>dominan</a:t>
            </a:r>
            <a:r>
              <a:rPr lang="en-US" dirty="0" smtClean="0"/>
              <a:t> </a:t>
            </a:r>
            <a:r>
              <a:rPr lang="en-US" dirty="0" err="1" smtClean="0"/>
              <a:t>dalam</a:t>
            </a:r>
            <a:r>
              <a:rPr lang="en-US" dirty="0" smtClean="0"/>
              <a:t> </a:t>
            </a:r>
            <a:r>
              <a:rPr lang="en-US" dirty="0" err="1" smtClean="0"/>
              <a:t>campuran</a:t>
            </a:r>
            <a:r>
              <a:rPr lang="en-US" dirty="0" smtClean="0"/>
              <a:t> </a:t>
            </a:r>
            <a:r>
              <a:rPr lang="en-US" dirty="0" err="1" smtClean="0"/>
              <a:t>gelombang</a:t>
            </a:r>
            <a:r>
              <a:rPr lang="en-US" dirty="0" smtClean="0"/>
              <a:t> </a:t>
            </a:r>
            <a:r>
              <a:rPr lang="en-US" dirty="0" err="1" smtClean="0"/>
              <a:t>cahaya</a:t>
            </a:r>
            <a:r>
              <a:rPr lang="en-US" dirty="0" smtClean="0"/>
              <a:t> (</a:t>
            </a:r>
            <a:r>
              <a:rPr lang="en-US" dirty="0" err="1" smtClean="0"/>
              <a:t>warna</a:t>
            </a:r>
            <a:r>
              <a:rPr lang="en-US" dirty="0" smtClean="0"/>
              <a:t> </a:t>
            </a:r>
            <a:r>
              <a:rPr lang="en-US" dirty="0" err="1" smtClean="0"/>
              <a:t>dominan</a:t>
            </a:r>
            <a:r>
              <a:rPr lang="en-US" dirty="0" smtClean="0"/>
              <a:t> yang </a:t>
            </a:r>
            <a:r>
              <a:rPr lang="en-US" dirty="0" err="1" smtClean="0"/>
              <a:t>diterima</a:t>
            </a:r>
            <a:r>
              <a:rPr lang="en-US" dirty="0" smtClean="0"/>
              <a:t> </a:t>
            </a:r>
            <a:r>
              <a:rPr lang="en-US" dirty="0" err="1" smtClean="0"/>
              <a:t>oleh</a:t>
            </a:r>
            <a:r>
              <a:rPr lang="en-US" dirty="0" smtClean="0"/>
              <a:t> observer). Kita </a:t>
            </a:r>
            <a:r>
              <a:rPr lang="en-US" dirty="0" err="1" smtClean="0"/>
              <a:t>menyebut</a:t>
            </a:r>
            <a:r>
              <a:rPr lang="en-US" dirty="0" smtClean="0"/>
              <a:t> </a:t>
            </a:r>
            <a:r>
              <a:rPr lang="en-US" dirty="0" err="1" smtClean="0"/>
              <a:t>suatu</a:t>
            </a:r>
            <a:r>
              <a:rPr lang="en-US" dirty="0" smtClean="0"/>
              <a:t> </a:t>
            </a:r>
            <a:r>
              <a:rPr lang="en-US" dirty="0" err="1" smtClean="0"/>
              <a:t>benda</a:t>
            </a:r>
            <a:r>
              <a:rPr lang="en-US" dirty="0" smtClean="0"/>
              <a:t> ‘</a:t>
            </a:r>
            <a:r>
              <a:rPr lang="en-US" dirty="0" err="1" smtClean="0"/>
              <a:t>merah</a:t>
            </a:r>
            <a:r>
              <a:rPr lang="en-US" dirty="0" smtClean="0"/>
              <a:t>’ </a:t>
            </a:r>
            <a:r>
              <a:rPr lang="en-US" dirty="0" err="1" smtClean="0"/>
              <a:t>atau</a:t>
            </a:r>
            <a:r>
              <a:rPr lang="en-US" dirty="0" smtClean="0"/>
              <a:t> ‘</a:t>
            </a:r>
            <a:r>
              <a:rPr lang="en-US" dirty="0" err="1" smtClean="0"/>
              <a:t>biru</a:t>
            </a:r>
            <a:r>
              <a:rPr lang="en-US" dirty="0" smtClean="0"/>
              <a:t>’  -&gt; </a:t>
            </a:r>
            <a:r>
              <a:rPr lang="en-US" dirty="0" err="1" smtClean="0"/>
              <a:t>berarti</a:t>
            </a:r>
            <a:r>
              <a:rPr lang="en-US" dirty="0" smtClean="0"/>
              <a:t> </a:t>
            </a:r>
            <a:r>
              <a:rPr lang="en-US" dirty="0" err="1" smtClean="0"/>
              <a:t>kita</a:t>
            </a:r>
            <a:r>
              <a:rPr lang="en-US" dirty="0" smtClean="0"/>
              <a:t> </a:t>
            </a:r>
            <a:r>
              <a:rPr lang="en-US" dirty="0" err="1" smtClean="0"/>
              <a:t>menyebutkan</a:t>
            </a:r>
            <a:r>
              <a:rPr lang="en-US" dirty="0" smtClean="0"/>
              <a:t> hue-</a:t>
            </a:r>
            <a:r>
              <a:rPr lang="en-US" dirty="0" err="1" smtClean="0"/>
              <a:t>nya</a:t>
            </a:r>
            <a:endParaRPr lang="en-US" dirty="0" smtClean="0"/>
          </a:p>
          <a:p>
            <a:pPr fontAlgn="auto">
              <a:spcAft>
                <a:spcPts val="0"/>
              </a:spcAft>
              <a:buFont typeface="Arial" pitchFamily="34" charset="0"/>
              <a:buChar char="•"/>
              <a:defRPr/>
            </a:pPr>
            <a:r>
              <a:rPr lang="en-US" dirty="0" err="1" smtClean="0"/>
              <a:t>Saturasi</a:t>
            </a:r>
            <a:r>
              <a:rPr lang="en-US" dirty="0" smtClean="0"/>
              <a:t>: </a:t>
            </a:r>
            <a:r>
              <a:rPr lang="en-US" dirty="0" err="1" smtClean="0"/>
              <a:t>kemurnian</a:t>
            </a:r>
            <a:r>
              <a:rPr lang="en-US" dirty="0" smtClean="0"/>
              <a:t> </a:t>
            </a:r>
            <a:r>
              <a:rPr lang="en-US" dirty="0" err="1" smtClean="0"/>
              <a:t>relatif</a:t>
            </a:r>
            <a:r>
              <a:rPr lang="en-US" dirty="0" smtClean="0"/>
              <a:t> (</a:t>
            </a:r>
            <a:r>
              <a:rPr lang="en-US" dirty="0" err="1" smtClean="0"/>
              <a:t>pada</a:t>
            </a:r>
            <a:r>
              <a:rPr lang="en-US" dirty="0" smtClean="0"/>
              <a:t> </a:t>
            </a:r>
            <a:r>
              <a:rPr lang="en-US" dirty="0" err="1" smtClean="0"/>
              <a:t>spektrum</a:t>
            </a:r>
            <a:r>
              <a:rPr lang="en-US" dirty="0" smtClean="0"/>
              <a:t> </a:t>
            </a:r>
            <a:r>
              <a:rPr lang="en-US" dirty="0" err="1" smtClean="0"/>
              <a:t>warna</a:t>
            </a:r>
            <a:r>
              <a:rPr lang="en-US" dirty="0" smtClean="0"/>
              <a:t> </a:t>
            </a:r>
            <a:r>
              <a:rPr lang="en-US" dirty="0" err="1" smtClean="0"/>
              <a:t>murni</a:t>
            </a:r>
            <a:r>
              <a:rPr lang="en-US" dirty="0" smtClean="0"/>
              <a:t>: </a:t>
            </a:r>
            <a:r>
              <a:rPr lang="en-US" dirty="0" err="1" smtClean="0"/>
              <a:t>merah</a:t>
            </a:r>
            <a:r>
              <a:rPr lang="en-US" dirty="0" smtClean="0"/>
              <a:t>, </a:t>
            </a:r>
            <a:r>
              <a:rPr lang="en-US" dirty="0" err="1" smtClean="0"/>
              <a:t>oranye</a:t>
            </a:r>
            <a:r>
              <a:rPr lang="en-US" dirty="0" smtClean="0"/>
              <a:t>, </a:t>
            </a:r>
            <a:r>
              <a:rPr lang="en-US" dirty="0" err="1" smtClean="0"/>
              <a:t>kuning</a:t>
            </a:r>
            <a:r>
              <a:rPr lang="en-US" dirty="0" smtClean="0"/>
              <a:t>, </a:t>
            </a:r>
            <a:r>
              <a:rPr lang="en-US" dirty="0" err="1" smtClean="0"/>
              <a:t>hijau</a:t>
            </a:r>
            <a:r>
              <a:rPr lang="en-US" dirty="0" smtClean="0"/>
              <a:t>, </a:t>
            </a:r>
            <a:r>
              <a:rPr lang="en-US" dirty="0" err="1" smtClean="0"/>
              <a:t>biru</a:t>
            </a:r>
            <a:r>
              <a:rPr lang="en-US" dirty="0" smtClean="0"/>
              <a:t>, </a:t>
            </a:r>
            <a:r>
              <a:rPr lang="en-US" dirty="0" err="1" smtClean="0"/>
              <a:t>dan</a:t>
            </a:r>
            <a:r>
              <a:rPr lang="en-US" dirty="0" smtClean="0"/>
              <a:t> violet </a:t>
            </a:r>
            <a:r>
              <a:rPr lang="en-US" dirty="0" err="1" smtClean="0"/>
              <a:t>tersaturasi</a:t>
            </a:r>
            <a:r>
              <a:rPr lang="en-US" dirty="0" smtClean="0"/>
              <a:t> </a:t>
            </a:r>
            <a:r>
              <a:rPr lang="en-US" dirty="0" err="1" smtClean="0"/>
              <a:t>penuh</a:t>
            </a:r>
            <a:r>
              <a:rPr lang="en-US" dirty="0" smtClean="0"/>
              <a:t>, </a:t>
            </a:r>
            <a:r>
              <a:rPr lang="en-US" dirty="0" err="1" smtClean="0"/>
              <a:t>sedangkan</a:t>
            </a:r>
            <a:r>
              <a:rPr lang="en-US" dirty="0" smtClean="0"/>
              <a:t> pink </a:t>
            </a:r>
            <a:r>
              <a:rPr lang="en-US" dirty="0" err="1" smtClean="0"/>
              <a:t>saturasinya</a:t>
            </a:r>
            <a:r>
              <a:rPr lang="en-US" dirty="0" smtClean="0"/>
              <a:t> </a:t>
            </a:r>
            <a:r>
              <a:rPr lang="en-US" dirty="0" err="1" smtClean="0"/>
              <a:t>lebih</a:t>
            </a:r>
            <a:r>
              <a:rPr lang="en-US" dirty="0" smtClean="0"/>
              <a:t> </a:t>
            </a:r>
            <a:r>
              <a:rPr lang="en-US" dirty="0" err="1" smtClean="0"/>
              <a:t>rendah</a:t>
            </a:r>
            <a:endParaRPr lang="en-US" dirty="0" smtClean="0"/>
          </a:p>
          <a:p>
            <a:pPr fontAlgn="auto">
              <a:spcAft>
                <a:spcPts val="0"/>
              </a:spcAft>
              <a:buFont typeface="Arial" pitchFamily="34" charset="0"/>
              <a:buChar char="•"/>
              <a:defRPr/>
            </a:pPr>
            <a:r>
              <a:rPr lang="en-US" dirty="0" smtClean="0"/>
              <a:t>Hue + </a:t>
            </a:r>
            <a:r>
              <a:rPr lang="en-US" dirty="0" err="1" smtClean="0"/>
              <a:t>saturasi</a:t>
            </a:r>
            <a:r>
              <a:rPr lang="en-US" dirty="0" smtClean="0"/>
              <a:t> </a:t>
            </a:r>
            <a:r>
              <a:rPr lang="en-US" dirty="0" smtClean="0">
                <a:sym typeface="Wingdings" pitchFamily="2" charset="2"/>
              </a:rPr>
              <a:t> </a:t>
            </a:r>
            <a:r>
              <a:rPr lang="en-US" dirty="0" err="1" smtClean="0">
                <a:sym typeface="Wingdings" pitchFamily="2" charset="2"/>
              </a:rPr>
              <a:t>kromatisitas</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smtClean="0"/>
              <a:t>Model Warna</a:t>
            </a:r>
          </a:p>
        </p:txBody>
      </p:sp>
      <p:sp>
        <p:nvSpPr>
          <p:cNvPr id="20483" name="Rectangle 3"/>
          <p:cNvSpPr>
            <a:spLocks noGrp="1" noChangeArrowheads="1"/>
          </p:cNvSpPr>
          <p:nvPr>
            <p:ph idx="1"/>
          </p:nvPr>
        </p:nvSpPr>
        <p:spPr>
          <a:xfrm>
            <a:off x="457200" y="1600200"/>
            <a:ext cx="8305800" cy="3733800"/>
          </a:xfrm>
        </p:spPr>
        <p:txBody>
          <a:bodyPr/>
          <a:lstStyle/>
          <a:p>
            <a:r>
              <a:rPr lang="en-US" smtClean="0"/>
              <a:t>Memfasilitasi spesifikasi warna, model warna digunakan untuk menspesifikasikan sebuah sistem koordinat 3D untuk representasi warna</a:t>
            </a:r>
          </a:p>
          <a:p>
            <a:pPr lvl="1"/>
            <a:r>
              <a:rPr lang="en-US" smtClean="0"/>
              <a:t>Model warna berorientasi hardware: model RGB untuk monitor warna dan kamera video, model CMY untuk printer warna, model YIQ untuk siaran TV warna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81000" y="609600"/>
            <a:ext cx="3352800" cy="4894263"/>
          </a:xfrm>
          <a:prstGeom prst="rect">
            <a:avLst/>
          </a:prstGeom>
          <a:noFill/>
          <a:ln w="9525">
            <a:noFill/>
            <a:miter lim="800000"/>
            <a:headEnd/>
            <a:tailEnd/>
          </a:ln>
        </p:spPr>
        <p:txBody>
          <a:bodyPr>
            <a:spAutoFit/>
          </a:bodyPr>
          <a:lstStyle/>
          <a:p>
            <a:r>
              <a:rPr lang="en-US" b="1">
                <a:solidFill>
                  <a:srgbClr val="002060"/>
                </a:solidFill>
              </a:rPr>
              <a:t>Pengaruh Warna Terhadap Pencahayaan Buatan </a:t>
            </a:r>
          </a:p>
          <a:p>
            <a:endParaRPr lang="en-US">
              <a:solidFill>
                <a:srgbClr val="002060"/>
              </a:solidFill>
            </a:endParaRPr>
          </a:p>
          <a:p>
            <a:pPr algn="just"/>
            <a:r>
              <a:rPr lang="en-US" sz="1400" b="1"/>
              <a:t>	</a:t>
            </a:r>
            <a:r>
              <a:rPr lang="en-US" sz="1400"/>
              <a:t>  Dalam sistem pencahayaan di ruangan biasanya </a:t>
            </a:r>
            <a:r>
              <a:rPr lang="en-US" sz="1600" b="1" u="sng"/>
              <a:t>diperlukan tiga sistem, yaitu penerangan umum (general lighting), penerangan local (local lighting) dan penerangan aksen (accent lighting). </a:t>
            </a:r>
            <a:r>
              <a:rPr lang="en-US" sz="1400"/>
              <a:t>Setiap perabotan atau furniture yang terdapat di dalam ruangan mempunyai warna yang apabila mendapatkan pantulan dari beberapa lampu yang berbeda menghasilkan suatu pantulan pencahayaan yang berbeda. </a:t>
            </a:r>
          </a:p>
          <a:p>
            <a:endParaRPr lang="en-US"/>
          </a:p>
        </p:txBody>
      </p:sp>
      <p:pic>
        <p:nvPicPr>
          <p:cNvPr id="5123" name="Picture 2" descr="C:\Users\azie\Desktop\led-waterproof-rgb-flexible-light-strip-RGB-DC83_on.jpg"/>
          <p:cNvPicPr>
            <a:picLocks noChangeAspect="1" noChangeArrowheads="1"/>
          </p:cNvPicPr>
          <p:nvPr/>
        </p:nvPicPr>
        <p:blipFill>
          <a:blip r:embed="rId2"/>
          <a:srcRect/>
          <a:stretch>
            <a:fillRect/>
          </a:stretch>
        </p:blipFill>
        <p:spPr bwMode="auto">
          <a:xfrm>
            <a:off x="3733800" y="1828800"/>
            <a:ext cx="5227638" cy="3371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685800" y="762000"/>
            <a:ext cx="8043863" cy="5108575"/>
          </a:xfrm>
          <a:prstGeom prst="rect">
            <a:avLst/>
          </a:prstGeom>
          <a:noFill/>
          <a:ln w="9525">
            <a:noFill/>
            <a:miter lim="800000"/>
            <a:headEnd/>
            <a:tailEnd/>
          </a:ln>
        </p:spPr>
        <p:txBody>
          <a:bodyPr>
            <a:spAutoFit/>
          </a:bodyPr>
          <a:lstStyle/>
          <a:p>
            <a:r>
              <a:rPr lang="en-US" sz="2000" b="1">
                <a:solidFill>
                  <a:srgbClr val="002060"/>
                </a:solidFill>
              </a:rPr>
              <a:t>Pengaruh Warna Terhadap Pencahayaan Alami</a:t>
            </a:r>
            <a:endParaRPr lang="en-US" sz="2000">
              <a:solidFill>
                <a:srgbClr val="002060"/>
              </a:solidFill>
            </a:endParaRPr>
          </a:p>
          <a:p>
            <a:pPr algn="just"/>
            <a:r>
              <a:rPr lang="en-US" sz="1600" b="1"/>
              <a:t>	</a:t>
            </a:r>
          </a:p>
          <a:p>
            <a:pPr algn="just"/>
            <a:r>
              <a:rPr lang="en-US" sz="1400"/>
              <a:t>Warna suatu obyek yang diterangi sinar matahari siang, keragamannya </a:t>
            </a:r>
            <a:r>
              <a:rPr lang="en-US" sz="1600" b="1" u="sng"/>
              <a:t>bergantung kepada panjang gelombang sinarnya </a:t>
            </a:r>
            <a:r>
              <a:rPr lang="en-US" sz="1400"/>
              <a:t>dan struktur sinar yang dipantulkannya. Struktur sinar yang dipantulkan juga bergantung kepada seleksi daya serapnya. Kualitas permukaan suatu obyek, </a:t>
            </a:r>
            <a:r>
              <a:rPr lang="en-US" sz="1600" b="1" u="sng"/>
              <a:t>misalnya keadaan teksturnya yang kasar, licin, halus, buram, berdebu juga mempunyai pengaruh terhadap warna, karena akan menentukan keragaman destribusi cahaya</a:t>
            </a:r>
            <a:r>
              <a:rPr lang="en-US" sz="1400"/>
              <a:t>. </a:t>
            </a:r>
          </a:p>
          <a:p>
            <a:pPr algn="just"/>
            <a:endParaRPr lang="en-US" sz="1400"/>
          </a:p>
          <a:p>
            <a:pPr algn="just"/>
            <a:endParaRPr lang="en-US" sz="1400"/>
          </a:p>
          <a:p>
            <a:pPr algn="just"/>
            <a:r>
              <a:rPr lang="en-US" sz="1400"/>
              <a:t>Factor lain yang dapat memodifikasi persepsi sebuah warna adalah ukuran, bentuk permukaan, posisi yang melihat, posisi obyek dan arah penyinaran. Perubahan posisi sumber cahaya (frontal, dari pinggir, dari bawah, langsung, tidak langsung, dekat, jauh) beragam sudut dan intensitas cahayanya secara konsekuen akan mengubah kualitas warna. </a:t>
            </a:r>
            <a:r>
              <a:rPr lang="en-US" sz="1600" b="1" u="sng"/>
              <a:t>Warna disekeliling obyek akan mempengaruhi warna obyek, karena obyek akan memantulkan cahaya yang dating dari obyek lain. Warna tidak akan timbul bila tertutup atau terisolasi, tetapi akan berinteraksi dengan warna lain</a:t>
            </a:r>
            <a:r>
              <a:rPr lang="en-US" sz="1400"/>
              <a:t>. (Darmaprawira, </a:t>
            </a:r>
            <a:r>
              <a:rPr lang="en-US" sz="1400" i="1"/>
              <a:t>kreativitas </a:t>
            </a:r>
            <a:r>
              <a:rPr lang="en-US" sz="1400"/>
              <a:t>93). </a:t>
            </a:r>
            <a:endParaRPr lang="en-US" sz="1600"/>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pt-BR" b="1" smtClean="0"/>
              <a:t>Apa itu Warna?</a:t>
            </a:r>
            <a:endParaRPr lang="en-US" b="1" smtClean="0"/>
          </a:p>
        </p:txBody>
      </p:sp>
      <p:sp>
        <p:nvSpPr>
          <p:cNvPr id="7171" name="Rectangle 3"/>
          <p:cNvSpPr>
            <a:spLocks noGrp="1" noChangeArrowheads="1"/>
          </p:cNvSpPr>
          <p:nvPr>
            <p:ph idx="1"/>
          </p:nvPr>
        </p:nvSpPr>
        <p:spPr>
          <a:xfrm>
            <a:off x="4495800" y="1295400"/>
            <a:ext cx="4191000" cy="4495800"/>
          </a:xfrm>
        </p:spPr>
        <p:txBody>
          <a:bodyPr rtlCol="0">
            <a:normAutofit fontScale="77500" lnSpcReduction="20000"/>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err="1" smtClean="0"/>
              <a:t>Warna</a:t>
            </a:r>
            <a:r>
              <a:rPr lang="en-US" dirty="0" smtClean="0"/>
              <a:t> </a:t>
            </a:r>
            <a:r>
              <a:rPr lang="en-US" dirty="0" err="1" smtClean="0"/>
              <a:t>adalah</a:t>
            </a:r>
            <a:r>
              <a:rPr lang="en-US" dirty="0" smtClean="0"/>
              <a:t> </a:t>
            </a:r>
            <a:r>
              <a:rPr lang="en-US" dirty="0" err="1" smtClean="0"/>
              <a:t>elemen</a:t>
            </a:r>
            <a:r>
              <a:rPr lang="en-US" dirty="0" smtClean="0"/>
              <a:t> </a:t>
            </a:r>
            <a:r>
              <a:rPr lang="en-US" dirty="0" err="1" smtClean="0"/>
              <a:t>terpenting</a:t>
            </a:r>
            <a:r>
              <a:rPr lang="en-US" dirty="0" smtClean="0"/>
              <a:t> </a:t>
            </a:r>
            <a:r>
              <a:rPr lang="en-US" dirty="0" err="1" smtClean="0"/>
              <a:t>dalam</a:t>
            </a:r>
            <a:r>
              <a:rPr lang="en-US" dirty="0" smtClean="0"/>
              <a:t> </a:t>
            </a:r>
            <a:r>
              <a:rPr lang="en-US" dirty="0" err="1" smtClean="0"/>
              <a:t>desain</a:t>
            </a:r>
            <a:r>
              <a:rPr lang="en-US" dirty="0" smtClean="0"/>
              <a:t> </a:t>
            </a:r>
            <a:r>
              <a:rPr lang="en-US" dirty="0" err="1" smtClean="0"/>
              <a:t>grafis</a:t>
            </a:r>
            <a:r>
              <a:rPr lang="en-US" dirty="0" smtClean="0"/>
              <a:t>. </a:t>
            </a:r>
            <a:r>
              <a:rPr lang="en-US" dirty="0" err="1" smtClean="0"/>
              <a:t>Warna</a:t>
            </a:r>
            <a:r>
              <a:rPr lang="en-US" dirty="0" smtClean="0"/>
              <a:t> </a:t>
            </a:r>
            <a:r>
              <a:rPr lang="en-US" dirty="0" err="1" smtClean="0"/>
              <a:t>menjadi</a:t>
            </a:r>
            <a:r>
              <a:rPr lang="en-US" dirty="0" smtClean="0"/>
              <a:t> </a:t>
            </a:r>
            <a:r>
              <a:rPr lang="en-US" dirty="0" err="1" smtClean="0"/>
              <a:t>indikator</a:t>
            </a:r>
            <a:r>
              <a:rPr lang="en-US" dirty="0" smtClean="0"/>
              <a:t> </a:t>
            </a:r>
            <a:r>
              <a:rPr lang="en-US" dirty="0" err="1" smtClean="0"/>
              <a:t>pembeda</a:t>
            </a:r>
            <a:r>
              <a:rPr lang="en-US" dirty="0" smtClean="0"/>
              <a:t> </a:t>
            </a:r>
            <a:r>
              <a:rPr lang="en-US" dirty="0" err="1" smtClean="0"/>
              <a:t>antara</a:t>
            </a:r>
            <a:r>
              <a:rPr lang="en-US" dirty="0" smtClean="0"/>
              <a:t> </a:t>
            </a:r>
            <a:r>
              <a:rPr lang="en-US" dirty="0" err="1" smtClean="0"/>
              <a:t>satu</a:t>
            </a:r>
            <a:r>
              <a:rPr lang="en-US" dirty="0" smtClean="0"/>
              <a:t> </a:t>
            </a:r>
            <a:r>
              <a:rPr lang="en-US" dirty="0" err="1" smtClean="0"/>
              <a:t>objek</a:t>
            </a:r>
            <a:r>
              <a:rPr lang="en-US" dirty="0" smtClean="0"/>
              <a:t> </a:t>
            </a:r>
            <a:r>
              <a:rPr lang="en-US" dirty="0" err="1" smtClean="0"/>
              <a:t>dengan</a:t>
            </a:r>
            <a:r>
              <a:rPr lang="en-US" dirty="0" smtClean="0"/>
              <a:t> yang lain. </a:t>
            </a:r>
          </a:p>
          <a:p>
            <a:pPr fontAlgn="auto">
              <a:spcAft>
                <a:spcPts val="0"/>
              </a:spcAft>
              <a:buFont typeface="Arial" pitchFamily="34" charset="0"/>
              <a:buChar char="•"/>
              <a:defRPr/>
            </a:pPr>
            <a:r>
              <a:rPr lang="en-US" dirty="0" smtClean="0"/>
              <a:t>Dari </a:t>
            </a:r>
            <a:r>
              <a:rPr lang="en-US" dirty="0" err="1" smtClean="0"/>
              <a:t>sudut</a:t>
            </a:r>
            <a:r>
              <a:rPr lang="en-US" dirty="0" smtClean="0"/>
              <a:t> </a:t>
            </a:r>
            <a:r>
              <a:rPr lang="en-US" dirty="0" err="1" smtClean="0"/>
              <a:t>pandang</a:t>
            </a:r>
            <a:r>
              <a:rPr lang="en-US" dirty="0" smtClean="0"/>
              <a:t> </a:t>
            </a:r>
            <a:r>
              <a:rPr lang="en-US" dirty="0" err="1" smtClean="0"/>
              <a:t>ilmu</a:t>
            </a:r>
            <a:r>
              <a:rPr lang="en-US" dirty="0" smtClean="0"/>
              <a:t> </a:t>
            </a:r>
            <a:r>
              <a:rPr lang="en-US" dirty="0" err="1" smtClean="0"/>
              <a:t>fisika</a:t>
            </a:r>
            <a:r>
              <a:rPr lang="en-US" dirty="0" smtClean="0"/>
              <a:t>, </a:t>
            </a:r>
            <a:r>
              <a:rPr lang="en-US" dirty="0" err="1" smtClean="0"/>
              <a:t>warna</a:t>
            </a:r>
            <a:r>
              <a:rPr lang="en-US" dirty="0" smtClean="0"/>
              <a:t> </a:t>
            </a:r>
            <a:r>
              <a:rPr lang="en-US" dirty="0" err="1" smtClean="0"/>
              <a:t>dihasilkan</a:t>
            </a:r>
            <a:r>
              <a:rPr lang="en-US" dirty="0" smtClean="0"/>
              <a:t> </a:t>
            </a:r>
            <a:r>
              <a:rPr lang="en-US" dirty="0" err="1" smtClean="0"/>
              <a:t>dari</a:t>
            </a:r>
            <a:r>
              <a:rPr lang="en-US" dirty="0" smtClean="0"/>
              <a:t> </a:t>
            </a:r>
            <a:r>
              <a:rPr lang="en-US" dirty="0" err="1" smtClean="0"/>
              <a:t>representasi</a:t>
            </a:r>
            <a:r>
              <a:rPr lang="en-US" dirty="0" smtClean="0"/>
              <a:t> </a:t>
            </a:r>
            <a:r>
              <a:rPr lang="en-US" dirty="0" err="1" smtClean="0"/>
              <a:t>sinar</a:t>
            </a:r>
            <a:r>
              <a:rPr lang="en-US" dirty="0" smtClean="0"/>
              <a:t> </a:t>
            </a:r>
            <a:r>
              <a:rPr lang="en-US" dirty="0" err="1" smtClean="0"/>
              <a:t>putih</a:t>
            </a:r>
            <a:r>
              <a:rPr lang="en-US" dirty="0" smtClean="0"/>
              <a:t> yang </a:t>
            </a:r>
            <a:r>
              <a:rPr lang="en-US" dirty="0" err="1" smtClean="0"/>
              <a:t>dihasilkan</a:t>
            </a:r>
            <a:r>
              <a:rPr lang="en-US" dirty="0" smtClean="0"/>
              <a:t> </a:t>
            </a:r>
            <a:r>
              <a:rPr lang="en-US" dirty="0" err="1" smtClean="0"/>
              <a:t>oleh</a:t>
            </a:r>
            <a:r>
              <a:rPr lang="en-US" dirty="0" smtClean="0"/>
              <a:t> </a:t>
            </a:r>
            <a:r>
              <a:rPr lang="en-US" dirty="0" err="1" smtClean="0"/>
              <a:t>matahari</a:t>
            </a:r>
            <a:r>
              <a:rPr lang="en-US" dirty="0" smtClean="0"/>
              <a:t> </a:t>
            </a:r>
            <a:r>
              <a:rPr lang="en-US" dirty="0" err="1" smtClean="0"/>
              <a:t>atau</a:t>
            </a:r>
            <a:r>
              <a:rPr lang="en-US" dirty="0" smtClean="0"/>
              <a:t> bola </a:t>
            </a:r>
            <a:r>
              <a:rPr lang="en-US" dirty="0" err="1" smtClean="0"/>
              <a:t>lampu</a:t>
            </a:r>
            <a:r>
              <a:rPr lang="en-US" dirty="0" smtClean="0"/>
              <a:t> </a:t>
            </a:r>
            <a:r>
              <a:rPr lang="en-US" dirty="0" err="1" smtClean="0"/>
              <a:t>pada</a:t>
            </a:r>
            <a:r>
              <a:rPr lang="en-US" dirty="0" smtClean="0"/>
              <a:t> </a:t>
            </a:r>
            <a:r>
              <a:rPr lang="en-US" dirty="0" err="1" smtClean="0"/>
              <a:t>spektrum</a:t>
            </a:r>
            <a:r>
              <a:rPr lang="en-US" dirty="0" smtClean="0"/>
              <a:t> </a:t>
            </a:r>
            <a:r>
              <a:rPr lang="en-US" dirty="0" err="1" smtClean="0"/>
              <a:t>prisma</a:t>
            </a:r>
            <a:r>
              <a:rPr lang="en-US" dirty="0" smtClean="0"/>
              <a:t>.</a:t>
            </a:r>
          </a:p>
        </p:txBody>
      </p:sp>
      <p:pic>
        <p:nvPicPr>
          <p:cNvPr id="47105" name="Picture 1"/>
          <p:cNvPicPr>
            <a:picLocks noChangeAspect="1" noChangeArrowheads="1"/>
          </p:cNvPicPr>
          <p:nvPr/>
        </p:nvPicPr>
        <p:blipFill>
          <a:blip r:embed="rId2" cstate="print"/>
          <a:srcRect/>
          <a:stretch>
            <a:fillRect/>
          </a:stretch>
        </p:blipFill>
        <p:spPr bwMode="auto">
          <a:xfrm>
            <a:off x="533400" y="2057400"/>
            <a:ext cx="4230914" cy="3352800"/>
          </a:xfrm>
          <a:prstGeom prst="rect">
            <a:avLst/>
          </a:prstGeom>
          <a:solidFill>
            <a:schemeClr val="accent2"/>
          </a:solidFill>
          <a:ln w="9525">
            <a:noFill/>
            <a:miter lim="800000"/>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smtClean="0"/>
              <a:t>Spektrum Warna</a:t>
            </a:r>
          </a:p>
        </p:txBody>
      </p:sp>
      <p:sp>
        <p:nvSpPr>
          <p:cNvPr id="8195" name="Rectangle 3"/>
          <p:cNvSpPr>
            <a:spLocks noGrp="1" noChangeArrowheads="1"/>
          </p:cNvSpPr>
          <p:nvPr>
            <p:ph idx="1"/>
          </p:nvPr>
        </p:nvSpPr>
        <p:spPr/>
        <p:txBody>
          <a:bodyPr/>
          <a:lstStyle/>
          <a:p>
            <a:r>
              <a:rPr lang="en-US" sz="2400" smtClean="0"/>
              <a:t>Cahaya matahari yang dilewatkan pada prisma menghasilkan spetrum warna.</a:t>
            </a:r>
          </a:p>
          <a:p>
            <a:r>
              <a:rPr lang="en-US" sz="2400" smtClean="0"/>
              <a:t>‘warna’ objek yang diterima oleh penglihatan manusia ditentukan oleh cahaya dipantulkan oleh objek tersebut.</a:t>
            </a:r>
          </a:p>
          <a:p>
            <a:endParaRPr lang="en-US" sz="2400" smtClean="0"/>
          </a:p>
        </p:txBody>
      </p:sp>
      <p:pic>
        <p:nvPicPr>
          <p:cNvPr id="8196" name="Picture 4"/>
          <p:cNvPicPr>
            <a:picLocks noChangeAspect="1" noChangeArrowheads="1"/>
          </p:cNvPicPr>
          <p:nvPr/>
        </p:nvPicPr>
        <p:blipFill>
          <a:blip r:embed="rId2"/>
          <a:srcRect/>
          <a:stretch>
            <a:fillRect/>
          </a:stretch>
        </p:blipFill>
        <p:spPr bwMode="auto">
          <a:xfrm>
            <a:off x="1143000" y="3657600"/>
            <a:ext cx="6705600" cy="2728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smtClean="0"/>
              <a:t>Akromatik vs Kromatik	</a:t>
            </a:r>
          </a:p>
        </p:txBody>
      </p:sp>
      <p:sp>
        <p:nvSpPr>
          <p:cNvPr id="11267" name="Rectangle 3"/>
          <p:cNvSpPr>
            <a:spLocks noGrp="1" noChangeArrowheads="1"/>
          </p:cNvSpPr>
          <p:nvPr>
            <p:ph idx="1"/>
          </p:nvPr>
        </p:nvSpPr>
        <p:spPr/>
        <p:txBody>
          <a:bodyPr rtlCol="0">
            <a:normAutofit fontScale="85000" lnSpcReduction="10000"/>
          </a:bodyPr>
          <a:lstStyle/>
          <a:p>
            <a:pPr fontAlgn="auto">
              <a:spcAft>
                <a:spcPts val="0"/>
              </a:spcAft>
              <a:buFont typeface="Arial" pitchFamily="34" charset="0"/>
              <a:buChar char="•"/>
              <a:defRPr/>
            </a:pPr>
            <a:r>
              <a:rPr lang="en-US" smtClean="0"/>
              <a:t>Cahaya akromatik: tidak berwarna, hanya menggunakan intensitas yang diukur dengan tingkat </a:t>
            </a:r>
          </a:p>
          <a:p>
            <a:pPr fontAlgn="auto">
              <a:spcAft>
                <a:spcPts val="0"/>
              </a:spcAft>
              <a:buFont typeface="Arial" pitchFamily="34" charset="0"/>
              <a:buChar char="•"/>
              <a:defRPr/>
            </a:pPr>
            <a:r>
              <a:rPr lang="en-US" smtClean="0"/>
              <a:t>keabuan. Contoh: TV hitam-putih, citra monokrom yang kita gunakan</a:t>
            </a:r>
          </a:p>
          <a:p>
            <a:pPr fontAlgn="auto">
              <a:spcAft>
                <a:spcPts val="0"/>
              </a:spcAft>
              <a:buFont typeface="Arial" pitchFamily="34" charset="0"/>
              <a:buChar char="•"/>
              <a:defRPr/>
            </a:pPr>
            <a:r>
              <a:rPr lang="en-US" smtClean="0"/>
              <a:t>Cahaya kromatik: panjang gelombang 400~700 nm. Tiga satuan yang digunakan untuk mendeskripsikan kualitas dari sumber cahaya akromatik:</a:t>
            </a:r>
          </a:p>
          <a:p>
            <a:pPr lvl="1" fontAlgn="auto">
              <a:spcAft>
                <a:spcPts val="0"/>
              </a:spcAft>
              <a:buFont typeface="Arial" pitchFamily="34" charset="0"/>
              <a:buChar char="–"/>
              <a:defRPr/>
            </a:pPr>
            <a:r>
              <a:rPr lang="en-US" smtClean="0"/>
              <a:t>Radiance</a:t>
            </a:r>
          </a:p>
          <a:p>
            <a:pPr lvl="1" fontAlgn="auto">
              <a:spcAft>
                <a:spcPts val="0"/>
              </a:spcAft>
              <a:buFont typeface="Arial" pitchFamily="34" charset="0"/>
              <a:buChar char="–"/>
              <a:defRPr/>
            </a:pPr>
            <a:r>
              <a:rPr lang="en-US" smtClean="0"/>
              <a:t>Luminance</a:t>
            </a:r>
          </a:p>
          <a:p>
            <a:pPr lvl="1" fontAlgn="auto">
              <a:spcAft>
                <a:spcPts val="0"/>
              </a:spcAft>
              <a:buFont typeface="Arial" pitchFamily="34" charset="0"/>
              <a:buChar char="–"/>
              <a:defRPr/>
            </a:pPr>
            <a:r>
              <a:rPr lang="en-US" smtClean="0"/>
              <a:t>Brightness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smtClean="0"/>
              <a:t>Cahaya Kromatik</a:t>
            </a:r>
          </a:p>
        </p:txBody>
      </p:sp>
      <p:sp>
        <p:nvSpPr>
          <p:cNvPr id="12291" name="Rectangle 3"/>
          <p:cNvSpPr>
            <a:spLocks noGrp="1" noChangeArrowheads="1"/>
          </p:cNvSpPr>
          <p:nvPr>
            <p:ph idx="1"/>
          </p:nvPr>
        </p:nvSpPr>
        <p:spPr/>
        <p:txBody>
          <a:bodyPr rtlCol="0">
            <a:normAutofit fontScale="92500" lnSpcReduction="20000"/>
          </a:bodyPr>
          <a:lstStyle/>
          <a:p>
            <a:pPr fontAlgn="auto">
              <a:spcAft>
                <a:spcPts val="0"/>
              </a:spcAft>
              <a:buFont typeface="Arial" pitchFamily="34" charset="0"/>
              <a:buChar char="•"/>
              <a:defRPr/>
            </a:pPr>
            <a:r>
              <a:rPr lang="en-US" smtClean="0"/>
              <a:t>Radiansi: </a:t>
            </a:r>
          </a:p>
          <a:p>
            <a:pPr lvl="1" fontAlgn="auto">
              <a:spcAft>
                <a:spcPts val="0"/>
              </a:spcAft>
              <a:buFont typeface="Arial" pitchFamily="34" charset="0"/>
              <a:buChar char="–"/>
              <a:defRPr/>
            </a:pPr>
            <a:r>
              <a:rPr lang="en-US" smtClean="0"/>
              <a:t>jumlah energi yang memancar dari sumber cahaya (dalam satuan watt)</a:t>
            </a:r>
          </a:p>
          <a:p>
            <a:pPr fontAlgn="auto">
              <a:spcAft>
                <a:spcPts val="0"/>
              </a:spcAft>
              <a:buFont typeface="Arial" pitchFamily="34" charset="0"/>
              <a:buChar char="•"/>
              <a:defRPr/>
            </a:pPr>
            <a:r>
              <a:rPr lang="en-US" smtClean="0"/>
              <a:t>Luminasi:</a:t>
            </a:r>
          </a:p>
          <a:p>
            <a:pPr lvl="1" fontAlgn="auto">
              <a:spcAft>
                <a:spcPts val="0"/>
              </a:spcAft>
              <a:buFont typeface="Arial" pitchFamily="34" charset="0"/>
              <a:buChar char="–"/>
              <a:defRPr/>
            </a:pPr>
            <a:r>
              <a:rPr lang="en-US" smtClean="0"/>
              <a:t>jumlah energi yang diterima oleh observer dari sumber cahaya (dalam satuan lumens, lm). contoh: sinar inframerah memiliki radiansi yang besar tapi nyaris tidak dapat dilihat oleh observer</a:t>
            </a:r>
          </a:p>
          <a:p>
            <a:pPr fontAlgn="auto">
              <a:spcAft>
                <a:spcPts val="0"/>
              </a:spcAft>
              <a:buFont typeface="Arial" pitchFamily="34" charset="0"/>
              <a:buChar char="•"/>
              <a:defRPr/>
            </a:pPr>
            <a:r>
              <a:rPr lang="en-US" smtClean="0"/>
              <a:t>Brightness:</a:t>
            </a:r>
          </a:p>
          <a:p>
            <a:pPr lvl="1" fontAlgn="auto">
              <a:spcAft>
                <a:spcPts val="0"/>
              </a:spcAft>
              <a:buFont typeface="Arial" pitchFamily="34" charset="0"/>
              <a:buChar char="–"/>
              <a:defRPr/>
            </a:pPr>
            <a:r>
              <a:rPr lang="en-US" smtClean="0"/>
              <a:t>Deskriptor yang subjektif, mirip dengan pengertian intensitas pada akromatik, walah satu faktor penentu dalam menggambarkan sensasi warna</a:t>
            </a:r>
          </a:p>
          <a:p>
            <a:pPr fontAlgn="auto">
              <a:spcAft>
                <a:spcPts val="0"/>
              </a:spcAft>
              <a:buFont typeface="Arial" pitchFamily="34" charset="0"/>
              <a:buChar char="•"/>
              <a:defRPr/>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smtClean="0"/>
              <a:t>Gelombang warna</a:t>
            </a:r>
          </a:p>
        </p:txBody>
      </p:sp>
      <p:sp>
        <p:nvSpPr>
          <p:cNvPr id="11267" name="Content Placeholder 6"/>
          <p:cNvSpPr>
            <a:spLocks noGrp="1"/>
          </p:cNvSpPr>
          <p:nvPr>
            <p:ph idx="1"/>
          </p:nvPr>
        </p:nvSpPr>
        <p:spPr/>
        <p:txBody>
          <a:bodyPr/>
          <a:lstStyle/>
          <a:p>
            <a:endParaRPr lang="en-US" smtClean="0"/>
          </a:p>
        </p:txBody>
      </p:sp>
      <p:pic>
        <p:nvPicPr>
          <p:cNvPr id="11268" name="Picture 4"/>
          <p:cNvPicPr>
            <a:picLocks noChangeAspect="1" noChangeArrowheads="1"/>
          </p:cNvPicPr>
          <p:nvPr/>
        </p:nvPicPr>
        <p:blipFill>
          <a:blip r:embed="rId2"/>
          <a:srcRect/>
          <a:stretch>
            <a:fillRect/>
          </a:stretch>
        </p:blipFill>
        <p:spPr bwMode="auto">
          <a:xfrm>
            <a:off x="609600" y="2438400"/>
            <a:ext cx="7696200" cy="268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rtlCol="0">
            <a:normAutofit fontScale="90000"/>
          </a:bodyPr>
          <a:lstStyle/>
          <a:p>
            <a:pPr fontAlgn="auto">
              <a:spcAft>
                <a:spcPts val="0"/>
              </a:spcAft>
              <a:defRPr/>
            </a:pPr>
            <a:r>
              <a:rPr lang="en-US" b="1" dirty="0" err="1" smtClean="0"/>
              <a:t>Pemrosesan</a:t>
            </a:r>
            <a:r>
              <a:rPr lang="en-US" b="1" dirty="0" smtClean="0"/>
              <a:t> </a:t>
            </a:r>
            <a:r>
              <a:rPr lang="en-US" b="1" dirty="0" err="1" smtClean="0"/>
              <a:t>Informasi</a:t>
            </a:r>
            <a:r>
              <a:rPr lang="en-US" b="1" dirty="0" smtClean="0"/>
              <a:t> </a:t>
            </a:r>
            <a:r>
              <a:rPr lang="en-US" b="1" dirty="0" err="1" smtClean="0"/>
              <a:t>oleh</a:t>
            </a:r>
            <a:r>
              <a:rPr lang="en-US" b="1" dirty="0" smtClean="0"/>
              <a:t> Observer </a:t>
            </a:r>
            <a:r>
              <a:rPr lang="en-US" b="1" dirty="0" err="1" smtClean="0"/>
              <a:t>Manusia</a:t>
            </a:r>
            <a:endParaRPr lang="en-US" b="1" dirty="0" smtClean="0"/>
          </a:p>
        </p:txBody>
      </p:sp>
      <p:sp>
        <p:nvSpPr>
          <p:cNvPr id="25603" name="Rectangle 3"/>
          <p:cNvSpPr>
            <a:spLocks noGrp="1" noChangeArrowheads="1"/>
          </p:cNvSpPr>
          <p:nvPr>
            <p:ph idx="1"/>
          </p:nvPr>
        </p:nvSpPr>
        <p:spPr/>
        <p:txBody>
          <a:bodyPr rtlCol="0">
            <a:normAutofit fontScale="70000" lnSpcReduction="20000"/>
          </a:bodyPr>
          <a:lstStyle/>
          <a:p>
            <a:pPr fontAlgn="auto">
              <a:spcAft>
                <a:spcPts val="0"/>
              </a:spcAft>
              <a:buFont typeface="Arial" pitchFamily="34" charset="0"/>
              <a:buChar char="•"/>
              <a:defRPr/>
            </a:pPr>
            <a:endParaRPr lang="en-US" smtClean="0"/>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Persepsi visual</a:t>
            </a:r>
          </a:p>
          <a:p>
            <a:pPr lvl="1" fontAlgn="auto">
              <a:spcAft>
                <a:spcPts val="0"/>
              </a:spcAft>
              <a:buFont typeface="Arial" pitchFamily="34" charset="0"/>
              <a:buChar char="–"/>
              <a:defRPr/>
            </a:pPr>
            <a:r>
              <a:rPr lang="en-US" smtClean="0"/>
              <a:t>Berhubungan dg bagaimana persepsi thd citra oleh observer manusia </a:t>
            </a:r>
          </a:p>
          <a:p>
            <a:pPr lvl="2" fontAlgn="auto">
              <a:spcAft>
                <a:spcPts val="0"/>
              </a:spcAft>
              <a:buFont typeface="Arial" pitchFamily="34" charset="0"/>
              <a:buChar char="•"/>
              <a:defRPr/>
            </a:pPr>
            <a:r>
              <a:rPr lang="en-US" smtClean="0"/>
              <a:t>Pemrosesan awal oleh mata</a:t>
            </a:r>
            <a:endParaRPr lang="en-US" smtClean="0">
              <a:sym typeface="Symbol" pitchFamily="18" charset="2"/>
            </a:endParaRPr>
          </a:p>
          <a:p>
            <a:pPr lvl="2" fontAlgn="auto">
              <a:spcAft>
                <a:spcPts val="0"/>
              </a:spcAft>
              <a:buFont typeface="Arial" pitchFamily="34" charset="0"/>
              <a:buChar char="•"/>
              <a:defRPr/>
            </a:pPr>
            <a:r>
              <a:rPr lang="en-US" smtClean="0">
                <a:sym typeface="Symbol" pitchFamily="18" charset="2"/>
              </a:rPr>
              <a:t>Pemrosesan lebih jauh oleh otak</a:t>
            </a:r>
          </a:p>
          <a:p>
            <a:pPr lvl="1" fontAlgn="auto">
              <a:spcAft>
                <a:spcPts val="0"/>
              </a:spcAft>
              <a:buFont typeface="Arial" pitchFamily="34" charset="0"/>
              <a:buChar char="–"/>
              <a:defRPr/>
            </a:pPr>
            <a:r>
              <a:rPr lang="en-US" smtClean="0">
                <a:sym typeface="Symbol" pitchFamily="18" charset="2"/>
              </a:rPr>
              <a:t>Penting utk mengembangkan image fidelity measure</a:t>
            </a:r>
          </a:p>
          <a:p>
            <a:pPr lvl="2" fontAlgn="auto">
              <a:spcAft>
                <a:spcPts val="0"/>
              </a:spcAft>
              <a:buFont typeface="Arial" pitchFamily="34" charset="0"/>
              <a:buChar char="•"/>
              <a:defRPr/>
            </a:pPr>
            <a:r>
              <a:rPr lang="en-US" smtClean="0">
                <a:sym typeface="Symbol" pitchFamily="18" charset="2"/>
              </a:rPr>
              <a:t>Diperlukan utk perencanaan &amp; evaluasi algoritma &amp; sistem DIP/DIV</a:t>
            </a:r>
          </a:p>
          <a:p>
            <a:pPr fontAlgn="auto">
              <a:spcAft>
                <a:spcPts val="0"/>
              </a:spcAft>
              <a:buFont typeface="Arial" pitchFamily="34" charset="0"/>
              <a:buChar char="•"/>
              <a:defRPr/>
            </a:pPr>
            <a:r>
              <a:rPr lang="en-US" smtClean="0"/>
              <a:t>Trichromatic color theory (Thomas Young):  color vision adalah hasil dari tiga photoreceptors berbeda</a:t>
            </a:r>
          </a:p>
          <a:p>
            <a:pPr fontAlgn="auto">
              <a:spcAft>
                <a:spcPts val="0"/>
              </a:spcAft>
              <a:buFont typeface="Arial" pitchFamily="34" charset="0"/>
              <a:buChar char="•"/>
              <a:defRPr/>
            </a:pPr>
            <a:endParaRPr lang="en-US" smtClean="0"/>
          </a:p>
        </p:txBody>
      </p:sp>
      <p:pic>
        <p:nvPicPr>
          <p:cNvPr id="12292" name="Picture 4"/>
          <p:cNvPicPr>
            <a:picLocks noChangeAspect="1" noChangeArrowheads="1"/>
          </p:cNvPicPr>
          <p:nvPr/>
        </p:nvPicPr>
        <p:blipFill>
          <a:blip r:embed="rId2"/>
          <a:srcRect/>
          <a:stretch>
            <a:fillRect/>
          </a:stretch>
        </p:blipFill>
        <p:spPr bwMode="auto">
          <a:xfrm>
            <a:off x="1219200" y="1828800"/>
            <a:ext cx="6781800" cy="1749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TotalTime>
  <Words>648</Words>
  <Application>Microsoft Office PowerPoint</Application>
  <PresentationFormat>On-screen Show (4:3)</PresentationFormat>
  <Paragraphs>90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Verdana</vt:lpstr>
      <vt:lpstr>Arial</vt:lpstr>
      <vt:lpstr>Calibri</vt:lpstr>
      <vt:lpstr>Symbol</vt:lpstr>
      <vt:lpstr>Wingdings</vt:lpstr>
      <vt:lpstr>Office Theme</vt:lpstr>
      <vt:lpstr>WARNA DALAM CAHAYA</vt:lpstr>
      <vt:lpstr>Slide 2</vt:lpstr>
      <vt:lpstr>Slide 3</vt:lpstr>
      <vt:lpstr>Apa itu Warna?</vt:lpstr>
      <vt:lpstr>Spektrum Warna</vt:lpstr>
      <vt:lpstr>Akromatik vs Kromatik </vt:lpstr>
      <vt:lpstr>Cahaya Kromatik</vt:lpstr>
      <vt:lpstr>Gelombang warna</vt:lpstr>
      <vt:lpstr>Pemrosesan Informasi oleh Observer Manusia</vt:lpstr>
      <vt:lpstr>Anatomi Mata</vt:lpstr>
      <vt:lpstr>Mata vs Kamera</vt:lpstr>
      <vt:lpstr>Persepsi Warna Manusia</vt:lpstr>
      <vt:lpstr>Warna primer vs warna sekunder (pada cahaya)</vt:lpstr>
      <vt:lpstr>Warna primer vs warna sekunder pada pigmen </vt:lpstr>
      <vt:lpstr>Slide 15</vt:lpstr>
      <vt:lpstr>Brightness, hue, saturation</vt:lpstr>
      <vt:lpstr>Model Warna</vt:lpstr>
    </vt:vector>
  </TitlesOfParts>
  <Company>Wesmosis@Yahoo.Dk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WW</dc:creator>
  <cp:lastModifiedBy>azie</cp:lastModifiedBy>
  <cp:revision>52</cp:revision>
  <dcterms:created xsi:type="dcterms:W3CDTF">2009-05-05T13:37:41Z</dcterms:created>
  <dcterms:modified xsi:type="dcterms:W3CDTF">2017-10-05T01:56:46Z</dcterms:modified>
</cp:coreProperties>
</file>