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3" r:id="rId2"/>
    <p:sldId id="260" r:id="rId3"/>
    <p:sldId id="257" r:id="rId4"/>
    <p:sldId id="258" r:id="rId5"/>
    <p:sldId id="261" r:id="rId6"/>
    <p:sldId id="262" r:id="rId7"/>
    <p:sldId id="263" r:id="rId8"/>
    <p:sldId id="264" r:id="rId9"/>
    <p:sldId id="265" r:id="rId10"/>
    <p:sldId id="266" r:id="rId11"/>
    <p:sldId id="267" r:id="rId12"/>
    <p:sldId id="269" r:id="rId13"/>
    <p:sldId id="270" r:id="rId14"/>
    <p:sldId id="268" r:id="rId15"/>
    <p:sldId id="271" r:id="rId16"/>
    <p:sldId id="274" r:id="rId1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40" autoAdjust="0"/>
  </p:normalViewPr>
  <p:slideViewPr>
    <p:cSldViewPr>
      <p:cViewPr varScale="1">
        <p:scale>
          <a:sx n="86" d="100"/>
          <a:sy n="86" d="100"/>
        </p:scale>
        <p:origin x="-150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7214C9-15F0-4B99-A7C1-0713EE776096}" type="datetimeFigureOut">
              <a:rPr lang="id-ID" smtClean="0"/>
              <a:pPr/>
              <a:t>05/10/2017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26BD95-6A96-491A-AC81-235D608EBE3E}"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7214C9-15F0-4B99-A7C1-0713EE776096}" type="datetimeFigureOut">
              <a:rPr lang="id-ID" smtClean="0"/>
              <a:pPr/>
              <a:t>05/10/2017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26BD95-6A96-491A-AC81-235D608EBE3E}"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7214C9-15F0-4B99-A7C1-0713EE776096}" type="datetimeFigureOut">
              <a:rPr lang="id-ID" smtClean="0"/>
              <a:pPr/>
              <a:t>05/10/2017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26BD95-6A96-491A-AC81-235D608EBE3E}"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7214C9-15F0-4B99-A7C1-0713EE776096}" type="datetimeFigureOut">
              <a:rPr lang="id-ID" smtClean="0"/>
              <a:pPr/>
              <a:t>05/10/2017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26BD95-6A96-491A-AC81-235D608EBE3E}"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7214C9-15F0-4B99-A7C1-0713EE776096}" type="datetimeFigureOut">
              <a:rPr lang="id-ID" smtClean="0"/>
              <a:pPr/>
              <a:t>05/10/2017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26BD95-6A96-491A-AC81-235D608EBE3E}"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7214C9-15F0-4B99-A7C1-0713EE776096}" type="datetimeFigureOut">
              <a:rPr lang="id-ID" smtClean="0"/>
              <a:pPr/>
              <a:t>05/10/2017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926BD95-6A96-491A-AC81-235D608EBE3E}"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7214C9-15F0-4B99-A7C1-0713EE776096}" type="datetimeFigureOut">
              <a:rPr lang="id-ID" smtClean="0"/>
              <a:pPr/>
              <a:t>05/10/2017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926BD95-6A96-491A-AC81-235D608EBE3E}"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7214C9-15F0-4B99-A7C1-0713EE776096}" type="datetimeFigureOut">
              <a:rPr lang="id-ID" smtClean="0"/>
              <a:pPr/>
              <a:t>05/10/2017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926BD95-6A96-491A-AC81-235D608EBE3E}"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214C9-15F0-4B99-A7C1-0713EE776096}" type="datetimeFigureOut">
              <a:rPr lang="id-ID" smtClean="0"/>
              <a:pPr/>
              <a:t>05/10/2017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926BD95-6A96-491A-AC81-235D608EBE3E}"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7214C9-15F0-4B99-A7C1-0713EE776096}" type="datetimeFigureOut">
              <a:rPr lang="id-ID" smtClean="0"/>
              <a:pPr/>
              <a:t>05/10/2017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926BD95-6A96-491A-AC81-235D608EBE3E}"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7214C9-15F0-4B99-A7C1-0713EE776096}" type="datetimeFigureOut">
              <a:rPr lang="id-ID" smtClean="0"/>
              <a:pPr/>
              <a:t>05/10/2017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926BD95-6A96-491A-AC81-235D608EBE3E}"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7214C9-15F0-4B99-A7C1-0713EE776096}" type="datetimeFigureOut">
              <a:rPr lang="id-ID" smtClean="0"/>
              <a:pPr/>
              <a:t>05/10/2017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26BD95-6A96-491A-AC81-235D608EBE3E}"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anneahira.com/merawat-kuku-kaki.htm" TargetMode="External"/><Relationship Id="rId2" Type="http://schemas.openxmlformats.org/officeDocument/2006/relationships/hyperlink" Target="http://www.anneahira.com/gelas-susu.htm" TargetMode="External"/><Relationship Id="rId1" Type="http://schemas.openxmlformats.org/officeDocument/2006/relationships/slideLayout" Target="../slideLayouts/slideLayout2.xml"/><Relationship Id="rId4" Type="http://schemas.openxmlformats.org/officeDocument/2006/relationships/hyperlink" Target="http://www.anneahira.com/gelas-kaca.htm"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anneahira.com/manfaat-susu-kacang.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785786" y="2357430"/>
            <a:ext cx="7772400" cy="1470025"/>
          </a:xfrm>
        </p:spPr>
        <p:txBody>
          <a:bodyPr>
            <a:normAutofit fontScale="90000"/>
          </a:bodyPr>
          <a:lstStyle/>
          <a:p>
            <a:r>
              <a:rPr lang="en-GB" b="1" dirty="0" smtClean="0"/>
              <a:t>SUMBER CAHAYA DAN PERALATAN PENCAHAYAAN BUATAN</a:t>
            </a:r>
            <a:endParaRPr lang="en-US" b="1" dirty="0" smtClean="0"/>
          </a:p>
        </p:txBody>
      </p:sp>
      <p:sp>
        <p:nvSpPr>
          <p:cNvPr id="9" name="TextBox 8"/>
          <p:cNvSpPr txBox="1"/>
          <p:nvPr/>
        </p:nvSpPr>
        <p:spPr>
          <a:xfrm>
            <a:off x="1219200" y="3886200"/>
            <a:ext cx="6934200" cy="923330"/>
          </a:xfrm>
          <a:prstGeom prst="rect">
            <a:avLst/>
          </a:prstGeom>
          <a:noFill/>
        </p:spPr>
        <p:txBody>
          <a:bodyPr wrap="square" rtlCol="0">
            <a:spAutoFit/>
          </a:bodyPr>
          <a:lstStyle/>
          <a:p>
            <a:pPr algn="ctr"/>
            <a:r>
              <a:rPr lang="en-US" b="1" dirty="0" err="1" smtClean="0"/>
              <a:t>Pertemuan</a:t>
            </a:r>
            <a:r>
              <a:rPr lang="en-US" b="1" dirty="0" smtClean="0"/>
              <a:t> </a:t>
            </a:r>
            <a:r>
              <a:rPr lang="en-US" b="1" dirty="0" err="1" smtClean="0"/>
              <a:t>Ke</a:t>
            </a:r>
            <a:r>
              <a:rPr lang="en-US" b="1" dirty="0" smtClean="0"/>
              <a:t> 4</a:t>
            </a:r>
          </a:p>
          <a:p>
            <a:pPr algn="ctr"/>
            <a:endParaRPr lang="en-US" b="1" dirty="0" smtClean="0"/>
          </a:p>
          <a:p>
            <a:pPr algn="ctr"/>
            <a:r>
              <a:rPr lang="en-US" dirty="0" err="1" smtClean="0"/>
              <a:t>Dosen</a:t>
            </a:r>
            <a:r>
              <a:rPr lang="en-US" dirty="0" smtClean="0"/>
              <a:t> </a:t>
            </a:r>
            <a:r>
              <a:rPr lang="en-US" dirty="0" err="1" smtClean="0"/>
              <a:t>Pengampu</a:t>
            </a:r>
            <a:r>
              <a:rPr lang="en-US" dirty="0" smtClean="0"/>
              <a:t> Mata </a:t>
            </a:r>
            <a:r>
              <a:rPr lang="en-US" dirty="0" err="1" smtClean="0"/>
              <a:t>Kuliah</a:t>
            </a:r>
            <a:r>
              <a:rPr lang="en-US" dirty="0" smtClean="0"/>
              <a:t> : Muhammad </a:t>
            </a:r>
            <a:r>
              <a:rPr lang="en-US" dirty="0" err="1" smtClean="0"/>
              <a:t>Fauzi</a:t>
            </a:r>
            <a:r>
              <a:rPr lang="en-US" dirty="0" smtClean="0"/>
              <a:t>. M.Ds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14348" y="642918"/>
            <a:ext cx="4143404" cy="830997"/>
          </a:xfrm>
          <a:prstGeom prst="rect">
            <a:avLst/>
          </a:prstGeom>
          <a:noFill/>
        </p:spPr>
        <p:txBody>
          <a:bodyPr wrap="square" rtlCol="0">
            <a:spAutoFit/>
          </a:bodyPr>
          <a:lstStyle/>
          <a:p>
            <a:r>
              <a:rPr lang="id-ID" sz="4800" b="1" dirty="0" smtClean="0"/>
              <a:t>Lampu LED</a:t>
            </a:r>
            <a:endParaRPr lang="id-ID" sz="4800" b="1" dirty="0"/>
          </a:p>
        </p:txBody>
      </p:sp>
      <p:sp>
        <p:nvSpPr>
          <p:cNvPr id="7" name="TextBox 6"/>
          <p:cNvSpPr txBox="1"/>
          <p:nvPr/>
        </p:nvSpPr>
        <p:spPr>
          <a:xfrm>
            <a:off x="571472" y="1928802"/>
            <a:ext cx="7286708" cy="4154984"/>
          </a:xfrm>
          <a:prstGeom prst="rect">
            <a:avLst/>
          </a:prstGeom>
          <a:noFill/>
        </p:spPr>
        <p:txBody>
          <a:bodyPr wrap="square" rtlCol="0">
            <a:spAutoFit/>
          </a:bodyPr>
          <a:lstStyle/>
          <a:p>
            <a:pPr algn="just"/>
            <a:r>
              <a:rPr lang="id-ID" sz="2400" dirty="0" smtClean="0"/>
              <a:t>Lampu ini merupakan sirkuit semikonduktor yang memancarkan cahaya ketika dialiri listrik. Sifatnya berbeda dengan filamen yang harus dipijarkan (dibakar) atau lampu TL yang merupakan pijaran partikel. Lampu LED memancarkan cahaya lewat aliran listrik yang relatif tidak menghasilkan banyak panas. Karena itu lampu LED terasa dingin dipakai karena tidak menambah panas ruangan seperti lampu pijar. Lampu LED juga memiliki warna sinar yang beragam, yaitu putih, kuning, dan warna-warna lainnya.</a:t>
            </a:r>
          </a:p>
          <a:p>
            <a:pPr algn="just"/>
            <a:endParaRPr lang="id-ID"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amond(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357166"/>
            <a:ext cx="8229600" cy="1143000"/>
          </a:xfrm>
        </p:spPr>
        <p:txBody>
          <a:bodyPr/>
          <a:lstStyle/>
          <a:p>
            <a:r>
              <a:rPr lang="id-ID" b="1" dirty="0" smtClean="0"/>
              <a:t>Gambar Lampu LED</a:t>
            </a:r>
            <a:endParaRPr lang="id-ID" b="1" dirty="0"/>
          </a:p>
        </p:txBody>
      </p:sp>
      <p:pic>
        <p:nvPicPr>
          <p:cNvPr id="4" name="Picture 5"/>
          <p:cNvPicPr>
            <a:picLocks noGrp="1" noChangeAspect="1" noChangeArrowheads="1"/>
          </p:cNvPicPr>
          <p:nvPr>
            <p:ph idx="1"/>
          </p:nvPr>
        </p:nvPicPr>
        <p:blipFill>
          <a:blip r:embed="rId2"/>
          <a:srcRect/>
          <a:stretch>
            <a:fillRect/>
          </a:stretch>
        </p:blipFill>
        <p:spPr bwMode="auto">
          <a:xfrm>
            <a:off x="2571736" y="1714488"/>
            <a:ext cx="3429024" cy="3099799"/>
          </a:xfrm>
          <a:prstGeom prst="rect">
            <a:avLst/>
          </a:prstGeom>
          <a:noFill/>
          <a:ln w="9525">
            <a:noFill/>
            <a:miter lim="800000"/>
            <a:headEnd/>
            <a:tailEnd/>
          </a:ln>
          <a:effectLst/>
        </p:spPr>
      </p:pic>
      <p:sp>
        <p:nvSpPr>
          <p:cNvPr id="5" name="TextBox 4"/>
          <p:cNvSpPr txBox="1"/>
          <p:nvPr/>
        </p:nvSpPr>
        <p:spPr>
          <a:xfrm>
            <a:off x="1428728" y="5000636"/>
            <a:ext cx="6286544" cy="1200329"/>
          </a:xfrm>
          <a:prstGeom prst="rect">
            <a:avLst/>
          </a:prstGeom>
          <a:noFill/>
        </p:spPr>
        <p:txBody>
          <a:bodyPr wrap="square" rtlCol="0">
            <a:spAutoFit/>
          </a:bodyPr>
          <a:lstStyle/>
          <a:p>
            <a:r>
              <a:rPr lang="id-ID" i="1" dirty="0" smtClean="0"/>
              <a:t>Satu varian bentuk lampu LED, dimana bentuk lampu LED yang menggantikan bohlam bisa bermacam-macam. Yang pasti adalah lampu LED merupakan lampu berisi kumpulan LED kecil dengan warna putih atau kuning. </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amond(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85852" y="0"/>
            <a:ext cx="6572296" cy="1446550"/>
          </a:xfrm>
          <a:prstGeom prst="rect">
            <a:avLst/>
          </a:prstGeom>
          <a:noFill/>
        </p:spPr>
        <p:txBody>
          <a:bodyPr wrap="square" rtlCol="0">
            <a:spAutoFit/>
          </a:bodyPr>
          <a:lstStyle/>
          <a:p>
            <a:r>
              <a:rPr lang="id-ID" sz="4400" b="1" dirty="0" smtClean="0"/>
              <a:t>Komponen Lampu Pijar</a:t>
            </a:r>
            <a:r>
              <a:rPr lang="id-ID" sz="4400" dirty="0" smtClean="0"/>
              <a:t/>
            </a:r>
            <a:br>
              <a:rPr lang="id-ID" sz="4400" dirty="0" smtClean="0"/>
            </a:br>
            <a:endParaRPr lang="id-ID" sz="4400" dirty="0"/>
          </a:p>
        </p:txBody>
      </p:sp>
      <p:sp>
        <p:nvSpPr>
          <p:cNvPr id="6" name="TextBox 5"/>
          <p:cNvSpPr txBox="1"/>
          <p:nvPr/>
        </p:nvSpPr>
        <p:spPr>
          <a:xfrm>
            <a:off x="1000099" y="856357"/>
            <a:ext cx="7616511" cy="6432530"/>
          </a:xfrm>
          <a:prstGeom prst="rect">
            <a:avLst/>
          </a:prstGeom>
          <a:noFill/>
        </p:spPr>
        <p:txBody>
          <a:bodyPr wrap="square" rtlCol="0">
            <a:spAutoFit/>
          </a:bodyPr>
          <a:lstStyle/>
          <a:p>
            <a:r>
              <a:rPr lang="id-ID" sz="2800" dirty="0" smtClean="0"/>
              <a:t>Bola lampu terbuat dari kaca </a:t>
            </a:r>
          </a:p>
          <a:p>
            <a:r>
              <a:rPr lang="id-ID" sz="2800" dirty="0" smtClean="0"/>
              <a:t>(selubung </a:t>
            </a:r>
            <a:r>
              <a:rPr lang="id-ID" sz="2800" dirty="0" smtClean="0">
                <a:hlinkClick r:id="rId2" tooltip="gelas susu"/>
              </a:rPr>
              <a:t>gelas</a:t>
            </a:r>
            <a:r>
              <a:rPr lang="id-ID" sz="2800" dirty="0" smtClean="0"/>
              <a:t> yang menutup filamen)</a:t>
            </a:r>
          </a:p>
          <a:p>
            <a:r>
              <a:rPr lang="id-ID" sz="2800" dirty="0" smtClean="0"/>
              <a:t>Filamen terbuat dari wolfram</a:t>
            </a:r>
          </a:p>
          <a:p>
            <a:r>
              <a:rPr lang="id-ID" sz="2800" dirty="0" smtClean="0"/>
              <a:t>Gas pengisi, gas bertekanan rendah (argon, neon, nitrogen)</a:t>
            </a:r>
          </a:p>
          <a:p>
            <a:r>
              <a:rPr lang="id-ID" sz="2800" dirty="0" smtClean="0"/>
              <a:t>Kawat penghubung ke </a:t>
            </a:r>
            <a:r>
              <a:rPr lang="id-ID" sz="2800" dirty="0" smtClean="0">
                <a:hlinkClick r:id="rId3" tooltip="merawat kuku kaki"/>
              </a:rPr>
              <a:t>kaki</a:t>
            </a:r>
            <a:r>
              <a:rPr lang="id-ID" sz="2800" dirty="0" smtClean="0"/>
              <a:t> tengah</a:t>
            </a:r>
          </a:p>
          <a:p>
            <a:r>
              <a:rPr lang="id-ID" sz="2800" dirty="0" smtClean="0"/>
              <a:t>Kawat penghubung ke ulir</a:t>
            </a:r>
          </a:p>
          <a:p>
            <a:r>
              <a:rPr lang="id-ID" sz="2800" dirty="0" smtClean="0"/>
              <a:t>Kawat penyangga</a:t>
            </a:r>
          </a:p>
          <a:p>
            <a:r>
              <a:rPr lang="id-ID" sz="2800" dirty="0" smtClean="0">
                <a:hlinkClick r:id="rId4" tooltip="gelas kaca"/>
              </a:rPr>
              <a:t>Kaca</a:t>
            </a:r>
            <a:r>
              <a:rPr lang="id-ID" sz="2800" dirty="0" smtClean="0"/>
              <a:t> penyangga</a:t>
            </a:r>
          </a:p>
          <a:p>
            <a:r>
              <a:rPr lang="id-ID" sz="2800" dirty="0" smtClean="0"/>
              <a:t>Kontak listrik di ulir</a:t>
            </a:r>
          </a:p>
          <a:p>
            <a:r>
              <a:rPr lang="id-ID" sz="2800" dirty="0" smtClean="0"/>
              <a:t>Sekrup ulir</a:t>
            </a:r>
          </a:p>
          <a:p>
            <a:r>
              <a:rPr lang="id-ID" sz="2800" dirty="0" smtClean="0"/>
              <a:t>Isolator</a:t>
            </a:r>
          </a:p>
          <a:p>
            <a:r>
              <a:rPr lang="id-ID" sz="2800" dirty="0" smtClean="0"/>
              <a:t>Kontak listrik di kaki tengah</a:t>
            </a:r>
          </a:p>
          <a:p>
            <a:endParaRPr lang="id-ID" sz="2400" dirty="0" smtClean="0"/>
          </a:p>
          <a:p>
            <a:endParaRPr lang="id-ID"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randombar(horizontal)">
                                      <p:cBhvr>
                                        <p:cTn id="12" dur="500"/>
                                        <p:tgtEl>
                                          <p:spTgt spid="6">
                                            <p:txEl>
                                              <p:pRg st="0" end="0"/>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randombar(horizontal)">
                                      <p:cBhvr>
                                        <p:cTn id="15" dur="500"/>
                                        <p:tgtEl>
                                          <p:spTgt spid="6">
                                            <p:txEl>
                                              <p:pRg st="1" end="1"/>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randombar(horizontal)">
                                      <p:cBhvr>
                                        <p:cTn id="18" dur="500"/>
                                        <p:tgtEl>
                                          <p:spTgt spid="6">
                                            <p:txEl>
                                              <p:pRg st="2" end="2"/>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randombar(horizontal)">
                                      <p:cBhvr>
                                        <p:cTn id="21" dur="500"/>
                                        <p:tgtEl>
                                          <p:spTgt spid="6">
                                            <p:txEl>
                                              <p:pRg st="3" end="3"/>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randombar(horizontal)">
                                      <p:cBhvr>
                                        <p:cTn id="24" dur="500"/>
                                        <p:tgtEl>
                                          <p:spTgt spid="6">
                                            <p:txEl>
                                              <p:pRg st="4" end="4"/>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randombar(horizontal)">
                                      <p:cBhvr>
                                        <p:cTn id="27" dur="500"/>
                                        <p:tgtEl>
                                          <p:spTgt spid="6">
                                            <p:txEl>
                                              <p:pRg st="5" end="5"/>
                                            </p:txEl>
                                          </p:spTgt>
                                        </p:tgtEl>
                                      </p:cBhvr>
                                    </p:animEffect>
                                  </p:childTnLst>
                                </p:cTn>
                              </p:par>
                              <p:par>
                                <p:cTn id="28" presetID="14" presetClass="entr" presetSubtype="10" fill="hold" nodeType="withEffect">
                                  <p:stCondLst>
                                    <p:cond delay="0"/>
                                  </p:stCondLst>
                                  <p:childTnLst>
                                    <p:set>
                                      <p:cBhvr>
                                        <p:cTn id="29" dur="1" fill="hold">
                                          <p:stCondLst>
                                            <p:cond delay="0"/>
                                          </p:stCondLst>
                                        </p:cTn>
                                        <p:tgtEl>
                                          <p:spTgt spid="6">
                                            <p:txEl>
                                              <p:pRg st="6" end="6"/>
                                            </p:txEl>
                                          </p:spTgt>
                                        </p:tgtEl>
                                        <p:attrNameLst>
                                          <p:attrName>style.visibility</p:attrName>
                                        </p:attrNameLst>
                                      </p:cBhvr>
                                      <p:to>
                                        <p:strVal val="visible"/>
                                      </p:to>
                                    </p:set>
                                    <p:animEffect transition="in" filter="randombar(horizontal)">
                                      <p:cBhvr>
                                        <p:cTn id="30" dur="500"/>
                                        <p:tgtEl>
                                          <p:spTgt spid="6">
                                            <p:txEl>
                                              <p:pRg st="6" end="6"/>
                                            </p:txEl>
                                          </p:spTgt>
                                        </p:tgtEl>
                                      </p:cBhvr>
                                    </p:animEffect>
                                  </p:childTnLst>
                                </p:cTn>
                              </p:par>
                              <p:par>
                                <p:cTn id="31" presetID="14" presetClass="entr" presetSubtype="10" fill="hold" nodeType="withEffect">
                                  <p:stCondLst>
                                    <p:cond delay="0"/>
                                  </p:stCondLst>
                                  <p:childTnLst>
                                    <p:set>
                                      <p:cBhvr>
                                        <p:cTn id="32" dur="1" fill="hold">
                                          <p:stCondLst>
                                            <p:cond delay="0"/>
                                          </p:stCondLst>
                                        </p:cTn>
                                        <p:tgtEl>
                                          <p:spTgt spid="6">
                                            <p:txEl>
                                              <p:pRg st="7" end="7"/>
                                            </p:txEl>
                                          </p:spTgt>
                                        </p:tgtEl>
                                        <p:attrNameLst>
                                          <p:attrName>style.visibility</p:attrName>
                                        </p:attrNameLst>
                                      </p:cBhvr>
                                      <p:to>
                                        <p:strVal val="visible"/>
                                      </p:to>
                                    </p:set>
                                    <p:animEffect transition="in" filter="randombar(horizontal)">
                                      <p:cBhvr>
                                        <p:cTn id="33" dur="500"/>
                                        <p:tgtEl>
                                          <p:spTgt spid="6">
                                            <p:txEl>
                                              <p:pRg st="7" end="7"/>
                                            </p:txEl>
                                          </p:spTgt>
                                        </p:tgtEl>
                                      </p:cBhvr>
                                    </p:animEffect>
                                  </p:childTnLst>
                                </p:cTn>
                              </p:par>
                              <p:par>
                                <p:cTn id="34" presetID="14" presetClass="entr" presetSubtype="10" fill="hold" nodeType="withEffect">
                                  <p:stCondLst>
                                    <p:cond delay="0"/>
                                  </p:stCondLst>
                                  <p:childTnLst>
                                    <p:set>
                                      <p:cBhvr>
                                        <p:cTn id="35" dur="1" fill="hold">
                                          <p:stCondLst>
                                            <p:cond delay="0"/>
                                          </p:stCondLst>
                                        </p:cTn>
                                        <p:tgtEl>
                                          <p:spTgt spid="6">
                                            <p:txEl>
                                              <p:pRg st="8" end="8"/>
                                            </p:txEl>
                                          </p:spTgt>
                                        </p:tgtEl>
                                        <p:attrNameLst>
                                          <p:attrName>style.visibility</p:attrName>
                                        </p:attrNameLst>
                                      </p:cBhvr>
                                      <p:to>
                                        <p:strVal val="visible"/>
                                      </p:to>
                                    </p:set>
                                    <p:animEffect transition="in" filter="randombar(horizontal)">
                                      <p:cBhvr>
                                        <p:cTn id="36" dur="500"/>
                                        <p:tgtEl>
                                          <p:spTgt spid="6">
                                            <p:txEl>
                                              <p:pRg st="8" end="8"/>
                                            </p:txEl>
                                          </p:spTgt>
                                        </p:tgtEl>
                                      </p:cBhvr>
                                    </p:animEffect>
                                  </p:childTnLst>
                                </p:cTn>
                              </p:par>
                              <p:par>
                                <p:cTn id="37" presetID="14" presetClass="entr" presetSubtype="10" fill="hold" nodeType="withEffect">
                                  <p:stCondLst>
                                    <p:cond delay="0"/>
                                  </p:stCondLst>
                                  <p:childTnLst>
                                    <p:set>
                                      <p:cBhvr>
                                        <p:cTn id="38" dur="1" fill="hold">
                                          <p:stCondLst>
                                            <p:cond delay="0"/>
                                          </p:stCondLst>
                                        </p:cTn>
                                        <p:tgtEl>
                                          <p:spTgt spid="6">
                                            <p:txEl>
                                              <p:pRg st="9" end="9"/>
                                            </p:txEl>
                                          </p:spTgt>
                                        </p:tgtEl>
                                        <p:attrNameLst>
                                          <p:attrName>style.visibility</p:attrName>
                                        </p:attrNameLst>
                                      </p:cBhvr>
                                      <p:to>
                                        <p:strVal val="visible"/>
                                      </p:to>
                                    </p:set>
                                    <p:animEffect transition="in" filter="randombar(horizontal)">
                                      <p:cBhvr>
                                        <p:cTn id="39" dur="500"/>
                                        <p:tgtEl>
                                          <p:spTgt spid="6">
                                            <p:txEl>
                                              <p:pRg st="9" end="9"/>
                                            </p:txEl>
                                          </p:spTgt>
                                        </p:tgtEl>
                                      </p:cBhvr>
                                    </p:animEffect>
                                  </p:childTnLst>
                                </p:cTn>
                              </p:par>
                              <p:par>
                                <p:cTn id="40" presetID="14" presetClass="entr" presetSubtype="10" fill="hold" nodeType="withEffect">
                                  <p:stCondLst>
                                    <p:cond delay="0"/>
                                  </p:stCondLst>
                                  <p:childTnLst>
                                    <p:set>
                                      <p:cBhvr>
                                        <p:cTn id="41" dur="1" fill="hold">
                                          <p:stCondLst>
                                            <p:cond delay="0"/>
                                          </p:stCondLst>
                                        </p:cTn>
                                        <p:tgtEl>
                                          <p:spTgt spid="6">
                                            <p:txEl>
                                              <p:pRg st="10" end="10"/>
                                            </p:txEl>
                                          </p:spTgt>
                                        </p:tgtEl>
                                        <p:attrNameLst>
                                          <p:attrName>style.visibility</p:attrName>
                                        </p:attrNameLst>
                                      </p:cBhvr>
                                      <p:to>
                                        <p:strVal val="visible"/>
                                      </p:to>
                                    </p:set>
                                    <p:animEffect transition="in" filter="randombar(horizontal)">
                                      <p:cBhvr>
                                        <p:cTn id="42" dur="500"/>
                                        <p:tgtEl>
                                          <p:spTgt spid="6">
                                            <p:txEl>
                                              <p:pRg st="10" end="10"/>
                                            </p:txEl>
                                          </p:spTgt>
                                        </p:tgtEl>
                                      </p:cBhvr>
                                    </p:animEffect>
                                  </p:childTnLst>
                                </p:cTn>
                              </p:par>
                              <p:par>
                                <p:cTn id="43" presetID="14" presetClass="entr" presetSubtype="10" fill="hold" nodeType="withEffect">
                                  <p:stCondLst>
                                    <p:cond delay="0"/>
                                  </p:stCondLst>
                                  <p:childTnLst>
                                    <p:set>
                                      <p:cBhvr>
                                        <p:cTn id="44" dur="1" fill="hold">
                                          <p:stCondLst>
                                            <p:cond delay="0"/>
                                          </p:stCondLst>
                                        </p:cTn>
                                        <p:tgtEl>
                                          <p:spTgt spid="6">
                                            <p:txEl>
                                              <p:pRg st="11" end="11"/>
                                            </p:txEl>
                                          </p:spTgt>
                                        </p:tgtEl>
                                        <p:attrNameLst>
                                          <p:attrName>style.visibility</p:attrName>
                                        </p:attrNameLst>
                                      </p:cBhvr>
                                      <p:to>
                                        <p:strVal val="visible"/>
                                      </p:to>
                                    </p:set>
                                    <p:animEffect transition="in" filter="randombar(horizontal)">
                                      <p:cBhvr>
                                        <p:cTn id="45" dur="500"/>
                                        <p:tgtEl>
                                          <p:spTgt spid="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3074" name="Picture 2"/>
          <p:cNvPicPr>
            <a:picLocks noGrp="1" noChangeAspect="1" noChangeArrowheads="1"/>
          </p:cNvPicPr>
          <p:nvPr>
            <p:ph idx="1"/>
          </p:nvPr>
        </p:nvPicPr>
        <p:blipFill>
          <a:blip r:embed="rId2"/>
          <a:srcRect/>
          <a:stretch>
            <a:fillRect/>
          </a:stretch>
        </p:blipFill>
        <p:spPr bwMode="auto">
          <a:xfrm>
            <a:off x="0" y="1"/>
            <a:ext cx="9144000" cy="6858000"/>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285728"/>
            <a:ext cx="5929354" cy="1107996"/>
          </a:xfrm>
          <a:prstGeom prst="rect">
            <a:avLst/>
          </a:prstGeom>
          <a:noFill/>
        </p:spPr>
        <p:txBody>
          <a:bodyPr wrap="square" rtlCol="0">
            <a:spAutoFit/>
          </a:bodyPr>
          <a:lstStyle/>
          <a:p>
            <a:r>
              <a:rPr lang="id-ID" sz="4800" b="1" dirty="0" smtClean="0"/>
              <a:t>Warna Bola Lampu</a:t>
            </a:r>
            <a:r>
              <a:rPr lang="id-ID" dirty="0" smtClean="0"/>
              <a:t/>
            </a:r>
            <a:br>
              <a:rPr lang="id-ID" dirty="0" smtClean="0"/>
            </a:br>
            <a:endParaRPr lang="id-ID" dirty="0"/>
          </a:p>
        </p:txBody>
      </p:sp>
      <p:sp>
        <p:nvSpPr>
          <p:cNvPr id="6" name="TextBox 5"/>
          <p:cNvSpPr txBox="1"/>
          <p:nvPr/>
        </p:nvSpPr>
        <p:spPr>
          <a:xfrm>
            <a:off x="642910" y="1285860"/>
            <a:ext cx="3571900" cy="5386090"/>
          </a:xfrm>
          <a:prstGeom prst="rect">
            <a:avLst/>
          </a:prstGeom>
          <a:noFill/>
        </p:spPr>
        <p:txBody>
          <a:bodyPr wrap="square" rtlCol="0">
            <a:spAutoFit/>
          </a:bodyPr>
          <a:lstStyle/>
          <a:p>
            <a:r>
              <a:rPr lang="id-ID" sz="4400" dirty="0" smtClean="0">
                <a:solidFill>
                  <a:srgbClr val="FFC000"/>
                </a:solidFill>
              </a:rPr>
              <a:t>bening</a:t>
            </a:r>
          </a:p>
          <a:p>
            <a:r>
              <a:rPr lang="id-ID" sz="4400" dirty="0" smtClean="0">
                <a:solidFill>
                  <a:schemeClr val="bg2"/>
                </a:solidFill>
              </a:rPr>
              <a:t>warna </a:t>
            </a:r>
            <a:r>
              <a:rPr lang="id-ID" sz="4400" dirty="0" smtClean="0">
                <a:solidFill>
                  <a:schemeClr val="bg2"/>
                </a:solidFill>
                <a:hlinkClick r:id="rId2" tooltip="manfaat susu kacang"/>
              </a:rPr>
              <a:t>susu</a:t>
            </a:r>
            <a:endParaRPr lang="id-ID" sz="4400" dirty="0" smtClean="0">
              <a:solidFill>
                <a:schemeClr val="bg2"/>
              </a:solidFill>
            </a:endParaRPr>
          </a:p>
          <a:p>
            <a:r>
              <a:rPr lang="id-ID" sz="4400" dirty="0" smtClean="0"/>
              <a:t>buram</a:t>
            </a:r>
          </a:p>
          <a:p>
            <a:r>
              <a:rPr lang="id-ID" sz="4400" dirty="0" smtClean="0">
                <a:solidFill>
                  <a:srgbClr val="FF0000"/>
                </a:solidFill>
              </a:rPr>
              <a:t>warna merah</a:t>
            </a:r>
          </a:p>
          <a:p>
            <a:r>
              <a:rPr lang="id-ID" sz="4400" dirty="0" smtClean="0">
                <a:solidFill>
                  <a:srgbClr val="00B050"/>
                </a:solidFill>
              </a:rPr>
              <a:t>hijau</a:t>
            </a:r>
          </a:p>
          <a:p>
            <a:r>
              <a:rPr lang="id-ID" sz="4400" dirty="0" smtClean="0">
                <a:solidFill>
                  <a:srgbClr val="00B0F0"/>
                </a:solidFill>
              </a:rPr>
              <a:t>biru</a:t>
            </a:r>
          </a:p>
          <a:p>
            <a:r>
              <a:rPr lang="id-ID" sz="4400" dirty="0" smtClean="0">
                <a:solidFill>
                  <a:srgbClr val="FFFF00"/>
                </a:solidFill>
              </a:rPr>
              <a:t>kuning.</a:t>
            </a:r>
          </a:p>
          <a:p>
            <a:endParaRPr lang="id-ID" dirty="0" smtClean="0">
              <a:solidFill>
                <a:srgbClr val="FFC000"/>
              </a:solidFill>
            </a:endParaRPr>
          </a:p>
          <a:p>
            <a:endParaRPr lang="id-ID"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amond(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3000" fill="hold"/>
                                        <p:tgtEl>
                                          <p:spTgt spid="6"/>
                                        </p:tgtEl>
                                        <p:attrNameLst>
                                          <p:attrName>ppt_x</p:attrName>
                                        </p:attrNameLst>
                                      </p:cBhvr>
                                      <p:tavLst>
                                        <p:tav tm="0">
                                          <p:val>
                                            <p:strVal val="#ppt_x"/>
                                          </p:val>
                                        </p:tav>
                                        <p:tav tm="100000">
                                          <p:val>
                                            <p:strVal val="#ppt_x"/>
                                          </p:val>
                                        </p:tav>
                                      </p:tavLst>
                                    </p:anim>
                                    <p:anim calcmode="lin" valueType="num">
                                      <p:cBhvr additive="base">
                                        <p:cTn id="13" dur="3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8358246" cy="584775"/>
          </a:xfrm>
          <a:prstGeom prst="rect">
            <a:avLst/>
          </a:prstGeom>
          <a:noFill/>
        </p:spPr>
        <p:txBody>
          <a:bodyPr wrap="square" rtlCol="0">
            <a:spAutoFit/>
          </a:bodyPr>
          <a:lstStyle/>
          <a:p>
            <a:r>
              <a:rPr lang="id-ID" sz="3200" dirty="0" smtClean="0"/>
              <a:t>Pertimbangan khusus dalam memilih lampu</a:t>
            </a:r>
            <a:endParaRPr lang="id-ID" sz="3200" dirty="0"/>
          </a:p>
        </p:txBody>
      </p:sp>
      <p:sp>
        <p:nvSpPr>
          <p:cNvPr id="7" name="TextBox 6"/>
          <p:cNvSpPr txBox="1"/>
          <p:nvPr/>
        </p:nvSpPr>
        <p:spPr>
          <a:xfrm>
            <a:off x="357158" y="571480"/>
            <a:ext cx="8358214" cy="6555641"/>
          </a:xfrm>
          <a:prstGeom prst="rect">
            <a:avLst/>
          </a:prstGeom>
          <a:noFill/>
        </p:spPr>
        <p:txBody>
          <a:bodyPr wrap="square" rtlCol="0">
            <a:spAutoFit/>
          </a:bodyPr>
          <a:lstStyle/>
          <a:p>
            <a:r>
              <a:rPr lang="id-ID" sz="2000" b="1" dirty="0" smtClean="0"/>
              <a:t>1. Penggunaan lampu</a:t>
            </a:r>
            <a:r>
              <a:rPr lang="id-ID" sz="2000" dirty="0" smtClean="0"/>
              <a:t/>
            </a:r>
            <a:br>
              <a:rPr lang="id-ID" sz="2000" dirty="0" smtClean="0"/>
            </a:br>
            <a:r>
              <a:rPr lang="id-ID" sz="2000" dirty="0" smtClean="0"/>
              <a:t>Kita sebaiknya memperhatikan lampu dipakai untuk tujuan penerangan yang seperti apa, apakah lampu general (penerangan umum ruangan), penerangan setempat (misalnya lampu meja) atau lampu sorot (misalnya untuk menerangi lukisan). Jenis lampu halogen mungkin lebih sesuai sebagai lampu sorot dibandingkan lampu TL yang lebih sesuai untuk penerangan umum.</a:t>
            </a:r>
            <a:br>
              <a:rPr lang="id-ID" sz="2000" dirty="0" smtClean="0"/>
            </a:br>
            <a:r>
              <a:rPr lang="id-ID" sz="2000" b="1" dirty="0" smtClean="0"/>
              <a:t>2. Fitting</a:t>
            </a:r>
            <a:r>
              <a:rPr lang="id-ID" sz="2000" dirty="0" smtClean="0"/>
              <a:t/>
            </a:r>
            <a:br>
              <a:rPr lang="id-ID" sz="2000" dirty="0" smtClean="0"/>
            </a:br>
            <a:r>
              <a:rPr lang="id-ID" sz="2000" dirty="0" smtClean="0"/>
              <a:t>Fitting merupakan cara memasang lampu berkaitan dengan tempat dudukan lampu. Lampu neon jaman dulu dikenal bentuknya panjang yang hingga sekarang masih digunakan. Bentuk fitting lampu neon yang khusus untuk lampu TL 10 watt, berbeda dengan lampu TL . Demikian juga fitting lampu halogen berbeda dengan lampu bohlam biasa, karena fitting lampu halogen biasanya terdapat colokan khusus. Dewasa ini fitting lampu banyak disesuaikan dengan fitting ulir yang biasa digunakan untuk lampu bohlam biasa. Termasuk lampu neon bisa dipasang selayaknya memasang bohlam karena memakai fitting ulir.</a:t>
            </a:r>
            <a:br>
              <a:rPr lang="id-ID" sz="2000" dirty="0" smtClean="0"/>
            </a:br>
            <a:r>
              <a:rPr lang="id-ID" sz="2000" b="1" dirty="0" smtClean="0"/>
              <a:t>3. Warna cahaya</a:t>
            </a:r>
            <a:r>
              <a:rPr lang="id-ID" sz="2000" dirty="0" smtClean="0"/>
              <a:t/>
            </a:r>
            <a:br>
              <a:rPr lang="id-ID" sz="2000" dirty="0" smtClean="0"/>
            </a:br>
            <a:r>
              <a:rPr lang="id-ID" sz="2000" dirty="0" smtClean="0"/>
              <a:t>Apakah Anda lebih menyukai cahaya putih atau cahaya kuning? Dalam aspek efek cahaya, lampu putih terlihat lebih terang daripada lampu kuning, namun lampu kuning memberi efek hangat dan lebih romantis.</a:t>
            </a:r>
          </a:p>
          <a:p>
            <a:endParaRPr lang="id-ID"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30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496"/>
            <a:ext cx="8229600" cy="1143000"/>
          </a:xfrm>
        </p:spPr>
        <p:txBody>
          <a:bodyPr>
            <a:normAutofit fontScale="90000"/>
          </a:bodyPr>
          <a:lstStyle/>
          <a:p>
            <a:r>
              <a:rPr lang="en-US" sz="2200" b="1" dirty="0" smtClean="0"/>
              <a:t>JENIS-JENIS LAMPU SAAT INI DAPAT DILIHAT LAMPIRAN YANG DIBERIKAN DOSEN PENGAMPU MATA KULIAH : </a:t>
            </a:r>
            <a:r>
              <a:rPr lang="en-US" dirty="0" smtClean="0"/>
              <a:t/>
            </a:r>
            <a:br>
              <a:rPr lang="en-US" dirty="0" smtClean="0"/>
            </a:br>
            <a:r>
              <a:rPr lang="en-US" dirty="0"/>
              <a:t/>
            </a:r>
            <a:br>
              <a:rPr lang="en-US" dirty="0"/>
            </a:br>
            <a:r>
              <a:rPr lang="en-US" dirty="0" err="1" smtClean="0"/>
              <a:t>Selamat</a:t>
            </a:r>
            <a:r>
              <a:rPr lang="en-US" dirty="0" smtClean="0"/>
              <a:t> </a:t>
            </a:r>
            <a:r>
              <a:rPr lang="en-US" dirty="0" err="1" smtClean="0"/>
              <a:t>Belajar</a:t>
            </a:r>
            <a:r>
              <a:rPr lang="en-US" dirty="0" smtClean="0"/>
              <a:t> </a:t>
            </a:r>
            <a:br>
              <a:rPr lang="en-US" dirty="0" smtClean="0"/>
            </a:br>
            <a:r>
              <a:rPr lang="en-US" dirty="0" err="1" smtClean="0"/>
              <a:t>Terimakasih</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4348" y="1357298"/>
            <a:ext cx="7715304" cy="4216539"/>
          </a:xfrm>
          <a:prstGeom prst="rect">
            <a:avLst/>
          </a:prstGeom>
          <a:noFill/>
        </p:spPr>
        <p:txBody>
          <a:bodyPr wrap="square" rtlCol="0">
            <a:spAutoFit/>
          </a:bodyPr>
          <a:lstStyle/>
          <a:p>
            <a:pPr algn="just"/>
            <a:r>
              <a:rPr lang="id-ID" sz="2800" b="1" dirty="0" smtClean="0"/>
              <a:t>SEJARAH SINGKAT TENTANG ASAL MULA LAMPU</a:t>
            </a:r>
          </a:p>
          <a:p>
            <a:pPr algn="just"/>
            <a:endParaRPr lang="id-ID" sz="2000" dirty="0" smtClean="0"/>
          </a:p>
          <a:p>
            <a:pPr algn="just"/>
            <a:endParaRPr lang="id-ID" sz="2000" dirty="0" smtClean="0"/>
          </a:p>
          <a:p>
            <a:pPr algn="just"/>
            <a:r>
              <a:rPr lang="id-ID" sz="2000" dirty="0" smtClean="0"/>
              <a:t>Sebelum penemuan bola lampu listrik, lampu yang pertama kali ditemukan berawal dari sebuah wadah cairan berminyak yang dibakar dengan menggunakan sumbu. Penemuan sumbu, serat yang mudah terbakar dan tenggelam dalam lemak, yang hilang dalam kabut waktu (itu digunakan dalam Neolitik). Dengan penemuan ini dilengkapi lampu yang sebenarnya, yang berkurang menjadi semangkuk batu dengan alur untuk sumbu terbuat dari lumut dan pegangan untuk tangan jauh dari api. Lampu ini telah ditemukan beberapa salinan dari Neolitik. Lampu ini masih digunakan untuk beberapa batu orang-orang primitif seperti Aleuts Eskimo di Alaska, dengan bahan bakar minyak ikan paus.</a:t>
            </a:r>
            <a:endParaRPr lang="id-ID"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785794"/>
            <a:ext cx="5214974" cy="707886"/>
          </a:xfrm>
          <a:prstGeom prst="rect">
            <a:avLst/>
          </a:prstGeom>
          <a:noFill/>
        </p:spPr>
        <p:txBody>
          <a:bodyPr wrap="square" rtlCol="0">
            <a:spAutoFit/>
          </a:bodyPr>
          <a:lstStyle/>
          <a:p>
            <a:r>
              <a:rPr lang="id-ID" sz="4000" dirty="0" smtClean="0"/>
              <a:t>Lampu Pijar Biasa</a:t>
            </a:r>
            <a:endParaRPr lang="id-ID" sz="4000" dirty="0"/>
          </a:p>
        </p:txBody>
      </p:sp>
      <p:sp>
        <p:nvSpPr>
          <p:cNvPr id="6" name="TextBox 5"/>
          <p:cNvSpPr txBox="1"/>
          <p:nvPr/>
        </p:nvSpPr>
        <p:spPr>
          <a:xfrm>
            <a:off x="785786" y="1779687"/>
            <a:ext cx="7000924" cy="5078313"/>
          </a:xfrm>
          <a:prstGeom prst="rect">
            <a:avLst/>
          </a:prstGeom>
          <a:noFill/>
        </p:spPr>
        <p:txBody>
          <a:bodyPr wrap="square" rtlCol="0">
            <a:spAutoFit/>
          </a:bodyPr>
          <a:lstStyle/>
          <a:p>
            <a:pPr algn="just"/>
            <a:r>
              <a:rPr lang="id-ID" dirty="0" smtClean="0"/>
              <a:t>Jenis lampu yang dikembangkan Thomas Alfa Edison ini memakai filamen tungsten yaitu semacam kawat pijar didalam bola kaca yang diisi gas nitrogen, argon, kripton, hidrogen dan sebagainya. Lampu ini membutuhkan lebih banyak energi dibandingkan lampu TL untuk mendapatkan tingkat terang yang sama. Lampu pijar atau bohlam biasa ini hanya bertahan 1000 jam atau untuk rata-rata pemakaian 10 jam sehari semalam, hanya bertahan kira-kira 3 – 4 bulan, dan setelah itu kita harus membeli bohlam baru.</a:t>
            </a:r>
          </a:p>
          <a:p>
            <a:pPr algn="just"/>
            <a:endParaRPr lang="en-US" dirty="0" smtClean="0"/>
          </a:p>
          <a:p>
            <a:pPr algn="just"/>
            <a:r>
              <a:rPr lang="id-ID" dirty="0" smtClean="0"/>
              <a:t>Banyak </a:t>
            </a:r>
            <a:r>
              <a:rPr lang="id-ID" dirty="0" smtClean="0"/>
              <a:t>orang menyukai menggunakan lampu pijar karena warna yang ditimbulkannya. Warna kuning lampu pijar terasa hangat. Namun yang membeli lampu pijar karena harganya yang relatif murah juga tidak sedikit. Sebaiknya kita memperhatikan bahwa lampu pijar memang murah, namun hanya bertahan 3-4 bulanan saja.</a:t>
            </a:r>
          </a:p>
          <a:p>
            <a:pPr algn="just"/>
            <a:r>
              <a:rPr lang="id-ID" dirty="0" smtClean="0"/>
              <a:t>Warna cahaya lampu pijar adalah kuning</a:t>
            </a:r>
            <a:br>
              <a:rPr lang="id-ID" dirty="0" smtClean="0"/>
            </a:br>
            <a:r>
              <a:rPr lang="id-ID" dirty="0" smtClean="0"/>
              <a:t>derajat suhu warna 2’500 – 2’700 K (Kelvin)</a:t>
            </a:r>
          </a:p>
          <a:p>
            <a:pPr algn="just"/>
            <a:endParaRPr lang="id-ID" dirty="0" smtClean="0"/>
          </a:p>
          <a:p>
            <a:pPr algn="just"/>
            <a:endParaRPr lang="id-ID"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 calcmode="lin" valueType="num">
                                      <p:cBhvr additive="base">
                                        <p:cTn id="16"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 calcmode="lin" valueType="num">
                                      <p:cBhvr additive="base">
                                        <p:cTn id="20"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7224" y="2214554"/>
            <a:ext cx="2428892" cy="2308324"/>
          </a:xfrm>
          <a:prstGeom prst="rect">
            <a:avLst/>
          </a:prstGeom>
          <a:noFill/>
        </p:spPr>
        <p:txBody>
          <a:bodyPr wrap="square" rtlCol="0">
            <a:spAutoFit/>
          </a:bodyPr>
          <a:lstStyle/>
          <a:p>
            <a:r>
              <a:rPr lang="id-ID" sz="4800" dirty="0" smtClean="0"/>
              <a:t>Gambar  Lampu Pijar</a:t>
            </a:r>
            <a:endParaRPr lang="id-ID" sz="4800" dirty="0"/>
          </a:p>
        </p:txBody>
      </p:sp>
      <p:pic>
        <p:nvPicPr>
          <p:cNvPr id="1026" name="Picture 2"/>
          <p:cNvPicPr>
            <a:picLocks noChangeAspect="1" noChangeArrowheads="1"/>
          </p:cNvPicPr>
          <p:nvPr/>
        </p:nvPicPr>
        <p:blipFill>
          <a:blip r:embed="rId2"/>
          <a:srcRect/>
          <a:stretch>
            <a:fillRect/>
          </a:stretch>
        </p:blipFill>
        <p:spPr bwMode="auto">
          <a:xfrm>
            <a:off x="4357686" y="-1"/>
            <a:ext cx="4786314" cy="6845805"/>
          </a:xfrm>
          <a:prstGeom prst="rect">
            <a:avLst/>
          </a:prstGeom>
          <a:noFill/>
          <a:ln w="9525">
            <a:noFill/>
            <a:miter lim="800000"/>
            <a:headEnd/>
            <a:tailEnd/>
          </a:ln>
          <a:effectLst/>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to="" calcmode="lin" valueType="num">
                                      <p:cBhvr>
                                        <p:cTn id="13" dur="1" fill="hold"/>
                                        <p:tgtEl>
                                          <p:spTgt spid="102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5720" y="857232"/>
            <a:ext cx="4228216" cy="597563"/>
          </a:xfrm>
          <a:prstGeom prst="rect">
            <a:avLst/>
          </a:prstGeom>
          <a:noFill/>
        </p:spPr>
        <p:txBody>
          <a:bodyPr wrap="square" rtlCol="0">
            <a:spAutoFit/>
          </a:bodyPr>
          <a:lstStyle/>
          <a:p>
            <a:r>
              <a:rPr lang="id-ID" sz="3200" b="1" dirty="0" smtClean="0"/>
              <a:t>Lampu TL (Fluorescent)</a:t>
            </a:r>
            <a:endParaRPr lang="id-ID" sz="3200" b="1" dirty="0"/>
          </a:p>
        </p:txBody>
      </p:sp>
      <p:sp>
        <p:nvSpPr>
          <p:cNvPr id="7" name="TextBox 6"/>
          <p:cNvSpPr txBox="1"/>
          <p:nvPr/>
        </p:nvSpPr>
        <p:spPr>
          <a:xfrm>
            <a:off x="214282" y="2143116"/>
            <a:ext cx="7429552" cy="3477875"/>
          </a:xfrm>
          <a:prstGeom prst="rect">
            <a:avLst/>
          </a:prstGeom>
          <a:noFill/>
        </p:spPr>
        <p:txBody>
          <a:bodyPr wrap="square" rtlCol="0">
            <a:spAutoFit/>
          </a:bodyPr>
          <a:lstStyle/>
          <a:p>
            <a:pPr algn="just"/>
            <a:r>
              <a:rPr lang="id-ID" sz="2000" dirty="0" smtClean="0"/>
              <a:t>Jenis lampu ini juga dikenal dengan lampu neon. Dewasa ini lampu neon bentuknya macam-macam, ada yang bentuknya memanjang biasa, bentuk spiral atau tornado, dan ada juga yang bentuk memanjang vertikal dengan fitting (bentuk pemasangan ke kap lampu) yang mirip seperti lampu pijar biasa. Lampu TL lebih hemat energi dibandingkan lampu pijar, karena lebih terang. Untuk lampu TL yang baik (merk bagus), bisa bertahan 15.000 jam atau setara dengan 10 tahun pemakaian, harganya juga sekitar 10x lampu pijar biasa. Sedangkan lampu TL yang berkualitas buruk mungkin bisa bertahan 4-6 bulan saja (dewasa ini banyak bermunculan merk lampu ‘hemat energi’ yang murah, namun kualitasnya rendah).</a:t>
            </a:r>
            <a:endParaRPr lang="id-ID"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randombar(horizontal)">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428604"/>
            <a:ext cx="6929486" cy="1143008"/>
          </a:xfrm>
        </p:spPr>
        <p:txBody>
          <a:bodyPr/>
          <a:lstStyle/>
          <a:p>
            <a:r>
              <a:rPr lang="id-ID" b="1" dirty="0" smtClean="0">
                <a:solidFill>
                  <a:schemeClr val="tx1">
                    <a:lumMod val="65000"/>
                    <a:lumOff val="35000"/>
                  </a:schemeClr>
                </a:solidFill>
              </a:rPr>
              <a:t>Gambar Lampu TL</a:t>
            </a:r>
            <a:endParaRPr lang="id-ID" b="1" dirty="0">
              <a:solidFill>
                <a:schemeClr val="tx1">
                  <a:lumMod val="65000"/>
                  <a:lumOff val="35000"/>
                </a:schemeClr>
              </a:solidFill>
            </a:endParaRPr>
          </a:p>
        </p:txBody>
      </p:sp>
      <p:pic>
        <p:nvPicPr>
          <p:cNvPr id="4" name="Picture 2"/>
          <p:cNvPicPr>
            <a:picLocks noGrp="1" noChangeAspect="1" noChangeArrowheads="1"/>
          </p:cNvPicPr>
          <p:nvPr>
            <p:ph idx="1"/>
          </p:nvPr>
        </p:nvPicPr>
        <p:blipFill>
          <a:blip r:embed="rId2"/>
          <a:srcRect/>
          <a:stretch>
            <a:fillRect/>
          </a:stretch>
        </p:blipFill>
        <p:spPr bwMode="auto">
          <a:xfrm>
            <a:off x="1285852" y="1857364"/>
            <a:ext cx="5929354" cy="4402546"/>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pic>
        <p:nvPicPr>
          <p:cNvPr id="4" name="Content Placeholder 3"/>
          <p:cNvPicPr>
            <a:picLocks noGrp="1" noChangeAspect="1" noChangeArrowheads="1"/>
          </p:cNvPicPr>
          <p:nvPr>
            <p:ph idx="1"/>
          </p:nvPr>
        </p:nvPicPr>
        <p:blipFill>
          <a:blip r:embed="rId2"/>
          <a:srcRect/>
          <a:stretch>
            <a:fillRect/>
          </a:stretch>
        </p:blipFill>
        <p:spPr bwMode="auto">
          <a:xfrm>
            <a:off x="928662" y="1714488"/>
            <a:ext cx="5846544" cy="3357586"/>
          </a:xfrm>
          <a:prstGeom prst="rect">
            <a:avLst/>
          </a:prstGeom>
          <a:noFill/>
          <a:ln w="9525">
            <a:noFill/>
            <a:miter lim="800000"/>
            <a:headEnd/>
            <a:tailEnd/>
          </a:ln>
          <a:effectLst/>
        </p:spPr>
      </p:pic>
      <p:sp>
        <p:nvSpPr>
          <p:cNvPr id="5" name="TextBox 4"/>
          <p:cNvSpPr txBox="1"/>
          <p:nvPr/>
        </p:nvSpPr>
        <p:spPr>
          <a:xfrm>
            <a:off x="1428728" y="5000636"/>
            <a:ext cx="5857916" cy="646331"/>
          </a:xfrm>
          <a:prstGeom prst="rect">
            <a:avLst/>
          </a:prstGeom>
          <a:noFill/>
        </p:spPr>
        <p:txBody>
          <a:bodyPr wrap="square" rtlCol="0">
            <a:spAutoFit/>
          </a:bodyPr>
          <a:lstStyle/>
          <a:p>
            <a:r>
              <a:rPr lang="id-ID" i="1" dirty="0" smtClean="0"/>
              <a:t>Lampu TL yang banyak digunakan sejak dulu dengan fitting khusus untuk lampu TL yang panjang.</a:t>
            </a:r>
            <a:endParaRPr lang="id-ID" dirty="0"/>
          </a:p>
        </p:txBody>
      </p:sp>
      <p:sp>
        <p:nvSpPr>
          <p:cNvPr id="6" name="TextBox 5"/>
          <p:cNvSpPr txBox="1"/>
          <p:nvPr/>
        </p:nvSpPr>
        <p:spPr>
          <a:xfrm>
            <a:off x="5572132" y="3143248"/>
            <a:ext cx="3143271" cy="1477328"/>
          </a:xfrm>
          <a:prstGeom prst="rect">
            <a:avLst/>
          </a:prstGeom>
          <a:noFill/>
        </p:spPr>
        <p:txBody>
          <a:bodyPr wrap="square" rtlCol="0">
            <a:spAutoFit/>
          </a:bodyPr>
          <a:lstStyle/>
          <a:p>
            <a:r>
              <a:rPr lang="id-ID" dirty="0" smtClean="0"/>
              <a:t>Warna cahaya lampu pijar adalah:</a:t>
            </a:r>
            <a:br>
              <a:rPr lang="id-ID" dirty="0" smtClean="0"/>
            </a:br>
            <a:r>
              <a:rPr lang="id-ID" dirty="0" smtClean="0">
                <a:solidFill>
                  <a:srgbClr val="FFC000"/>
                </a:solidFill>
              </a:rPr>
              <a:t>kuning (2’700 K – 3’000 K)</a:t>
            </a:r>
            <a:br>
              <a:rPr lang="id-ID" dirty="0" smtClean="0">
                <a:solidFill>
                  <a:srgbClr val="FFC000"/>
                </a:solidFill>
              </a:rPr>
            </a:br>
            <a:r>
              <a:rPr lang="id-ID" dirty="0" smtClean="0"/>
              <a:t>netral (3’500 K – 4’500 K)</a:t>
            </a:r>
            <a:br>
              <a:rPr lang="id-ID" dirty="0" smtClean="0"/>
            </a:br>
            <a:r>
              <a:rPr lang="id-ID" dirty="0" smtClean="0"/>
              <a:t>putih (5’500 K – 6’500 K)</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grpId="0" nodeType="clickEffect">
                                  <p:stCondLst>
                                    <p:cond delay="0"/>
                                  </p:stCondLst>
                                  <p:childTnLst>
                                    <p:animRot by="21600000">
                                      <p:cBhvr>
                                        <p:cTn id="16"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00232" y="214290"/>
            <a:ext cx="5049230" cy="834084"/>
          </a:xfrm>
          <a:prstGeom prst="rect">
            <a:avLst/>
          </a:prstGeom>
          <a:noFill/>
        </p:spPr>
        <p:txBody>
          <a:bodyPr wrap="square" rtlCol="0">
            <a:spAutoFit/>
          </a:bodyPr>
          <a:lstStyle/>
          <a:p>
            <a:r>
              <a:rPr lang="id-ID" sz="4800" b="1" dirty="0" smtClean="0"/>
              <a:t>Lampu Halogen</a:t>
            </a:r>
            <a:endParaRPr lang="id-ID" sz="4800" b="1" dirty="0"/>
          </a:p>
        </p:txBody>
      </p:sp>
      <p:sp>
        <p:nvSpPr>
          <p:cNvPr id="6" name="TextBox 5"/>
          <p:cNvSpPr txBox="1"/>
          <p:nvPr/>
        </p:nvSpPr>
        <p:spPr>
          <a:xfrm>
            <a:off x="571472" y="1928802"/>
            <a:ext cx="7786710" cy="4401205"/>
          </a:xfrm>
          <a:prstGeom prst="rect">
            <a:avLst/>
          </a:prstGeom>
          <a:noFill/>
        </p:spPr>
        <p:txBody>
          <a:bodyPr wrap="square" rtlCol="0">
            <a:spAutoFit/>
          </a:bodyPr>
          <a:lstStyle/>
          <a:p>
            <a:pPr algn="just"/>
            <a:r>
              <a:rPr lang="id-ID" sz="2000" i="1" dirty="0" smtClean="0"/>
              <a:t>lampu halogen biasanya memiliki reflektor (cermin dibelakangnya) untuk memperkuat cahaya yang keluar. Fittingnya biasanya khusus, namun saat ini ada pula yang dengan jenis fitting biasa</a:t>
            </a:r>
            <a:r>
              <a:rPr lang="id-ID" sz="2000" i="1" dirty="0" smtClean="0"/>
              <a:t>.</a:t>
            </a:r>
            <a:endParaRPr lang="en-US" sz="2000" i="1" dirty="0" smtClean="0"/>
          </a:p>
          <a:p>
            <a:pPr algn="just"/>
            <a:endParaRPr lang="id-ID" sz="2000" dirty="0" smtClean="0"/>
          </a:p>
          <a:p>
            <a:pPr algn="just"/>
            <a:r>
              <a:rPr lang="id-ID" sz="2000" dirty="0" smtClean="0"/>
              <a:t>Lampu jenis ini merupakan lampu spot yang baik. Lampu spot adalah lampu yang cahayanya mengarah ke satu area saja, misalnya lampu untuk menerangi benda seni secara terfokus. Lampu ini baik untuk digunakan sebagai penerangan taman untuk membuat kesan dramatis dari pencahayaan terpusat seperti menerangi patung, tanaman, kolam atau area lainnya. Jenis lampu ini sebenarnya merupakan lampu filamen yang sudah berhasil dikembangkan menjadi lebih terang, namun juga kebutuhan energi (watt) yang relatif sama.</a:t>
            </a:r>
          </a:p>
          <a:p>
            <a:pPr algn="just"/>
            <a:endParaRPr lang="id-ID" sz="2000" dirty="0" smtClean="0"/>
          </a:p>
          <a:p>
            <a:pPr algn="just"/>
            <a:endParaRPr lang="id-ID"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dissolve">
                                      <p:cBhvr>
                                        <p:cTn id="13" dur="500"/>
                                        <p:tgtEl>
                                          <p:spTgt spid="6">
                                            <p:txEl>
                                              <p:pRg st="0" end="0"/>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dissolve">
                                      <p:cBhvr>
                                        <p:cTn id="16"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57166"/>
            <a:ext cx="8229600" cy="1143000"/>
          </a:xfrm>
        </p:spPr>
        <p:txBody>
          <a:bodyPr/>
          <a:lstStyle/>
          <a:p>
            <a:r>
              <a:rPr lang="id-ID" dirty="0" smtClean="0"/>
              <a:t>Gambar lampu Helogen</a:t>
            </a:r>
            <a:endParaRPr lang="id-ID" dirty="0"/>
          </a:p>
        </p:txBody>
      </p:sp>
      <p:pic>
        <p:nvPicPr>
          <p:cNvPr id="4" name="Picture 4"/>
          <p:cNvPicPr>
            <a:picLocks noGrp="1" noChangeAspect="1" noChangeArrowheads="1"/>
          </p:cNvPicPr>
          <p:nvPr>
            <p:ph idx="1"/>
          </p:nvPr>
        </p:nvPicPr>
        <p:blipFill>
          <a:blip r:embed="rId2"/>
          <a:srcRect/>
          <a:stretch>
            <a:fillRect/>
          </a:stretch>
        </p:blipFill>
        <p:spPr bwMode="auto">
          <a:xfrm>
            <a:off x="571472" y="2000240"/>
            <a:ext cx="4357718" cy="4357718"/>
          </a:xfrm>
          <a:prstGeom prst="rect">
            <a:avLst/>
          </a:prstGeom>
          <a:noFill/>
          <a:ln w="9525">
            <a:noFill/>
            <a:miter lim="800000"/>
            <a:headEnd/>
            <a:tailEnd/>
          </a:ln>
          <a:effectLst/>
        </p:spPr>
      </p:pic>
      <p:sp>
        <p:nvSpPr>
          <p:cNvPr id="5" name="TextBox 4"/>
          <p:cNvSpPr txBox="1"/>
          <p:nvPr/>
        </p:nvSpPr>
        <p:spPr>
          <a:xfrm>
            <a:off x="5214942" y="2571744"/>
            <a:ext cx="2714644" cy="1754326"/>
          </a:xfrm>
          <a:prstGeom prst="rect">
            <a:avLst/>
          </a:prstGeom>
          <a:noFill/>
        </p:spPr>
        <p:txBody>
          <a:bodyPr wrap="square" rtlCol="0">
            <a:spAutoFit/>
          </a:bodyPr>
          <a:lstStyle/>
          <a:p>
            <a:r>
              <a:rPr lang="id-ID" dirty="0" smtClean="0"/>
              <a:t>Warna cahaya lampu halogen adalah:</a:t>
            </a:r>
            <a:br>
              <a:rPr lang="id-ID" dirty="0" smtClean="0"/>
            </a:br>
            <a:r>
              <a:rPr lang="id-ID" dirty="0" smtClean="0"/>
              <a:t>halogen biasa: kuning 3’000 K</a:t>
            </a:r>
            <a:br>
              <a:rPr lang="id-ID" dirty="0" smtClean="0"/>
            </a:br>
            <a:r>
              <a:rPr lang="id-ID" dirty="0" smtClean="0"/>
              <a:t>halogen high pressure: putih 6’000 K</a:t>
            </a:r>
            <a:endParaRPr lang="id-ID"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397</TotalTime>
  <Words>700</Words>
  <Application>Microsoft Office PowerPoint</Application>
  <PresentationFormat>On-screen Show (4:3)</PresentationFormat>
  <Paragraphs>53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SUMBER CAHAYA DAN PERALATAN PENCAHAYAAN BUATAN</vt:lpstr>
      <vt:lpstr>Slide 2</vt:lpstr>
      <vt:lpstr>Slide 3</vt:lpstr>
      <vt:lpstr>Slide 4</vt:lpstr>
      <vt:lpstr>Slide 5</vt:lpstr>
      <vt:lpstr>Gambar Lampu TL</vt:lpstr>
      <vt:lpstr>Slide 7</vt:lpstr>
      <vt:lpstr>Slide 8</vt:lpstr>
      <vt:lpstr>Gambar lampu Helogen</vt:lpstr>
      <vt:lpstr>Slide 10</vt:lpstr>
      <vt:lpstr>Gambar Lampu LED</vt:lpstr>
      <vt:lpstr>Slide 12</vt:lpstr>
      <vt:lpstr>Slide 13</vt:lpstr>
      <vt:lpstr>Slide 14</vt:lpstr>
      <vt:lpstr>Slide 15</vt:lpstr>
      <vt:lpstr>JENIS-JENIS LAMPU SAAT INI DAPAT DILIHAT LAMPIRAN YANG DIBERIKAN DOSEN PENGAMPU MATA KULIAH :   Selamat Belajar  Terimakasih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azie</cp:lastModifiedBy>
  <cp:revision>25</cp:revision>
  <dcterms:created xsi:type="dcterms:W3CDTF">2012-11-21T08:12:01Z</dcterms:created>
  <dcterms:modified xsi:type="dcterms:W3CDTF">2017-10-05T01:19:18Z</dcterms:modified>
</cp:coreProperties>
</file>