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40" autoAdjust="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85786" y="235743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Perhitungan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Pengukuran</a:t>
            </a:r>
            <a:r>
              <a:rPr lang="en-US" b="1" dirty="0" smtClean="0"/>
              <a:t> </a:t>
            </a:r>
            <a:r>
              <a:rPr lang="en-US" b="1" dirty="0" err="1" smtClean="0"/>
              <a:t>Penerangan</a:t>
            </a:r>
            <a:endParaRPr lang="en-US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219200" y="38862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smtClean="0"/>
              <a:t> </a:t>
            </a:r>
            <a:r>
              <a:rPr lang="en-US" b="1" smtClean="0"/>
              <a:t>6</a:t>
            </a:r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: Muhammad </a:t>
            </a:r>
            <a:r>
              <a:rPr lang="en-US" dirty="0" err="1" smtClean="0"/>
              <a:t>Fauzi</a:t>
            </a:r>
            <a:r>
              <a:rPr lang="en-US" dirty="0" smtClean="0"/>
              <a:t>. M.Ds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1643050"/>
            <a:ext cx="7929586" cy="4572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visual.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,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menyilaukan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kelelahan</a:t>
            </a:r>
            <a:r>
              <a:rPr lang="en-US" dirty="0" smtClean="0"/>
              <a:t> </a:t>
            </a:r>
            <a:r>
              <a:rPr lang="en-US" dirty="0" err="1" smtClean="0"/>
              <a:t>matamaupun</a:t>
            </a:r>
            <a:r>
              <a:rPr lang="en-US" dirty="0" smtClean="0"/>
              <a:t> </a:t>
            </a:r>
            <a:r>
              <a:rPr lang="en-US" dirty="0" err="1" smtClean="0"/>
              <a:t>ketegangan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yang optimal IES (Illumination Engineering Society)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.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silau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pantulan</a:t>
            </a:r>
            <a:r>
              <a:rPr lang="en-US" dirty="0" smtClean="0"/>
              <a:t> </a:t>
            </a:r>
            <a:r>
              <a:rPr lang="en-US" dirty="0" err="1" smtClean="0"/>
              <a:t>kearah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pengamat</a:t>
            </a:r>
            <a:r>
              <a:rPr lang="en-US" dirty="0" smtClean="0"/>
              <a:t>.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luminansi</a:t>
            </a:r>
            <a:r>
              <a:rPr lang="en-US" dirty="0" smtClean="0"/>
              <a:t>.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satuannya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yang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luminansi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lain. IES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pancaran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dievaluasi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visual.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sekelilingnya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elektromagnetik</a:t>
            </a:r>
            <a:r>
              <a:rPr lang="en-US" dirty="0" smtClean="0"/>
              <a:t>,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spektrum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elektromagnetik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1714488"/>
            <a:ext cx="750097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(v) </a:t>
            </a:r>
            <a:r>
              <a:rPr lang="en-US" dirty="0" err="1" smtClean="0"/>
              <a:t>dalam</a:t>
            </a:r>
            <a:r>
              <a:rPr lang="en-US" dirty="0" smtClean="0"/>
              <a:t> Km/</a:t>
            </a:r>
            <a:r>
              <a:rPr lang="en-US" dirty="0" err="1" smtClean="0"/>
              <a:t>dt</a:t>
            </a:r>
            <a:r>
              <a:rPr lang="en-US" dirty="0" smtClean="0"/>
              <a:t>, </a:t>
            </a:r>
            <a:r>
              <a:rPr lang="en-US" dirty="0" err="1" smtClean="0"/>
              <a:t>denagn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(</a:t>
            </a:r>
            <a:r>
              <a:rPr lang="el-GR" dirty="0" smtClean="0"/>
              <a:t>λ) </a:t>
            </a:r>
            <a:r>
              <a:rPr lang="en-US" dirty="0" err="1" smtClean="0"/>
              <a:t>dalam</a:t>
            </a:r>
            <a:r>
              <a:rPr lang="en-US" dirty="0" smtClean="0"/>
              <a:t> 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ferkuensi</a:t>
            </a:r>
            <a:r>
              <a:rPr lang="en-US" dirty="0" smtClean="0"/>
              <a:t> (f) </a:t>
            </a:r>
            <a:r>
              <a:rPr lang="en-US" dirty="0" err="1" smtClean="0"/>
              <a:t>dalam</a:t>
            </a:r>
            <a:r>
              <a:rPr lang="en-US" dirty="0" smtClean="0"/>
              <a:t> Hz </a:t>
            </a:r>
            <a:r>
              <a:rPr lang="en-US" dirty="0" err="1" smtClean="0"/>
              <a:t>adalah</a:t>
            </a:r>
            <a:r>
              <a:rPr lang="en-US" dirty="0" smtClean="0"/>
              <a:t> : v = </a:t>
            </a:r>
            <a:r>
              <a:rPr lang="el-GR" dirty="0" smtClean="0"/>
              <a:t>λ.</a:t>
            </a:r>
            <a:r>
              <a:rPr lang="en-US" dirty="0" smtClean="0"/>
              <a:t>f ..................................................................... ........................(2-1)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hampa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3.108 Km/</a:t>
            </a:r>
            <a:r>
              <a:rPr lang="en-US" dirty="0" err="1" smtClean="0"/>
              <a:t>dt</a:t>
            </a:r>
            <a:r>
              <a:rPr lang="en-US" dirty="0" smtClean="0"/>
              <a:t>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2.2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pancaran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. </a:t>
            </a:r>
            <a:r>
              <a:rPr lang="en-US" dirty="0" err="1" smtClean="0"/>
              <a:t>Sensitivitas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5550˚A (0,55µm)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r>
              <a:rPr lang="en-US" dirty="0" smtClean="0"/>
              <a:t> </a:t>
            </a:r>
            <a:r>
              <a:rPr lang="en-US" dirty="0" err="1" smtClean="0"/>
              <a:t>kekuning-kuningan</a:t>
            </a:r>
            <a:r>
              <a:rPr lang="en-US" dirty="0" smtClean="0"/>
              <a:t>. Batas </a:t>
            </a:r>
            <a:r>
              <a:rPr lang="en-US" dirty="0" err="1" smtClean="0"/>
              <a:t>spektrum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2.2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asimtot</a:t>
            </a:r>
            <a:r>
              <a:rPr lang="en-US" dirty="0" smtClean="0"/>
              <a:t>).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Ultra Violet (UV)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Infra </a:t>
            </a:r>
            <a:r>
              <a:rPr lang="en-US" dirty="0" err="1" smtClean="0"/>
              <a:t>Merah</a:t>
            </a:r>
            <a:r>
              <a:rPr lang="en-US" dirty="0" smtClean="0"/>
              <a:t> (IM). </a:t>
            </a:r>
            <a:r>
              <a:rPr lang="en-US" dirty="0" err="1" smtClean="0"/>
              <a:t>Sinar</a:t>
            </a:r>
            <a:r>
              <a:rPr lang="en-US" dirty="0" smtClean="0"/>
              <a:t> UV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substanti</a:t>
            </a:r>
            <a:r>
              <a:rPr lang="en-US" dirty="0" smtClean="0"/>
              <a:t> </a:t>
            </a:r>
            <a:r>
              <a:rPr lang="en-US" dirty="0" err="1" smtClean="0"/>
              <a:t>fluoresen</a:t>
            </a:r>
            <a:r>
              <a:rPr lang="en-US" dirty="0" smtClean="0"/>
              <a:t> agar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pemggunaan</a:t>
            </a:r>
            <a:r>
              <a:rPr lang="en-US" dirty="0" smtClean="0"/>
              <a:t> </a:t>
            </a:r>
            <a:r>
              <a:rPr lang="en-US" dirty="0" err="1" smtClean="0"/>
              <a:t>fluoresin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1500174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definisi-definisi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(</a:t>
            </a:r>
            <a:r>
              <a:rPr lang="el-GR" dirty="0" smtClean="0"/>
              <a:t>ω ),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(Q),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(</a:t>
            </a:r>
            <a:r>
              <a:rPr lang="el-GR" dirty="0" smtClean="0"/>
              <a:t>φ ),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(I),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(E), </a:t>
            </a:r>
            <a:r>
              <a:rPr lang="en-US" dirty="0" err="1" smtClean="0"/>
              <a:t>luminasi</a:t>
            </a:r>
            <a:r>
              <a:rPr lang="en-US" dirty="0" smtClean="0"/>
              <a:t> (L),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. 2.1.1.1.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Pancaran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meruang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bola,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2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.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( 0 ) </a:t>
            </a:r>
            <a:r>
              <a:rPr lang="en-US" dirty="0" err="1" smtClean="0"/>
              <a:t>atau</a:t>
            </a:r>
            <a:r>
              <a:rPr lang="en-US" dirty="0" smtClean="0"/>
              <a:t> radian (</a:t>
            </a:r>
            <a:r>
              <a:rPr lang="en-US" dirty="0" err="1" smtClean="0"/>
              <a:t>rad</a:t>
            </a:r>
            <a:r>
              <a:rPr lang="en-US" dirty="0" smtClean="0"/>
              <a:t>).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yang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bola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sudutnya</a:t>
            </a:r>
            <a:r>
              <a:rPr lang="en-US" dirty="0" smtClean="0"/>
              <a:t>.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steradian</a:t>
            </a:r>
            <a:r>
              <a:rPr lang="en-US" dirty="0" smtClean="0"/>
              <a:t> (</a:t>
            </a:r>
            <a:r>
              <a:rPr lang="en-US" dirty="0" err="1" smtClean="0"/>
              <a:t>sr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14348" y="4143380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Steradian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yang </a:t>
            </a:r>
            <a:r>
              <a:rPr lang="en-US" dirty="0" err="1" smtClean="0"/>
              <a:t>terpancang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bola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bola </a:t>
            </a:r>
            <a:r>
              <a:rPr lang="en-US" dirty="0" err="1" smtClean="0"/>
              <a:t>seluas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</a:t>
            </a:r>
            <a:r>
              <a:rPr lang="en-US" dirty="0" err="1" smtClean="0"/>
              <a:t>jari-jari</a:t>
            </a:r>
            <a:r>
              <a:rPr lang="en-US" dirty="0" smtClean="0"/>
              <a:t> bola.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bola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500042"/>
            <a:ext cx="76438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rata-rata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(F).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total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dipancarkan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detik</a:t>
            </a:r>
            <a:r>
              <a:rPr lang="en-US" dirty="0" smtClean="0"/>
              <a:t>.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lumen (lm).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(2-2). t Q </a:t>
            </a:r>
            <a:r>
              <a:rPr lang="el-GR" dirty="0" smtClean="0"/>
              <a:t>Φ = ............. ...................... (2-2) </a:t>
            </a:r>
            <a:r>
              <a:rPr lang="en-US" dirty="0" err="1" smtClean="0"/>
              <a:t>Keterangan</a:t>
            </a:r>
            <a:r>
              <a:rPr lang="en-US" dirty="0" smtClean="0"/>
              <a:t>: </a:t>
            </a:r>
            <a:r>
              <a:rPr lang="el-GR" dirty="0" smtClean="0"/>
              <a:t>Φ =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(lm) Q =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(</a:t>
            </a:r>
            <a:r>
              <a:rPr lang="en-US" dirty="0" err="1" smtClean="0"/>
              <a:t>lm.dt</a:t>
            </a:r>
            <a:r>
              <a:rPr lang="en-US" dirty="0" smtClean="0"/>
              <a:t>) t = </a:t>
            </a:r>
            <a:r>
              <a:rPr lang="en-US" dirty="0" err="1" smtClean="0"/>
              <a:t>Waktu</a:t>
            </a:r>
            <a:r>
              <a:rPr lang="en-US" dirty="0" smtClean="0"/>
              <a:t> (s)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5786" y="2428868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(I)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kandela</a:t>
            </a:r>
            <a:r>
              <a:rPr lang="en-US" dirty="0" smtClean="0"/>
              <a:t> (</a:t>
            </a:r>
            <a:r>
              <a:rPr lang="en-US" dirty="0" err="1" smtClean="0"/>
              <a:t>cd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lumen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)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.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kendela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candle (</a:t>
            </a:r>
            <a:r>
              <a:rPr lang="en-US" dirty="0" err="1" smtClean="0"/>
              <a:t>lilin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tertua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.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(I)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diferential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(lm)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(</a:t>
            </a:r>
            <a:r>
              <a:rPr lang="en-US" dirty="0" err="1" smtClean="0"/>
              <a:t>sr</a:t>
            </a:r>
            <a:r>
              <a:rPr lang="en-US" dirty="0" smtClean="0"/>
              <a:t>). lm/</a:t>
            </a:r>
            <a:r>
              <a:rPr lang="en-US" dirty="0" err="1" smtClean="0"/>
              <a:t>sr</a:t>
            </a:r>
            <a:r>
              <a:rPr lang="en-US" dirty="0" smtClean="0"/>
              <a:t>(</a:t>
            </a:r>
            <a:r>
              <a:rPr lang="en-US" dirty="0" err="1" smtClean="0"/>
              <a:t>cd</a:t>
            </a:r>
            <a:r>
              <a:rPr lang="en-US" dirty="0" smtClean="0"/>
              <a:t>) d </a:t>
            </a:r>
            <a:r>
              <a:rPr lang="en-US" dirty="0" err="1" smtClean="0"/>
              <a:t>d</a:t>
            </a:r>
            <a:r>
              <a:rPr lang="en-US" dirty="0" smtClean="0"/>
              <a:t> I </a:t>
            </a:r>
            <a:r>
              <a:rPr lang="el-GR" dirty="0" smtClean="0"/>
              <a:t>ω Φ = ................................................ (2-4)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4348" y="4643446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(E)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(</a:t>
            </a:r>
            <a:r>
              <a:rPr lang="el-GR" dirty="0" smtClean="0"/>
              <a:t>Φ) </a:t>
            </a:r>
            <a:r>
              <a:rPr lang="en-US" dirty="0" smtClean="0"/>
              <a:t>yang </a:t>
            </a:r>
            <a:r>
              <a:rPr lang="en-US" dirty="0" err="1" smtClean="0"/>
              <a:t>menimpa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.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pula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penernagan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(I)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(A) yang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785794"/>
            <a:ext cx="7858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 = .................................................(2-5)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l-GR" dirty="0" smtClean="0"/>
              <a:t>Φ = ω.</a:t>
            </a:r>
            <a:r>
              <a:rPr lang="en-US" dirty="0" smtClean="0"/>
              <a:t>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meruang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(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bola) 2 A = </a:t>
            </a:r>
            <a:r>
              <a:rPr lang="el-GR" dirty="0" smtClean="0"/>
              <a:t>ω.</a:t>
            </a:r>
            <a:r>
              <a:rPr lang="en-US" dirty="0" smtClean="0"/>
              <a:t>R 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yang </a:t>
            </a:r>
            <a:r>
              <a:rPr lang="en-US" dirty="0" err="1" smtClean="0"/>
              <a:t>jaraknya</a:t>
            </a:r>
            <a:r>
              <a:rPr lang="en-US" dirty="0" smtClean="0"/>
              <a:t> (h)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(E)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lux</a:t>
            </a:r>
            <a:r>
              <a:rPr lang="en-US" dirty="0" smtClean="0"/>
              <a:t> (lx)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lx h I E 2 = ................................................(2-6)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744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Perhitungan dan Pengukuran Penerangan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azie</cp:lastModifiedBy>
  <cp:revision>27</cp:revision>
  <dcterms:created xsi:type="dcterms:W3CDTF">2012-11-21T08:12:01Z</dcterms:created>
  <dcterms:modified xsi:type="dcterms:W3CDTF">2017-10-30T01:12:26Z</dcterms:modified>
</cp:coreProperties>
</file>