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22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525A-63A9-46DC-9B9A-60990C04B1E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C128-3A21-49B3-A6E3-32B4651D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525A-63A9-46DC-9B9A-60990C04B1E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C128-3A21-49B3-A6E3-32B4651D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525A-63A9-46DC-9B9A-60990C04B1E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C128-3A21-49B3-A6E3-32B4651D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525A-63A9-46DC-9B9A-60990C04B1E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C128-3A21-49B3-A6E3-32B4651D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525A-63A9-46DC-9B9A-60990C04B1E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C128-3A21-49B3-A6E3-32B4651D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525A-63A9-46DC-9B9A-60990C04B1E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C128-3A21-49B3-A6E3-32B4651D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525A-63A9-46DC-9B9A-60990C04B1E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C128-3A21-49B3-A6E3-32B4651D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525A-63A9-46DC-9B9A-60990C04B1E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35C128-3A21-49B3-A6E3-32B4651DC3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525A-63A9-46DC-9B9A-60990C04B1E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C128-3A21-49B3-A6E3-32B4651D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3525A-63A9-46DC-9B9A-60990C04B1E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135C128-3A21-49B3-A6E3-32B4651D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68B3525A-63A9-46DC-9B9A-60990C04B1E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5C128-3A21-49B3-A6E3-32B4651D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8B3525A-63A9-46DC-9B9A-60990C04B1ED}" type="datetimeFigureOut">
              <a:rPr lang="en-US" smtClean="0"/>
              <a:pPr/>
              <a:t>11/27/2012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135C128-3A21-49B3-A6E3-32B4651DC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lex.com/ArtLex/d/images/destij_mond_ov13_lg.jp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rtlex.com/ArtLex/C.html" TargetMode="External"/><Relationship Id="rId4" Type="http://schemas.openxmlformats.org/officeDocument/2006/relationships/hyperlink" Target="http://www.artlex.com/ArtLex/O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Gerrit_Rietveld" TargetMode="External"/><Relationship Id="rId4" Type="http://schemas.openxmlformats.org/officeDocument/2006/relationships/hyperlink" Target="http://en.wikipedia.org/wiki/Red_and_Blue_Chair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838200"/>
            <a:ext cx="6480048" cy="2301240"/>
          </a:xfrm>
        </p:spPr>
        <p:txBody>
          <a:bodyPr>
            <a:normAutofit fontScale="90000"/>
          </a:bodyPr>
          <a:lstStyle/>
          <a:p>
            <a:r>
              <a:rPr smtClean="0"/>
              <a:t>Perkembangan   Aliran Pemikiran &amp; Gaya Dalam Desain</a:t>
            </a:r>
            <a:br>
              <a:rPr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04800"/>
            <a:ext cx="3986550" cy="478012"/>
          </a:xfrm>
        </p:spPr>
        <p:txBody>
          <a:bodyPr/>
          <a:lstStyle/>
          <a:p>
            <a:r>
              <a:rPr lang="en-US" dirty="0" err="1" smtClean="0"/>
              <a:t>Pengantar</a:t>
            </a:r>
            <a:r>
              <a:rPr lang="en-US" dirty="0" smtClean="0"/>
              <a:t> </a:t>
            </a:r>
            <a:r>
              <a:rPr lang="en-US" dirty="0" err="1" smtClean="0"/>
              <a:t>Metodologi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467600" cy="1143000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Konstruktivisme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525963"/>
          </a:xfrm>
        </p:spPr>
        <p:txBody>
          <a:bodyPr/>
          <a:lstStyle/>
          <a:p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visual yang </a:t>
            </a:r>
            <a:r>
              <a:rPr lang="en-US" sz="2400" dirty="0" err="1" smtClean="0"/>
              <a:t>minimalis,memecah</a:t>
            </a:r>
            <a:r>
              <a:rPr lang="en-US" sz="2400" dirty="0" smtClean="0"/>
              <a:t> </a:t>
            </a:r>
            <a:r>
              <a:rPr lang="en-US" sz="2400" dirty="0" err="1" smtClean="0"/>
              <a:t>bentuk-bentuk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rumit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bentuk-bentuk</a:t>
            </a:r>
            <a:r>
              <a:rPr lang="en-US" sz="2400" dirty="0" smtClean="0"/>
              <a:t> </a:t>
            </a:r>
            <a:r>
              <a:rPr lang="en-US" sz="2400" dirty="0" err="1" smtClean="0"/>
              <a:t>dasar.Aliran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warnamerah,hitam,dan</a:t>
            </a:r>
            <a:r>
              <a:rPr lang="en-US" sz="2400" dirty="0" smtClean="0"/>
              <a:t> </a:t>
            </a:r>
            <a:r>
              <a:rPr lang="en-US" sz="2400" dirty="0" err="1" smtClean="0"/>
              <a:t>putih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poster-</a:t>
            </a:r>
            <a:r>
              <a:rPr lang="en-US" sz="2400" dirty="0" err="1" smtClean="0"/>
              <a:t>posternya</a:t>
            </a:r>
            <a:r>
              <a:rPr lang="en-US" sz="2400" dirty="0" smtClean="0"/>
              <a:t>. </a:t>
            </a:r>
            <a:r>
              <a:rPr lang="en-US" sz="2400" dirty="0" err="1" smtClean="0"/>
              <a:t>Konstruktivisme</a:t>
            </a:r>
            <a:r>
              <a:rPr lang="en-US" sz="2400" dirty="0" smtClean="0"/>
              <a:t> </a:t>
            </a:r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 smtClean="0"/>
              <a:t>mempengaruhi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desaingrafis</a:t>
            </a:r>
            <a:r>
              <a:rPr lang="en-US" sz="2400" dirty="0" smtClean="0"/>
              <a:t> </a:t>
            </a:r>
            <a:r>
              <a:rPr lang="en-US" sz="2400" dirty="0" err="1" smtClean="0"/>
              <a:t>diJerman</a:t>
            </a:r>
            <a:r>
              <a:rPr lang="en-US" sz="2400" dirty="0" smtClean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4191000"/>
            <a:ext cx="358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ElLissitzky</a:t>
            </a:r>
            <a:r>
              <a:rPr lang="en-US" dirty="0" smtClean="0"/>
              <a:t> yang paling </a:t>
            </a:r>
            <a:r>
              <a:rPr lang="en-US" dirty="0" err="1" smtClean="0"/>
              <a:t>terkenal</a:t>
            </a:r>
            <a:r>
              <a:rPr lang="en-US" dirty="0" smtClean="0"/>
              <a:t> </a:t>
            </a:r>
            <a:r>
              <a:rPr lang="en-US" dirty="0" err="1" smtClean="0"/>
              <a:t>adalah“BeattheWhitewiththeRedWedge</a:t>
            </a:r>
            <a:r>
              <a:rPr lang="en-US" dirty="0" smtClean="0"/>
              <a:t>”., 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dipergunakan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Lenin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keperluan</a:t>
            </a:r>
            <a:r>
              <a:rPr lang="en-US" dirty="0" smtClean="0"/>
              <a:t> Propaganda</a:t>
            </a:r>
            <a:endParaRPr lang="en-US" dirty="0"/>
          </a:p>
        </p:txBody>
      </p:sp>
      <p:pic>
        <p:nvPicPr>
          <p:cNvPr id="8194" name="Picture 2" descr="poster rusia 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0"/>
            <a:ext cx="3886200" cy="19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86200"/>
            <a:ext cx="20478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3894004"/>
            <a:ext cx="2647950" cy="296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FUTURISME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981450"/>
            <a:ext cx="29718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502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Italia yang </a:t>
            </a:r>
            <a:r>
              <a:rPr lang="en-US" sz="2400" dirty="0" err="1" smtClean="0"/>
              <a:t>didirikan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Filippo</a:t>
            </a:r>
            <a:r>
              <a:rPr lang="en-US" sz="2400" dirty="0" smtClean="0"/>
              <a:t> Marinetti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1908. </a:t>
            </a:r>
            <a:r>
              <a:rPr lang="en-US" sz="2400" dirty="0" err="1" smtClean="0"/>
              <a:t>Gerakan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diinspirasi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berubah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penemuan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unsur</a:t>
            </a:r>
            <a:r>
              <a:rPr lang="en-US" sz="2400" dirty="0" smtClean="0"/>
              <a:t> </a:t>
            </a:r>
            <a:r>
              <a:rPr lang="en-US" sz="2400" dirty="0" err="1" smtClean="0"/>
              <a:t>gerak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kecepatan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abad</a:t>
            </a:r>
            <a:r>
              <a:rPr lang="en-US" sz="2400" dirty="0" smtClean="0"/>
              <a:t> ke-20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277435" y="195846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prstClr val="white"/>
                </a:solidFill>
              </a:rPr>
              <a:t>ir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526" y="0"/>
            <a:ext cx="310147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5380672"/>
            <a:ext cx="594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Futurisme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, yang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. </a:t>
            </a:r>
            <a:r>
              <a:rPr lang="en-US" dirty="0" err="1" smtClean="0"/>
              <a:t>Futurisme</a:t>
            </a:r>
            <a:r>
              <a:rPr lang="en-US" dirty="0" smtClean="0"/>
              <a:t> </a:t>
            </a:r>
            <a:r>
              <a:rPr lang="en-US" dirty="0" err="1" smtClean="0"/>
              <a:t>mengabdikan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semboyan</a:t>
            </a:r>
            <a:r>
              <a:rPr lang="en-US" dirty="0" smtClean="0"/>
              <a:t> “</a:t>
            </a:r>
            <a:r>
              <a:rPr lang="en-US" dirty="0" err="1" smtClean="0"/>
              <a:t>Keindahan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artinya</a:t>
            </a:r>
            <a:r>
              <a:rPr lang="en-US" dirty="0" smtClean="0"/>
              <a:t> yang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meluncur</a:t>
            </a:r>
            <a:r>
              <a:rPr lang="en-US" dirty="0" smtClean="0"/>
              <a:t> </a:t>
            </a:r>
            <a:r>
              <a:rPr lang="en-US" dirty="0" err="1" smtClean="0"/>
              <a:t>bagaikan</a:t>
            </a:r>
            <a:r>
              <a:rPr lang="en-US" dirty="0" smtClean="0"/>
              <a:t> </a:t>
            </a:r>
            <a:r>
              <a:rPr lang="en-US" dirty="0" err="1" smtClean="0"/>
              <a:t>peluru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0" y="2590800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Tipografi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media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alirani</a:t>
            </a:r>
            <a:r>
              <a:rPr lang="en-US" dirty="0" smtClean="0"/>
              <a:t> </a:t>
            </a:r>
            <a:r>
              <a:rPr lang="en-US" dirty="0" err="1" smtClean="0"/>
              <a:t>ni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Futurisme</a:t>
            </a:r>
            <a:r>
              <a:rPr lang="en-US" dirty="0" smtClean="0"/>
              <a:t> in graphic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371600"/>
            <a:ext cx="2757487" cy="28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3292" y="1371600"/>
            <a:ext cx="383070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149776"/>
            <a:ext cx="3771900" cy="270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/>
          <a:lstStyle/>
          <a:p>
            <a:r>
              <a:rPr lang="en-US" dirty="0" smtClean="0"/>
              <a:t>MODERNISME DESAIN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143000"/>
            <a:ext cx="533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dunia'modern',dan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modern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praktik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kapitalisme,I</a:t>
            </a:r>
            <a:r>
              <a:rPr lang="en-US" sz="2400" dirty="0" smtClean="0"/>
              <a:t> </a:t>
            </a:r>
            <a:r>
              <a:rPr lang="en-US" sz="2400" dirty="0" err="1" smtClean="0"/>
              <a:t>ndustrialisme,kenegaraan,dan</a:t>
            </a:r>
            <a:r>
              <a:rPr lang="en-US" sz="2400" dirty="0" smtClean="0"/>
              <a:t> </a:t>
            </a:r>
            <a:r>
              <a:rPr lang="en-US" sz="2400" dirty="0" err="1" smtClean="0"/>
              <a:t>kebangsaan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1.DeStijl(1917-1931)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majalah</a:t>
            </a:r>
            <a:r>
              <a:rPr lang="en-US" sz="2400" dirty="0" smtClean="0"/>
              <a:t> </a:t>
            </a:r>
            <a:r>
              <a:rPr lang="en-US" sz="2400" dirty="0" err="1" smtClean="0"/>
              <a:t>diBelanda,tidak</a:t>
            </a:r>
            <a:r>
              <a:rPr lang="en-US" sz="2400" dirty="0" smtClean="0"/>
              <a:t> </a:t>
            </a:r>
            <a:r>
              <a:rPr lang="en-US" sz="2400" dirty="0" err="1" smtClean="0"/>
              <a:t>merepresentasikan</a:t>
            </a:r>
            <a:r>
              <a:rPr lang="en-US" sz="2400" dirty="0" smtClean="0"/>
              <a:t> </a:t>
            </a:r>
            <a:r>
              <a:rPr lang="en-US" sz="2400" dirty="0" err="1" smtClean="0"/>
              <a:t>apapun,tidak</a:t>
            </a:r>
            <a:r>
              <a:rPr lang="en-US" sz="2400" dirty="0" smtClean="0"/>
              <a:t> </a:t>
            </a:r>
            <a:r>
              <a:rPr lang="en-US" sz="2400" dirty="0" err="1" smtClean="0"/>
              <a:t>ilustratif,tidak</a:t>
            </a:r>
            <a:r>
              <a:rPr lang="en-US" sz="2400" dirty="0" smtClean="0"/>
              <a:t> </a:t>
            </a:r>
            <a:r>
              <a:rPr lang="en-US" sz="2400" dirty="0" err="1" smtClean="0"/>
              <a:t>naratif,menggunakan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bentuk-bentukgeometris,kontruksinya</a:t>
            </a:r>
            <a:r>
              <a:rPr lang="en-US" sz="2400" dirty="0" smtClean="0"/>
              <a:t> </a:t>
            </a:r>
            <a:r>
              <a:rPr lang="en-US" sz="2400" dirty="0" err="1" smtClean="0"/>
              <a:t>sanga</a:t>
            </a:r>
            <a:r>
              <a:rPr lang="en-US" sz="2400" dirty="0" smtClean="0"/>
              <a:t> </a:t>
            </a:r>
            <a:r>
              <a:rPr lang="en-US" sz="2400" dirty="0" err="1" smtClean="0"/>
              <a:t>tteknis,yang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perkembangan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konstruktivisme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2971800" cy="406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Piet Mondrian, </a:t>
            </a:r>
            <a:r>
              <a:rPr lang="en-US" i="1" dirty="0" smtClean="0">
                <a:hlinkClick r:id="rId3"/>
              </a:rPr>
              <a:t>Color Planes in Oval</a:t>
            </a:r>
            <a:r>
              <a:rPr lang="en-US" dirty="0" smtClean="0"/>
              <a:t>, 1913-14, </a:t>
            </a:r>
            <a:r>
              <a:rPr lang="en-US" dirty="0" smtClean="0">
                <a:hlinkClick r:id="rId4"/>
              </a:rPr>
              <a:t>oil</a:t>
            </a:r>
            <a:r>
              <a:rPr lang="en-US" dirty="0" smtClean="0"/>
              <a:t> on </a:t>
            </a:r>
            <a:r>
              <a:rPr lang="en-US" dirty="0" smtClean="0">
                <a:hlinkClick r:id="rId5"/>
              </a:rPr>
              <a:t>canvas</a:t>
            </a:r>
            <a:r>
              <a:rPr lang="en-US" dirty="0" smtClean="0"/>
              <a:t>, 42 3/8 x 31 inches (107.6 x 78.8 cm), Museum of Modern Art, NY.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De </a:t>
            </a:r>
            <a:r>
              <a:rPr lang="en-US" dirty="0" err="1" smtClean="0"/>
              <a:t>Stijl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 </a:t>
            </a:r>
            <a:r>
              <a:rPr lang="en-US" sz="2400" dirty="0" err="1" smtClean="0"/>
              <a:t>Stijl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Bahasa</a:t>
            </a:r>
            <a:r>
              <a:rPr lang="en-US" sz="2400" dirty="0" smtClean="0"/>
              <a:t> </a:t>
            </a:r>
            <a:r>
              <a:rPr lang="en-US" sz="2400" dirty="0" err="1" smtClean="0"/>
              <a:t>Inggris</a:t>
            </a:r>
            <a:r>
              <a:rPr lang="en-US" sz="2400" dirty="0" smtClean="0"/>
              <a:t> The Style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gerakan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 smtClean="0"/>
              <a:t>disekitar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1920an. </a:t>
            </a:r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seiring</a:t>
            </a:r>
            <a:r>
              <a:rPr lang="en-US" sz="2400" dirty="0" smtClean="0"/>
              <a:t> </a:t>
            </a:r>
            <a:r>
              <a:rPr lang="en-US" sz="2400" dirty="0" err="1" smtClean="0"/>
              <a:t>terjadinya</a:t>
            </a:r>
            <a:r>
              <a:rPr lang="en-US" sz="2400" dirty="0" smtClean="0"/>
              <a:t> </a:t>
            </a:r>
            <a:r>
              <a:rPr lang="en-US" sz="2400" dirty="0" err="1" smtClean="0"/>
              <a:t>perang</a:t>
            </a:r>
            <a:r>
              <a:rPr lang="en-US" sz="2400" dirty="0" smtClean="0"/>
              <a:t> </a:t>
            </a:r>
            <a:r>
              <a:rPr lang="en-US" sz="2400" dirty="0" err="1" smtClean="0"/>
              <a:t>duniapertama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berlarut-larut</a:t>
            </a:r>
            <a:r>
              <a:rPr lang="en-US" sz="2400" dirty="0" smtClean="0"/>
              <a:t>. </a:t>
            </a:r>
            <a:r>
              <a:rPr lang="en-US" sz="2400" dirty="0" err="1" smtClean="0"/>
              <a:t>Komunitas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De </a:t>
            </a:r>
            <a:r>
              <a:rPr lang="en-US" sz="2400" dirty="0" err="1" smtClean="0"/>
              <a:t>Stijl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berusahamemenuhi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keinginan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keharmonisan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didalam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0" y="371867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dasarnya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De </a:t>
            </a:r>
            <a:r>
              <a:rPr lang="en-US" dirty="0" err="1" smtClean="0"/>
              <a:t>Stijl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lukis</a:t>
            </a:r>
            <a:r>
              <a:rPr lang="en-US" dirty="0" smtClean="0"/>
              <a:t>. </a:t>
            </a:r>
            <a:r>
              <a:rPr lang="en-US" dirty="0" err="1" smtClean="0"/>
              <a:t>Sebabbagaimanapun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De </a:t>
            </a:r>
            <a:r>
              <a:rPr lang="en-US" dirty="0" err="1" smtClean="0"/>
              <a:t>Stijl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abstraksi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ideal </a:t>
            </a:r>
            <a:r>
              <a:rPr lang="en-US" dirty="0" err="1" smtClean="0"/>
              <a:t>komposisi</a:t>
            </a:r>
            <a:r>
              <a:rPr lang="en-US" dirty="0" smtClean="0"/>
              <a:t> </a:t>
            </a:r>
            <a:r>
              <a:rPr lang="en-US" dirty="0" err="1" smtClean="0"/>
              <a:t>warnadalam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, </a:t>
            </a:r>
            <a:r>
              <a:rPr lang="en-US" dirty="0" err="1" smtClean="0"/>
              <a:t>walaupun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ruang.Pemanfaatannya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interior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arsitekrur</a:t>
            </a:r>
            <a:r>
              <a:rPr lang="en-US" dirty="0" smtClean="0"/>
              <a:t>.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sepertiyang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Piet Mondrian </a:t>
            </a:r>
            <a:r>
              <a:rPr lang="en-US" dirty="0" err="1" smtClean="0"/>
              <a:t>bahwa</a:t>
            </a:r>
            <a:r>
              <a:rPr lang="en-US" dirty="0" smtClean="0"/>
              <a:t> De </a:t>
            </a:r>
            <a:r>
              <a:rPr lang="en-US" dirty="0" err="1" smtClean="0"/>
              <a:t>Stijl</a:t>
            </a:r>
            <a:r>
              <a:rPr lang="en-US" dirty="0" smtClean="0"/>
              <a:t> </a:t>
            </a:r>
            <a:r>
              <a:rPr lang="en-US" dirty="0" err="1" smtClean="0"/>
              <a:t>tetaplah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ideal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86200"/>
            <a:ext cx="257907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886200"/>
            <a:ext cx="1752600" cy="262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0" y="65348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hlinkClick r:id="rId4" tooltip="Red and Blue Chair"/>
              </a:rPr>
              <a:t>Red and Blue Chair</a:t>
            </a:r>
            <a:r>
              <a:rPr lang="en-US" dirty="0" smtClean="0"/>
              <a:t> designed by </a:t>
            </a:r>
            <a:r>
              <a:rPr lang="en-US" dirty="0" err="1" smtClean="0">
                <a:hlinkClick r:id="rId5" tooltip="Gerrit Rietveld"/>
              </a:rPr>
              <a:t>Gerrit</a:t>
            </a:r>
            <a:r>
              <a:rPr lang="en-US" dirty="0" smtClean="0">
                <a:hlinkClick r:id="rId5" tooltip="Gerrit Rietveld"/>
              </a:rPr>
              <a:t> </a:t>
            </a:r>
            <a:r>
              <a:rPr lang="en-US" dirty="0" err="1" smtClean="0">
                <a:hlinkClick r:id="rId5" tooltip="Gerrit Rietveld"/>
              </a:rPr>
              <a:t>Rietveld</a:t>
            </a:r>
            <a:r>
              <a:rPr lang="en-US" dirty="0" smtClean="0"/>
              <a:t> in 1917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Seniman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De </a:t>
            </a:r>
            <a:r>
              <a:rPr lang="en-US" dirty="0" err="1" smtClean="0"/>
              <a:t>Stijl</a:t>
            </a:r>
            <a:r>
              <a:rPr lang="en-US" dirty="0" smtClean="0"/>
              <a:t>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Piet Mondrian (1872 – 1944)</a:t>
            </a:r>
          </a:p>
          <a:p>
            <a:r>
              <a:rPr lang="en-US" dirty="0" smtClean="0"/>
              <a:t>Theo van </a:t>
            </a:r>
            <a:r>
              <a:rPr lang="en-US" dirty="0" err="1" smtClean="0"/>
              <a:t>Doesburg</a:t>
            </a:r>
            <a:r>
              <a:rPr lang="en-US" dirty="0" smtClean="0"/>
              <a:t> (1883 – 1931)</a:t>
            </a:r>
          </a:p>
          <a:p>
            <a:r>
              <a:rPr lang="en-US" dirty="0" err="1" smtClean="0"/>
              <a:t>Ilya</a:t>
            </a:r>
            <a:r>
              <a:rPr lang="en-US" dirty="0" smtClean="0"/>
              <a:t> </a:t>
            </a:r>
            <a:r>
              <a:rPr lang="en-US" dirty="0" err="1" smtClean="0"/>
              <a:t>Bolotowsky</a:t>
            </a:r>
            <a:r>
              <a:rPr lang="en-US" dirty="0" smtClean="0"/>
              <a:t> (1907 – 1981)</a:t>
            </a:r>
          </a:p>
          <a:p>
            <a:r>
              <a:rPr lang="en-US" dirty="0" smtClean="0"/>
              <a:t>Marlow Moss (1890 – 195 8) </a:t>
            </a:r>
          </a:p>
          <a:p>
            <a:r>
              <a:rPr lang="en-US" dirty="0" err="1" smtClean="0"/>
              <a:t>Amédée</a:t>
            </a:r>
            <a:r>
              <a:rPr lang="en-US" dirty="0" smtClean="0"/>
              <a:t> </a:t>
            </a:r>
            <a:r>
              <a:rPr lang="en-US" dirty="0" err="1" smtClean="0"/>
              <a:t>Ozenfant</a:t>
            </a:r>
            <a:r>
              <a:rPr lang="en-US" dirty="0" smtClean="0"/>
              <a:t> (1886 – 1966)</a:t>
            </a:r>
          </a:p>
          <a:p>
            <a:r>
              <a:rPr lang="en-US" dirty="0" smtClean="0"/>
              <a:t>Max Bill (1908 – 1994)</a:t>
            </a:r>
          </a:p>
          <a:p>
            <a:r>
              <a:rPr lang="en-US" dirty="0" smtClean="0"/>
              <a:t>Jean </a:t>
            </a:r>
            <a:r>
              <a:rPr lang="en-US" dirty="0" err="1" smtClean="0"/>
              <a:t>Gorin</a:t>
            </a:r>
            <a:r>
              <a:rPr lang="en-US" dirty="0" smtClean="0"/>
              <a:t> (1899 – 1981</a:t>
            </a:r>
          </a:p>
          <a:p>
            <a:r>
              <a:rPr lang="en-US" dirty="0" smtClean="0"/>
              <a:t>)Burgoyne Diller (1906 – 1965)</a:t>
            </a:r>
          </a:p>
          <a:p>
            <a:r>
              <a:rPr lang="en-US" dirty="0" smtClean="0"/>
              <a:t>Georges </a:t>
            </a:r>
            <a:r>
              <a:rPr lang="en-US" dirty="0" err="1" smtClean="0"/>
              <a:t>Vantongerloo</a:t>
            </a:r>
            <a:r>
              <a:rPr lang="en-US" dirty="0" smtClean="0"/>
              <a:t> (1886 – 1965</a:t>
            </a:r>
          </a:p>
          <a:p>
            <a:r>
              <a:rPr lang="en-US" dirty="0" smtClean="0"/>
              <a:t>)</a:t>
            </a:r>
            <a:r>
              <a:rPr lang="en-US" dirty="0" err="1" smtClean="0"/>
              <a:t>Gerrit</a:t>
            </a:r>
            <a:r>
              <a:rPr lang="en-US" dirty="0" smtClean="0"/>
              <a:t> </a:t>
            </a:r>
            <a:r>
              <a:rPr lang="en-US" dirty="0" err="1" smtClean="0"/>
              <a:t>Rietveld</a:t>
            </a:r>
            <a:r>
              <a:rPr lang="en-US" dirty="0" smtClean="0"/>
              <a:t> (1888 – 1964</a:t>
            </a:r>
          </a:p>
          <a:p>
            <a:r>
              <a:rPr lang="en-US" dirty="0" smtClean="0"/>
              <a:t>)Bart van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Leck</a:t>
            </a:r>
            <a:r>
              <a:rPr lang="en-US" dirty="0" smtClean="0"/>
              <a:t> (1876 – 195 8)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BAUHAUS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1676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Bauhaus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Bauen</a:t>
            </a:r>
            <a:r>
              <a:rPr lang="en-US" sz="2400" dirty="0" smtClean="0"/>
              <a:t> ( to build/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ataumembangun</a:t>
            </a:r>
            <a:r>
              <a:rPr lang="en-US" sz="2400" dirty="0" smtClean="0"/>
              <a:t>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haus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rumah,bauhaus</a:t>
            </a:r>
            <a:r>
              <a:rPr lang="en-US" sz="2400" dirty="0" smtClean="0"/>
              <a:t> </a:t>
            </a: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“house of building” </a:t>
            </a:r>
            <a:r>
              <a:rPr lang="en-US" sz="2400" dirty="0" err="1" smtClean="0"/>
              <a:t>atau</a:t>
            </a:r>
            <a:r>
              <a:rPr lang="en-US" sz="2400" dirty="0" smtClean="0"/>
              <a:t> “building school”. </a:t>
            </a:r>
            <a:r>
              <a:rPr lang="en-US" sz="2400" dirty="0" err="1" smtClean="0"/>
              <a:t>Berdirinya</a:t>
            </a:r>
            <a:r>
              <a:rPr lang="en-US" sz="2400" dirty="0" smtClean="0"/>
              <a:t> Bauhaus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ketika</a:t>
            </a:r>
            <a:r>
              <a:rPr lang="en-US" sz="2400" dirty="0" smtClean="0"/>
              <a:t> </a:t>
            </a:r>
            <a:r>
              <a:rPr lang="en-US" sz="2400" dirty="0" err="1" smtClean="0"/>
              <a:t>Jerman</a:t>
            </a:r>
            <a:r>
              <a:rPr lang="en-US" sz="2400" dirty="0" smtClean="0"/>
              <a:t> </a:t>
            </a:r>
            <a:r>
              <a:rPr lang="en-US" sz="2400" dirty="0" err="1" smtClean="0"/>
              <a:t>masihmengalami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keresahan</a:t>
            </a:r>
            <a:r>
              <a:rPr lang="en-US" sz="2400" dirty="0" smtClean="0"/>
              <a:t> </a:t>
            </a:r>
            <a:r>
              <a:rPr lang="en-US" sz="2400" dirty="0" err="1" smtClean="0"/>
              <a:t>sosial-ekonomi</a:t>
            </a:r>
            <a:r>
              <a:rPr lang="en-US" sz="2400" dirty="0" smtClean="0"/>
              <a:t> </a:t>
            </a:r>
            <a:r>
              <a:rPr lang="en-US" sz="2400" dirty="0" err="1" smtClean="0"/>
              <a:t>akibat</a:t>
            </a:r>
            <a:r>
              <a:rPr lang="en-US" sz="2400" dirty="0" smtClean="0"/>
              <a:t> </a:t>
            </a:r>
            <a:r>
              <a:rPr lang="en-US" sz="2400" dirty="0" err="1" smtClean="0"/>
              <a:t>perang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971800" y="3441680"/>
            <a:ext cx="6172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singkat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disebutkan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berlaku</a:t>
            </a:r>
            <a:r>
              <a:rPr lang="en-US" sz="2400" dirty="0" smtClean="0"/>
              <a:t> </a:t>
            </a:r>
            <a:r>
              <a:rPr lang="en-US" sz="2400" dirty="0" err="1" smtClean="0"/>
              <a:t>dalampengajaran</a:t>
            </a:r>
            <a:r>
              <a:rPr lang="en-US" sz="2400" dirty="0" smtClean="0"/>
              <a:t> Bauhaus:- </a:t>
            </a:r>
            <a:r>
              <a:rPr lang="en-US" sz="2400" dirty="0" err="1" smtClean="0"/>
              <a:t>dipengaruhi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 smtClean="0"/>
              <a:t>ekspresionisme</a:t>
            </a:r>
            <a:r>
              <a:rPr lang="en-US" sz="2400" dirty="0" smtClean="0"/>
              <a:t>- </a:t>
            </a:r>
            <a:r>
              <a:rPr lang="en-US" sz="2400" dirty="0" err="1" smtClean="0"/>
              <a:t>mengunakan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garis</a:t>
            </a:r>
            <a:r>
              <a:rPr lang="en-US" sz="2400" dirty="0" smtClean="0"/>
              <a:t> </a:t>
            </a:r>
            <a:r>
              <a:rPr lang="en-US" sz="2400" dirty="0" err="1" smtClean="0"/>
              <a:t>Bauhutte</a:t>
            </a:r>
            <a:r>
              <a:rPr lang="en-US" sz="2400" dirty="0" smtClean="0"/>
              <a:t>- </a:t>
            </a:r>
            <a:r>
              <a:rPr lang="en-US" sz="2400" dirty="0" err="1" smtClean="0"/>
              <a:t>menggabungkan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kriyawan</a:t>
            </a:r>
            <a:r>
              <a:rPr lang="en-US" sz="2400" dirty="0" smtClean="0"/>
              <a:t>-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rasionalisme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mesinBauhaus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cita-cita</a:t>
            </a:r>
            <a:r>
              <a:rPr lang="en-US" sz="2400" dirty="0" smtClean="0"/>
              <a:t> utopia </a:t>
            </a:r>
            <a:r>
              <a:rPr lang="en-US" sz="2400" dirty="0" err="1" smtClean="0"/>
              <a:t>membangun</a:t>
            </a:r>
            <a:r>
              <a:rPr lang="en-US" sz="2400" dirty="0" smtClean="0"/>
              <a:t> </a:t>
            </a:r>
            <a:r>
              <a:rPr lang="en-US" sz="2400" dirty="0" err="1" smtClean="0"/>
              <a:t>masyarakat</a:t>
            </a:r>
            <a:r>
              <a:rPr lang="en-US" sz="2400" dirty="0" smtClean="0"/>
              <a:t> spiritual </a:t>
            </a:r>
            <a:r>
              <a:rPr lang="en-US" sz="2400" dirty="0" err="1" smtClean="0"/>
              <a:t>baru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448175"/>
            <a:ext cx="18954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7467600" cy="137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Para </a:t>
            </a:r>
            <a:r>
              <a:rPr lang="en-US" sz="2400" dirty="0" err="1" smtClean="0"/>
              <a:t>pendesain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pernah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direktur</a:t>
            </a:r>
            <a:r>
              <a:rPr lang="en-US" sz="2400" dirty="0" smtClean="0"/>
              <a:t> </a:t>
            </a:r>
            <a:r>
              <a:rPr lang="en-US" sz="2400" dirty="0" err="1" smtClean="0"/>
              <a:t>Bauhaus:Walter</a:t>
            </a:r>
            <a:r>
              <a:rPr lang="en-US" sz="2400" dirty="0" smtClean="0"/>
              <a:t> Gropius (</a:t>
            </a:r>
            <a:r>
              <a:rPr lang="en-US" sz="2400" dirty="0" err="1" smtClean="0"/>
              <a:t>memimpin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1928), Johannes </a:t>
            </a:r>
            <a:r>
              <a:rPr lang="en-US" sz="2400" dirty="0" err="1" smtClean="0"/>
              <a:t>Itten</a:t>
            </a:r>
            <a:r>
              <a:rPr lang="en-US" sz="2400" dirty="0" smtClean="0"/>
              <a:t>, L. </a:t>
            </a:r>
            <a:r>
              <a:rPr lang="en-US" sz="2400" dirty="0" err="1" smtClean="0"/>
              <a:t>Mies</a:t>
            </a:r>
            <a:r>
              <a:rPr lang="en-US" sz="2400" dirty="0" smtClean="0"/>
              <a:t> Van </a:t>
            </a:r>
            <a:r>
              <a:rPr lang="en-US" sz="2400" dirty="0" err="1" smtClean="0"/>
              <a:t>der</a:t>
            </a:r>
            <a:r>
              <a:rPr lang="en-US" sz="2400" dirty="0" smtClean="0"/>
              <a:t> </a:t>
            </a:r>
            <a:r>
              <a:rPr lang="en-US" sz="2400" dirty="0" err="1" smtClean="0"/>
              <a:t>Rohe</a:t>
            </a:r>
            <a:r>
              <a:rPr lang="en-US" sz="2400" dirty="0" smtClean="0"/>
              <a:t>(1886-1969)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419600" y="1905000"/>
            <a:ext cx="472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Tahun</a:t>
            </a:r>
            <a:r>
              <a:rPr lang="en-US" sz="2400" dirty="0" smtClean="0"/>
              <a:t> 1923, Bauhaus </a:t>
            </a:r>
            <a:r>
              <a:rPr lang="en-US" sz="2400" dirty="0" err="1" smtClean="0"/>
              <a:t>beraksidengan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program,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image </a:t>
            </a:r>
            <a:r>
              <a:rPr lang="en-US" sz="2400" dirty="0" err="1" smtClean="0"/>
              <a:t>masa</a:t>
            </a:r>
            <a:r>
              <a:rPr lang="en-US" sz="2400" dirty="0" smtClean="0"/>
              <a:t> </a:t>
            </a:r>
            <a:r>
              <a:rPr lang="en-US" sz="2400" dirty="0" err="1" smtClean="0"/>
              <a:t>depan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motto :“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kesatuan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3962400"/>
            <a:ext cx="632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singkat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jasa</a:t>
            </a:r>
            <a:r>
              <a:rPr lang="en-US" sz="2000" dirty="0" smtClean="0"/>
              <a:t> </a:t>
            </a:r>
            <a:r>
              <a:rPr lang="en-US" sz="2000" dirty="0" err="1" smtClean="0"/>
              <a:t>terbesar</a:t>
            </a:r>
            <a:r>
              <a:rPr lang="en-US" sz="2000" dirty="0" smtClean="0"/>
              <a:t> Bauhaus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menciptakan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seni</a:t>
            </a:r>
            <a:r>
              <a:rPr lang="en-US" sz="2000" dirty="0" smtClean="0"/>
              <a:t> </a:t>
            </a:r>
            <a:r>
              <a:rPr lang="en-US" sz="2000" dirty="0" err="1" smtClean="0"/>
              <a:t>rupa</a:t>
            </a:r>
            <a:r>
              <a:rPr lang="en-US" sz="2000" dirty="0" smtClean="0"/>
              <a:t>, </a:t>
            </a:r>
            <a:r>
              <a:rPr lang="en-US" sz="2000" dirty="0" err="1" smtClean="0"/>
              <a:t>desain</a:t>
            </a:r>
            <a:r>
              <a:rPr lang="en-US" sz="2000" dirty="0" smtClean="0"/>
              <a:t>, </a:t>
            </a:r>
            <a:r>
              <a:rPr lang="en-US" sz="2000" dirty="0" err="1" smtClean="0"/>
              <a:t>kriya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arsitektur</a:t>
            </a:r>
            <a:r>
              <a:rPr lang="en-US" sz="2000" dirty="0" smtClean="0"/>
              <a:t> </a:t>
            </a:r>
            <a:r>
              <a:rPr lang="en-US" sz="2000" dirty="0" err="1" smtClean="0"/>
              <a:t>yangterpadu</a:t>
            </a:r>
            <a:r>
              <a:rPr lang="en-US" sz="2000" dirty="0" smtClean="0"/>
              <a:t>.</a:t>
            </a:r>
          </a:p>
          <a:p>
            <a:pPr marL="457200" indent="-457200"/>
            <a:r>
              <a:rPr lang="en-US" sz="2000" dirty="0" smtClean="0"/>
              <a:t>2. </a:t>
            </a:r>
            <a:r>
              <a:rPr lang="en-US" sz="2000" dirty="0" err="1" smtClean="0"/>
              <a:t>memberi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yang </a:t>
            </a:r>
            <a:r>
              <a:rPr lang="en-US" sz="2000" dirty="0" err="1" smtClean="0"/>
              <a:t>lebih</a:t>
            </a:r>
            <a:r>
              <a:rPr lang="en-US" sz="2000" dirty="0" smtClean="0"/>
              <a:t> </a:t>
            </a:r>
            <a:r>
              <a:rPr lang="en-US" sz="2000" dirty="0" err="1" smtClean="0"/>
              <a:t>jelas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apa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bagaimana</a:t>
            </a:r>
            <a:r>
              <a:rPr lang="en-US" sz="2000" dirty="0" smtClean="0"/>
              <a:t> </a:t>
            </a:r>
            <a:r>
              <a:rPr lang="en-US" sz="2000" dirty="0" err="1" smtClean="0"/>
              <a:t>desainmoderen</a:t>
            </a:r>
            <a:r>
              <a:rPr lang="en-US" sz="2000" dirty="0" smtClean="0"/>
              <a:t> (yang </a:t>
            </a:r>
            <a:r>
              <a:rPr lang="en-US" sz="2000" dirty="0" err="1" smtClean="0"/>
              <a:t>kemudian</a:t>
            </a:r>
            <a:r>
              <a:rPr lang="en-US" sz="2000" dirty="0" smtClean="0"/>
              <a:t> </a:t>
            </a:r>
            <a:r>
              <a:rPr lang="en-US" sz="2000" dirty="0" err="1" smtClean="0"/>
              <a:t>terkenal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“international style”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2514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4114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Internationale</a:t>
            </a:r>
            <a:r>
              <a:rPr lang="en-US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8305800" cy="20574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sering</a:t>
            </a:r>
            <a:r>
              <a:rPr lang="en-US" sz="2400" dirty="0" smtClean="0"/>
              <a:t> kali </a:t>
            </a:r>
            <a:r>
              <a:rPr lang="en-US" sz="2400" dirty="0" err="1" smtClean="0"/>
              <a:t>memanfaatkan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foto</a:t>
            </a:r>
            <a:r>
              <a:rPr lang="en-US" sz="2400" dirty="0" smtClean="0"/>
              <a:t> montage yang </a:t>
            </a:r>
            <a:r>
              <a:rPr lang="en-US" sz="2400" dirty="0" err="1" smtClean="0"/>
              <a:t>dikembangkan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ElLissitzky</a:t>
            </a:r>
            <a:r>
              <a:rPr lang="en-US" sz="2400" dirty="0" smtClean="0"/>
              <a:t> (</a:t>
            </a:r>
            <a:r>
              <a:rPr lang="en-US" sz="2400" dirty="0" err="1" smtClean="0"/>
              <a:t>konstrutivisme</a:t>
            </a:r>
            <a:r>
              <a:rPr lang="en-US" sz="2400" dirty="0" smtClean="0"/>
              <a:t>),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berkesan</a:t>
            </a:r>
            <a:r>
              <a:rPr lang="en-US" sz="2400" dirty="0" smtClean="0"/>
              <a:t> </a:t>
            </a:r>
            <a:r>
              <a:rPr lang="en-US" sz="2400" dirty="0" err="1" smtClean="0"/>
              <a:t>nyata,menggunakan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huruf</a:t>
            </a:r>
            <a:r>
              <a:rPr lang="en-US" sz="2400" dirty="0" smtClean="0"/>
              <a:t> sans-</a:t>
            </a:r>
            <a:r>
              <a:rPr lang="en-US" sz="2400" dirty="0" err="1" smtClean="0"/>
              <a:t>serif,italic,sehingga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berkesan</a:t>
            </a:r>
            <a:r>
              <a:rPr lang="en-US" sz="2400" dirty="0" smtClean="0"/>
              <a:t> modern </a:t>
            </a:r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khas</a:t>
            </a:r>
            <a:r>
              <a:rPr lang="en-US" sz="2400" dirty="0" smtClean="0"/>
              <a:t> </a:t>
            </a:r>
            <a:r>
              <a:rPr lang="en-US" sz="2400" dirty="0" err="1" smtClean="0"/>
              <a:t>InternationalStyle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3675" y="3886200"/>
            <a:ext cx="26003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86200"/>
            <a:ext cx="1685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6999" y="3886200"/>
            <a:ext cx="21913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9586" y="3886200"/>
            <a:ext cx="166551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ART DECO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00575"/>
            <a:ext cx="16764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4572000"/>
            <a:ext cx="2390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38600" y="4572000"/>
            <a:ext cx="258935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572000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57200" y="1371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Berawal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pameran</a:t>
            </a:r>
            <a:r>
              <a:rPr lang="en-US" dirty="0" smtClean="0"/>
              <a:t> yang </a:t>
            </a:r>
            <a:r>
              <a:rPr lang="en-US" dirty="0" err="1" smtClean="0"/>
              <a:t>berjudul</a:t>
            </a:r>
            <a:r>
              <a:rPr lang="en-US" dirty="0" smtClean="0"/>
              <a:t> Paris exposition des Art </a:t>
            </a:r>
            <a:r>
              <a:rPr lang="en-US" dirty="0" err="1" smtClean="0"/>
              <a:t>Decoratifs</a:t>
            </a:r>
            <a:r>
              <a:rPr lang="en-US" dirty="0" smtClean="0"/>
              <a:t> </a:t>
            </a:r>
            <a:r>
              <a:rPr lang="en-US" dirty="0" err="1" smtClean="0"/>
              <a:t>esindustries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1925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Perancis</a:t>
            </a:r>
            <a:r>
              <a:rPr lang="en-US" dirty="0" smtClean="0"/>
              <a:t>, </a:t>
            </a:r>
            <a:r>
              <a:rPr lang="en-US" dirty="0" err="1" smtClean="0"/>
              <a:t>didapatlah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Art Deco. </a:t>
            </a:r>
            <a:r>
              <a:rPr lang="en-US" dirty="0" err="1" smtClean="0"/>
              <a:t>Dalamkamus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Guy </a:t>
            </a:r>
            <a:r>
              <a:rPr lang="en-US" dirty="0" err="1" smtClean="0"/>
              <a:t>Julier</a:t>
            </a:r>
            <a:r>
              <a:rPr lang="en-US" dirty="0" smtClean="0"/>
              <a:t> Art Deco </a:t>
            </a:r>
            <a:r>
              <a:rPr lang="en-US" dirty="0" err="1" smtClean="0"/>
              <a:t>tidaklah</a:t>
            </a:r>
            <a:r>
              <a:rPr lang="en-US" dirty="0" smtClean="0"/>
              <a:t> </a:t>
            </a:r>
            <a:r>
              <a:rPr lang="en-US" dirty="0" err="1" smtClean="0"/>
              <a:t>dianggap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gerakannamun</a:t>
            </a:r>
            <a:r>
              <a:rPr lang="en-US" dirty="0" smtClean="0"/>
              <a:t> </a:t>
            </a:r>
            <a:r>
              <a:rPr lang="en-US" dirty="0" err="1" smtClean="0"/>
              <a:t>hanyalah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kecendrungan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38400" y="2819400"/>
            <a:ext cx="601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Gaya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Kubisme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Fauvisme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Indian Aztec, </a:t>
            </a:r>
            <a:r>
              <a:rPr lang="en-US" dirty="0" err="1" smtClean="0"/>
              <a:t>Amerika</a:t>
            </a:r>
            <a:r>
              <a:rPr lang="en-US" dirty="0" smtClean="0"/>
              <a:t> Selatan. </a:t>
            </a:r>
            <a:r>
              <a:rPr lang="en-US" dirty="0" err="1" smtClean="0"/>
              <a:t>Selainitu</a:t>
            </a:r>
            <a:r>
              <a:rPr lang="en-US" dirty="0" smtClean="0"/>
              <a:t> pula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pedesain</a:t>
            </a:r>
            <a:r>
              <a:rPr lang="en-US" dirty="0" smtClean="0"/>
              <a:t> </a:t>
            </a:r>
            <a:r>
              <a:rPr lang="en-US" dirty="0" err="1" smtClean="0"/>
              <a:t>modernisme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Josef Hoffmann, Frank </a:t>
            </a:r>
            <a:r>
              <a:rPr lang="en-US" dirty="0" err="1" smtClean="0"/>
              <a:t>LlyodWright</a:t>
            </a:r>
            <a:r>
              <a:rPr lang="en-US" dirty="0" smtClean="0"/>
              <a:t>, Adolf </a:t>
            </a:r>
            <a:r>
              <a:rPr lang="en-US" dirty="0" err="1" smtClean="0"/>
              <a:t>Loos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diserap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Art Deco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0772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Faktor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Pendorong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modernisme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Desain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96200" cy="14478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Pencarian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gagasan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mengabaikan</a:t>
            </a:r>
            <a:r>
              <a:rPr lang="en-US" sz="2000" dirty="0" smtClean="0"/>
              <a:t> </a:t>
            </a:r>
            <a:r>
              <a:rPr lang="en-US" sz="2000" dirty="0" err="1" smtClean="0"/>
              <a:t>peran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gaya</a:t>
            </a:r>
            <a:r>
              <a:rPr lang="en-US" sz="2000" dirty="0" smtClean="0"/>
              <a:t> </a:t>
            </a:r>
            <a:r>
              <a:rPr lang="en-US" sz="2000" dirty="0" err="1" smtClean="0"/>
              <a:t>desain</a:t>
            </a:r>
            <a:r>
              <a:rPr lang="en-US" sz="2000" dirty="0" smtClean="0"/>
              <a:t> lama. Serta </a:t>
            </a:r>
            <a:r>
              <a:rPr lang="en-US" sz="2000" dirty="0" err="1" smtClean="0"/>
              <a:t>pencarian</a:t>
            </a:r>
            <a:r>
              <a:rPr lang="en-US" sz="2000" dirty="0" smtClean="0"/>
              <a:t> </a:t>
            </a:r>
            <a:r>
              <a:rPr lang="en-US" sz="2000" dirty="0" err="1" smtClean="0"/>
              <a:t>terhadap</a:t>
            </a:r>
            <a:r>
              <a:rPr lang="en-US" sz="2000" dirty="0" smtClean="0"/>
              <a:t> </a:t>
            </a:r>
            <a:r>
              <a:rPr lang="en-US" sz="2000" dirty="0" err="1" smtClean="0"/>
              <a:t>makna</a:t>
            </a:r>
            <a:r>
              <a:rPr lang="en-US" sz="2000" dirty="0" smtClean="0"/>
              <a:t> – </a:t>
            </a:r>
            <a:r>
              <a:rPr lang="en-US" sz="2000" dirty="0" err="1" smtClean="0"/>
              <a:t>makna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masa</a:t>
            </a:r>
            <a:r>
              <a:rPr lang="en-US" sz="2000" dirty="0" smtClean="0"/>
              <a:t> </a:t>
            </a:r>
            <a:r>
              <a:rPr lang="en-US" sz="2000" dirty="0" err="1" smtClean="0"/>
              <a:t>lalu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pijaka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819400"/>
            <a:ext cx="3916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Perancis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endParaRPr lang="en-US" dirty="0" smtClean="0"/>
          </a:p>
          <a:p>
            <a:r>
              <a:rPr lang="en-US" dirty="0" err="1" smtClean="0"/>
              <a:t>abad</a:t>
            </a:r>
            <a:r>
              <a:rPr lang="en-US" dirty="0" smtClean="0"/>
              <a:t> 18 – 19,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uap</a:t>
            </a:r>
            <a:endParaRPr lang="en-US" dirty="0" smtClean="0"/>
          </a:p>
          <a:p>
            <a:r>
              <a:rPr lang="en-US" dirty="0" err="1" smtClean="0"/>
              <a:t>Oleh</a:t>
            </a:r>
            <a:r>
              <a:rPr lang="en-US" dirty="0" smtClean="0"/>
              <a:t> James Watt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343400"/>
            <a:ext cx="41217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cetak</a:t>
            </a:r>
            <a:r>
              <a:rPr lang="en-US" dirty="0" smtClean="0"/>
              <a:t> offset </a:t>
            </a:r>
            <a:r>
              <a:rPr lang="en-US" dirty="0" err="1" smtClean="0"/>
              <a:t>oleh</a:t>
            </a:r>
            <a:endParaRPr lang="en-US" dirty="0" smtClean="0"/>
          </a:p>
          <a:p>
            <a:r>
              <a:rPr lang="en-US" dirty="0" err="1" smtClean="0"/>
              <a:t>heidelberger</a:t>
            </a:r>
            <a:r>
              <a:rPr lang="en-US" dirty="0" smtClean="0"/>
              <a:t> </a:t>
            </a:r>
            <a:r>
              <a:rPr lang="en-US" dirty="0" err="1" smtClean="0"/>
              <a:t>Tiegels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1926</a:t>
            </a:r>
          </a:p>
          <a:p>
            <a:r>
              <a:rPr lang="en-US" dirty="0" smtClean="0"/>
              <a:t>Di </a:t>
            </a:r>
            <a:r>
              <a:rPr lang="en-US" dirty="0" err="1" smtClean="0"/>
              <a:t>Jerman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fotografi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7150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1960 </a:t>
            </a:r>
            <a:r>
              <a:rPr lang="en-US" dirty="0" err="1" smtClean="0"/>
              <a:t>oleh</a:t>
            </a:r>
            <a:r>
              <a:rPr lang="en-US" dirty="0" smtClean="0"/>
              <a:t> jet </a:t>
            </a:r>
            <a:r>
              <a:rPr lang="en-US" dirty="0" err="1" smtClean="0"/>
              <a:t>propulation</a:t>
            </a:r>
            <a:r>
              <a:rPr lang="en-US" dirty="0" smtClean="0"/>
              <a:t> laboratory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2000an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886200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Mesin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cetak</a:t>
            </a:r>
            <a:r>
              <a:rPr lang="en-US" sz="2400" b="1" dirty="0" smtClean="0"/>
              <a:t> offset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2362200"/>
            <a:ext cx="26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Revolusi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Industri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48200" y="5334000"/>
            <a:ext cx="3102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Foto</a:t>
            </a:r>
            <a:r>
              <a:rPr lang="en-US" sz="2400" b="1" dirty="0" smtClean="0"/>
              <a:t> digital Imaging</a:t>
            </a:r>
            <a:endParaRPr lang="en-US" sz="24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8900" y="3581400"/>
            <a:ext cx="2705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0"/>
            <a:ext cx="7467600" cy="32766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Art Deco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memenuhi</a:t>
            </a:r>
            <a:r>
              <a:rPr lang="en-US" sz="2400" dirty="0" smtClean="0"/>
              <a:t> </a:t>
            </a:r>
            <a:r>
              <a:rPr lang="en-US" sz="2400" dirty="0" err="1" smtClean="0"/>
              <a:t>selera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</a:t>
            </a:r>
            <a:r>
              <a:rPr lang="en-US" sz="2400" dirty="0" err="1" smtClean="0"/>
              <a:t>kelasmenengah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atas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sesaat</a:t>
            </a:r>
            <a:r>
              <a:rPr lang="en-US" sz="2400" dirty="0" smtClean="0"/>
              <a:t> (Heller, 1988: 127). Gaya Art Deco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 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Moderne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Modernistik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perpaduan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yangdisederhanakan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kecendrungan</a:t>
            </a:r>
            <a:r>
              <a:rPr lang="en-US" sz="2400" dirty="0" smtClean="0"/>
              <a:t> </a:t>
            </a:r>
            <a:r>
              <a:rPr lang="en-US" sz="2400" dirty="0" err="1" smtClean="0"/>
              <a:t>dekoratif</a:t>
            </a:r>
            <a:r>
              <a:rPr lang="en-US" sz="2400" dirty="0" smtClean="0"/>
              <a:t> lama. </a:t>
            </a:r>
            <a:r>
              <a:rPr lang="en-US" sz="2400" dirty="0" err="1" smtClean="0"/>
              <a:t>Desain</a:t>
            </a:r>
            <a:r>
              <a:rPr lang="en-US" sz="2400" dirty="0" smtClean="0"/>
              <a:t> Art Deco </a:t>
            </a:r>
            <a:r>
              <a:rPr lang="en-US" sz="2400" dirty="0" err="1" smtClean="0"/>
              <a:t>banyakmenggunakan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 – </a:t>
            </a:r>
            <a:r>
              <a:rPr lang="en-US" sz="2400" dirty="0" err="1" smtClean="0"/>
              <a:t>bahan</a:t>
            </a:r>
            <a:r>
              <a:rPr lang="en-US" sz="2400" dirty="0" smtClean="0"/>
              <a:t> </a:t>
            </a:r>
            <a:r>
              <a:rPr lang="en-US" sz="2400" dirty="0" err="1" smtClean="0"/>
              <a:t>mahal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</a:t>
            </a:r>
            <a:r>
              <a:rPr lang="en-US" sz="2400" dirty="0" err="1" smtClean="0"/>
              <a:t>ornamen</a:t>
            </a:r>
            <a:r>
              <a:rPr lang="en-US" sz="2400" dirty="0" smtClean="0"/>
              <a:t> </a:t>
            </a:r>
            <a:r>
              <a:rPr lang="en-US" sz="2400" dirty="0" err="1" smtClean="0"/>
              <a:t>hias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24400" y="528834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Bahasa</a:t>
            </a:r>
            <a:r>
              <a:rPr lang="en-US" sz="1600" dirty="0" smtClean="0"/>
              <a:t> visual </a:t>
            </a:r>
            <a:r>
              <a:rPr lang="en-US" sz="1600" dirty="0" err="1" smtClean="0"/>
              <a:t>dari</a:t>
            </a:r>
            <a:r>
              <a:rPr lang="en-US" sz="1600" dirty="0" smtClean="0"/>
              <a:t> Art Deco yang </a:t>
            </a:r>
            <a:r>
              <a:rPr lang="en-US" sz="1600" dirty="0" err="1" smtClean="0"/>
              <a:t>bersifat</a:t>
            </a:r>
            <a:r>
              <a:rPr lang="en-US" sz="1600" dirty="0" smtClean="0"/>
              <a:t> heroic </a:t>
            </a:r>
            <a:r>
              <a:rPr lang="en-US" sz="1600" dirty="0" err="1" smtClean="0"/>
              <a:t>dan</a:t>
            </a:r>
            <a:r>
              <a:rPr lang="en-US" sz="1600" dirty="0" smtClean="0"/>
              <a:t> futuristic </a:t>
            </a:r>
            <a:r>
              <a:rPr lang="en-US" sz="1600" dirty="0" err="1" smtClean="0"/>
              <a:t>membuatgaya</a:t>
            </a:r>
            <a:r>
              <a:rPr lang="en-US" sz="1600" dirty="0" smtClean="0"/>
              <a:t> </a:t>
            </a:r>
            <a:r>
              <a:rPr lang="en-US" sz="1600" dirty="0" err="1" smtClean="0"/>
              <a:t>ini</a:t>
            </a:r>
            <a:r>
              <a:rPr lang="en-US" sz="1600" dirty="0" smtClean="0"/>
              <a:t> </a:t>
            </a:r>
            <a:r>
              <a:rPr lang="en-US" sz="1600" dirty="0" err="1" smtClean="0"/>
              <a:t>dapat</a:t>
            </a:r>
            <a:r>
              <a:rPr lang="en-US" sz="1600" dirty="0" smtClean="0"/>
              <a:t> </a:t>
            </a:r>
            <a:r>
              <a:rPr lang="en-US" sz="1600" dirty="0" err="1" smtClean="0"/>
              <a:t>diterapkan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materi</a:t>
            </a:r>
            <a:r>
              <a:rPr lang="en-US" sz="1600" dirty="0" smtClean="0"/>
              <a:t> </a:t>
            </a:r>
            <a:r>
              <a:rPr lang="en-US" sz="1600" dirty="0" err="1" smtClean="0"/>
              <a:t>pesan</a:t>
            </a:r>
            <a:r>
              <a:rPr lang="en-US" sz="1600" dirty="0" smtClean="0"/>
              <a:t> </a:t>
            </a:r>
            <a:r>
              <a:rPr lang="en-US" sz="1600" dirty="0" err="1" smtClean="0"/>
              <a:t>apapun</a:t>
            </a:r>
            <a:r>
              <a:rPr lang="en-US" sz="1600" dirty="0" smtClean="0"/>
              <a:t> </a:t>
            </a:r>
            <a:r>
              <a:rPr lang="en-US" sz="1600" dirty="0" err="1" smtClean="0"/>
              <a:t>baik</a:t>
            </a:r>
            <a:r>
              <a:rPr lang="en-US" sz="1600" dirty="0" smtClean="0"/>
              <a:t> </a:t>
            </a:r>
            <a:r>
              <a:rPr lang="en-US" sz="1600" dirty="0" err="1" smtClean="0"/>
              <a:t>komersil</a:t>
            </a:r>
            <a:r>
              <a:rPr lang="en-US" sz="1600" dirty="0" smtClean="0"/>
              <a:t> </a:t>
            </a:r>
            <a:r>
              <a:rPr lang="en-US" sz="1600" dirty="0" err="1" smtClean="0"/>
              <a:t>maupununtuk</a:t>
            </a:r>
            <a:r>
              <a:rPr lang="en-US" sz="1600" dirty="0" smtClean="0"/>
              <a:t> </a:t>
            </a:r>
            <a:r>
              <a:rPr lang="en-US" sz="1600" dirty="0" err="1" smtClean="0"/>
              <a:t>poltik</a:t>
            </a:r>
            <a:r>
              <a:rPr lang="en-US" sz="1600" dirty="0" smtClean="0"/>
              <a:t>. Art Deco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  <a:r>
              <a:rPr lang="en-US" sz="1600" dirty="0" err="1" smtClean="0"/>
              <a:t>kecendrungan</a:t>
            </a:r>
            <a:r>
              <a:rPr lang="en-US" sz="1600" dirty="0" smtClean="0"/>
              <a:t> visual yang </a:t>
            </a:r>
            <a:r>
              <a:rPr lang="en-US" sz="1600" dirty="0" err="1" smtClean="0"/>
              <a:t>murni</a:t>
            </a:r>
            <a:r>
              <a:rPr lang="en-US" sz="1600" dirty="0" smtClean="0"/>
              <a:t> </a:t>
            </a:r>
            <a:r>
              <a:rPr lang="en-US" sz="1600" dirty="0" err="1" smtClean="0"/>
              <a:t>gaya</a:t>
            </a:r>
            <a:r>
              <a:rPr lang="en-US" sz="1600" dirty="0" smtClean="0"/>
              <a:t>, </a:t>
            </a:r>
            <a:r>
              <a:rPr lang="en-US" sz="1600" dirty="0" err="1" smtClean="0"/>
              <a:t>tanpaideology</a:t>
            </a:r>
            <a:r>
              <a:rPr lang="en-US" sz="1600" dirty="0" smtClean="0"/>
              <a:t> </a:t>
            </a:r>
            <a:r>
              <a:rPr lang="en-US" sz="1600" dirty="0" err="1" smtClean="0"/>
              <a:t>apapun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28600" y="5257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tokoh</a:t>
            </a:r>
            <a:r>
              <a:rPr lang="en-US" dirty="0" smtClean="0"/>
              <a:t> Art Deco yang </a:t>
            </a:r>
            <a:r>
              <a:rPr lang="en-US" dirty="0" err="1" smtClean="0"/>
              <a:t>terkenal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Perancis,adalah</a:t>
            </a:r>
            <a:r>
              <a:rPr lang="en-US" dirty="0" smtClean="0"/>
              <a:t> AM, </a:t>
            </a:r>
            <a:r>
              <a:rPr lang="en-US" dirty="0" err="1" smtClean="0"/>
              <a:t>Cassandre</a:t>
            </a:r>
            <a:r>
              <a:rPr lang="en-US" dirty="0" smtClean="0"/>
              <a:t>, Jean </a:t>
            </a:r>
            <a:r>
              <a:rPr lang="en-US" dirty="0" err="1" smtClean="0"/>
              <a:t>Carlu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3581400"/>
            <a:ext cx="2286000" cy="165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3581400"/>
            <a:ext cx="1371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581400"/>
            <a:ext cx="125085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Streamlining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525963"/>
          </a:xfrm>
        </p:spPr>
        <p:txBody>
          <a:bodyPr/>
          <a:lstStyle/>
          <a:p>
            <a:r>
              <a:rPr lang="en-US" dirty="0" err="1" smtClean="0"/>
              <a:t>Berangkat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udara</a:t>
            </a:r>
            <a:r>
              <a:rPr lang="en-US" dirty="0" smtClean="0"/>
              <a:t>(</a:t>
            </a:r>
            <a:r>
              <a:rPr lang="en-US" dirty="0" err="1" smtClean="0"/>
              <a:t>aerodinamis</a:t>
            </a:r>
            <a:r>
              <a:rPr lang="en-US" dirty="0" smtClean="0"/>
              <a:t>),</a:t>
            </a:r>
            <a:r>
              <a:rPr lang="en-US" dirty="0" err="1" smtClean="0"/>
              <a:t>prinsip</a:t>
            </a:r>
            <a:r>
              <a:rPr lang="en-US" dirty="0" smtClean="0"/>
              <a:t> yang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diaplikasikan</a:t>
            </a:r>
            <a:r>
              <a:rPr lang="en-US" dirty="0" smtClean="0"/>
              <a:t> </a:t>
            </a:r>
            <a:r>
              <a:rPr lang="en-US" dirty="0" err="1" smtClean="0"/>
              <a:t>padasemua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desain.Dikenal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sebutan</a:t>
            </a:r>
            <a:r>
              <a:rPr lang="en-US" dirty="0" smtClean="0"/>
              <a:t> Streamlining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53000"/>
            <a:ext cx="24003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929574"/>
            <a:ext cx="1885950" cy="192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914727"/>
            <a:ext cx="1866900" cy="19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399" y="4953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Buat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&amp; Karya2nya :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err="1" smtClean="0"/>
              <a:t>Kelompok</a:t>
            </a:r>
            <a:r>
              <a:rPr lang="en-US" b="1" dirty="0" smtClean="0"/>
              <a:t> 1</a:t>
            </a:r>
            <a:r>
              <a:rPr lang="en-US" dirty="0" smtClean="0"/>
              <a:t>. </a:t>
            </a:r>
            <a:r>
              <a:rPr lang="en-US" dirty="0" err="1" smtClean="0"/>
              <a:t>Periode</a:t>
            </a:r>
            <a:r>
              <a:rPr lang="en-US" dirty="0" smtClean="0"/>
              <a:t> Modern     </a:t>
            </a:r>
            <a:r>
              <a:rPr lang="en-US" dirty="0" err="1" smtClean="0"/>
              <a:t>Destijl,Bauhaus,International</a:t>
            </a:r>
            <a:r>
              <a:rPr lang="en-US" dirty="0" smtClean="0"/>
              <a:t> style, art    deco, streamlining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b="1" dirty="0" err="1" smtClean="0"/>
              <a:t>Kelompok</a:t>
            </a:r>
            <a:r>
              <a:rPr lang="en-US" b="1" dirty="0" smtClean="0"/>
              <a:t> 2</a:t>
            </a:r>
            <a:r>
              <a:rPr lang="en-US" dirty="0" smtClean="0"/>
              <a:t>. </a:t>
            </a:r>
            <a:r>
              <a:rPr lang="en-US" dirty="0" err="1" smtClean="0"/>
              <a:t>Periode</a:t>
            </a:r>
            <a:r>
              <a:rPr lang="en-US" dirty="0" smtClean="0"/>
              <a:t> Post Modern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Dadaisme</a:t>
            </a:r>
            <a:r>
              <a:rPr lang="en-US" dirty="0" smtClean="0"/>
              <a:t>, pop art, </a:t>
            </a:r>
            <a:r>
              <a:rPr lang="en-US" dirty="0" err="1" smtClean="0"/>
              <a:t>revivalisme</a:t>
            </a:r>
            <a:r>
              <a:rPr lang="en-US" dirty="0" smtClean="0"/>
              <a:t> </a:t>
            </a:r>
            <a:r>
              <a:rPr lang="en-US" dirty="0" err="1" smtClean="0"/>
              <a:t>Psychadelic</a:t>
            </a:r>
            <a:r>
              <a:rPr lang="en-US" dirty="0" smtClean="0"/>
              <a:t> Art, </a:t>
            </a:r>
          </a:p>
          <a:p>
            <a:pPr>
              <a:buNone/>
            </a:pPr>
            <a:r>
              <a:rPr lang="en-US" b="1" dirty="0" smtClean="0"/>
              <a:t>   </a:t>
            </a:r>
            <a:r>
              <a:rPr lang="en-US" b="1" dirty="0" err="1" smtClean="0"/>
              <a:t>Kelompok</a:t>
            </a:r>
            <a:r>
              <a:rPr lang="en-US" b="1" dirty="0" smtClean="0"/>
              <a:t> 3</a:t>
            </a:r>
            <a:r>
              <a:rPr lang="en-US" dirty="0" smtClean="0"/>
              <a:t>. Tanda2 </a:t>
            </a:r>
            <a:r>
              <a:rPr lang="en-US" dirty="0" err="1" smtClean="0"/>
              <a:t>Budaya</a:t>
            </a:r>
            <a:r>
              <a:rPr lang="en-US" dirty="0" smtClean="0"/>
              <a:t> Post Modern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Ekletisme</a:t>
            </a:r>
            <a:r>
              <a:rPr lang="en-US" dirty="0" smtClean="0"/>
              <a:t>, Subculture, </a:t>
            </a:r>
            <a:r>
              <a:rPr lang="en-US" dirty="0" err="1" smtClean="0"/>
              <a:t>Deconstruksi</a:t>
            </a:r>
            <a:r>
              <a:rPr lang="en-US" dirty="0" smtClean="0"/>
              <a:t> ,</a:t>
            </a:r>
            <a:r>
              <a:rPr lang="en-US" dirty="0" err="1" smtClean="0"/>
              <a:t>Parodi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Pemikiran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6400800" cy="838200"/>
          </a:xfrm>
        </p:spPr>
        <p:txBody>
          <a:bodyPr/>
          <a:lstStyle/>
          <a:p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Pra</a:t>
            </a:r>
            <a:r>
              <a:rPr lang="en-US" dirty="0" smtClean="0"/>
              <a:t> Modern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495520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cirinya</a:t>
            </a:r>
            <a:r>
              <a:rPr lang="en-US" dirty="0" smtClean="0"/>
              <a:t> :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Berkonsep</a:t>
            </a:r>
            <a:r>
              <a:rPr lang="en-US" dirty="0" smtClean="0"/>
              <a:t> form Follow Meaning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Seni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endParaRPr lang="en-US" dirty="0" smtClean="0"/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seniman</a:t>
            </a:r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religius</a:t>
            </a:r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err="1" smtClean="0"/>
              <a:t>Posisi</a:t>
            </a:r>
            <a:r>
              <a:rPr lang="en-US" dirty="0" smtClean="0"/>
              <a:t> </a:t>
            </a:r>
            <a:r>
              <a:rPr lang="en-US" dirty="0" err="1" smtClean="0"/>
              <a:t>seniman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penguasa</a:t>
            </a:r>
            <a:r>
              <a:rPr lang="en-US" dirty="0" smtClean="0"/>
              <a:t> </a:t>
            </a:r>
            <a:r>
              <a:rPr lang="en-US" dirty="0" err="1" smtClean="0"/>
              <a:t>agamawan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86200"/>
            <a:ext cx="6400800" cy="83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Periode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4343400"/>
            <a:ext cx="78021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cirinya</a:t>
            </a:r>
            <a:r>
              <a:rPr lang="en-US" dirty="0" smtClean="0"/>
              <a:t> : 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Berkonsep</a:t>
            </a:r>
            <a:r>
              <a:rPr lang="en-US" dirty="0" smtClean="0"/>
              <a:t> form Follow Function </a:t>
            </a:r>
            <a:r>
              <a:rPr lang="en-US" dirty="0" err="1" smtClean="0"/>
              <a:t>yaitu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yang </a:t>
            </a:r>
            <a:r>
              <a:rPr lang="en-US" dirty="0" err="1" smtClean="0"/>
              <a:t>menyatakan</a:t>
            </a:r>
            <a:endParaRPr lang="en-US" dirty="0" smtClean="0"/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(shape)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dipilih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endParaRPr lang="en-US" dirty="0" smtClean="0"/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fungsinya</a:t>
            </a:r>
            <a:endParaRPr lang="en-US" dirty="0"/>
          </a:p>
          <a:p>
            <a:pPr marL="342900" indent="-342900"/>
            <a:r>
              <a:rPr lang="en-US" dirty="0" smtClean="0"/>
              <a:t>2.   </a:t>
            </a:r>
            <a:r>
              <a:rPr lang="en-US" dirty="0" err="1" smtClean="0"/>
              <a:t>Diawali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era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eksperimen</a:t>
            </a:r>
            <a:r>
              <a:rPr lang="en-US" dirty="0" smtClean="0"/>
              <a:t> </a:t>
            </a:r>
          </a:p>
          <a:p>
            <a:pPr marL="342900" indent="-342900">
              <a:buAutoNum type="arabicPeriod" startAt="3"/>
            </a:pPr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berjarak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err="1" smtClean="0"/>
              <a:t>Berupaya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efisiensi</a:t>
            </a: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363843"/>
            <a:ext cx="2057400" cy="149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5334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194" y="0"/>
            <a:ext cx="1497806" cy="228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2899" y="2286000"/>
            <a:ext cx="2741101" cy="179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467600" cy="1143000"/>
          </a:xfrm>
        </p:spPr>
        <p:txBody>
          <a:bodyPr/>
          <a:lstStyle/>
          <a:p>
            <a:r>
              <a:rPr lang="en-US" dirty="0" smtClean="0"/>
              <a:t>Post 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/>
              <a:t>Ciri</a:t>
            </a:r>
            <a:r>
              <a:rPr lang="en-US" sz="2400" dirty="0" smtClean="0"/>
              <a:t> </a:t>
            </a:r>
            <a:r>
              <a:rPr lang="en-US" sz="2400" dirty="0" err="1" smtClean="0"/>
              <a:t>Periode</a:t>
            </a:r>
            <a:r>
              <a:rPr lang="en-US" sz="2400" dirty="0" smtClean="0"/>
              <a:t> Post Modern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 err="1" smtClean="0"/>
              <a:t>Berkonsep</a:t>
            </a:r>
            <a:r>
              <a:rPr lang="en-US" sz="2400" dirty="0" smtClean="0"/>
              <a:t> Form Follow Function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 err="1" smtClean="0"/>
              <a:t>Menganggap</a:t>
            </a:r>
            <a:r>
              <a:rPr lang="en-US" sz="2400" dirty="0" smtClean="0"/>
              <a:t> </a:t>
            </a:r>
            <a:r>
              <a:rPr lang="en-US" sz="2400" dirty="0" err="1" smtClean="0"/>
              <a:t>modernisasi</a:t>
            </a:r>
            <a:r>
              <a:rPr lang="en-US" sz="2400" dirty="0" smtClean="0"/>
              <a:t>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kering</a:t>
            </a:r>
            <a:r>
              <a:rPr lang="en-US" sz="2400" dirty="0" smtClean="0"/>
              <a:t> 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 err="1" smtClean="0"/>
              <a:t>Kaburnya</a:t>
            </a:r>
            <a:r>
              <a:rPr lang="en-US" sz="2400" dirty="0" smtClean="0"/>
              <a:t> </a:t>
            </a:r>
            <a:r>
              <a:rPr lang="en-US" sz="2400" dirty="0" err="1" smtClean="0"/>
              <a:t>batas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fakta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realitas</a:t>
            </a:r>
            <a:endParaRPr lang="en-US" sz="2400" dirty="0" smtClean="0"/>
          </a:p>
          <a:p>
            <a:pPr marL="550926" indent="-514350">
              <a:buFont typeface="+mj-lt"/>
              <a:buAutoNum type="arabicPeriod"/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revolusi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4196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4419600"/>
            <a:ext cx="311119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487674"/>
            <a:ext cx="3581400" cy="237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&amp; Craft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400" dirty="0" err="1" smtClean="0"/>
              <a:t>Gerakan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bertujuan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menghidupkan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keterampilantangan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manusiad</a:t>
            </a:r>
            <a:r>
              <a:rPr lang="en-US" sz="2400" dirty="0" smtClean="0"/>
              <a:t> </a:t>
            </a:r>
            <a:r>
              <a:rPr lang="en-US" sz="2400" dirty="0" err="1" smtClean="0"/>
              <a:t>alamseni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kriya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penolakan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mesin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Tahun1888,John Ruskin </a:t>
            </a:r>
            <a:r>
              <a:rPr lang="en-US" sz="2400" dirty="0" err="1" smtClean="0"/>
              <a:t>dan</a:t>
            </a:r>
            <a:r>
              <a:rPr lang="en-US" sz="2400" dirty="0" smtClean="0"/>
              <a:t> William Morris </a:t>
            </a:r>
            <a:r>
              <a:rPr lang="en-US" sz="2400" dirty="0" err="1" smtClean="0"/>
              <a:t>mendirikan</a:t>
            </a:r>
            <a:r>
              <a:rPr lang="en-US" sz="2400" dirty="0" smtClean="0"/>
              <a:t> </a:t>
            </a:r>
            <a:r>
              <a:rPr lang="en-US" sz="2400" dirty="0" err="1" smtClean="0"/>
              <a:t>bengkelArt&amp;Craft,yang</a:t>
            </a:r>
            <a:r>
              <a:rPr lang="en-US" sz="2400" dirty="0" smtClean="0"/>
              <a:t> </a:t>
            </a:r>
            <a:r>
              <a:rPr lang="en-US" sz="2400" dirty="0" err="1" smtClean="0"/>
              <a:t>meroduksi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furnitur,logam,textil,dll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kenyataannya,yang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menjangkau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Art&amp;Craft</a:t>
            </a:r>
            <a:r>
              <a:rPr lang="en-US" sz="2400" dirty="0" smtClean="0"/>
              <a:t>  Movement  </a:t>
            </a:r>
            <a:r>
              <a:rPr lang="en-US" sz="2400" dirty="0" err="1" smtClean="0"/>
              <a:t>hanyalah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bangsawan</a:t>
            </a:r>
            <a:r>
              <a:rPr lang="en-US" sz="2400" dirty="0" smtClean="0"/>
              <a:t> </a:t>
            </a:r>
            <a:r>
              <a:rPr lang="en-US" sz="2400" dirty="0" err="1" smtClean="0"/>
              <a:t>diInggris</a:t>
            </a:r>
            <a:r>
              <a:rPr lang="en-US" sz="2400" dirty="0" smtClean="0"/>
              <a:t> </a:t>
            </a:r>
            <a:r>
              <a:rPr lang="en-US" sz="2400" dirty="0" err="1" smtClean="0"/>
              <a:t>saja.Gerakan</a:t>
            </a:r>
            <a:r>
              <a:rPr lang="en-US" sz="2400" dirty="0" smtClean="0"/>
              <a:t> </a:t>
            </a:r>
            <a:r>
              <a:rPr lang="en-US" sz="2400" dirty="0" err="1" smtClean="0"/>
              <a:t>Art&amp;Craft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menghasilkan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produk-produk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seringkali</a:t>
            </a:r>
            <a:r>
              <a:rPr lang="en-US" sz="2400" dirty="0" smtClean="0"/>
              <a:t> </a:t>
            </a:r>
            <a:r>
              <a:rPr lang="en-US" sz="2400" dirty="0" err="1" smtClean="0"/>
              <a:t>disebut</a:t>
            </a:r>
            <a:r>
              <a:rPr lang="en-US" sz="2400" dirty="0" smtClean="0"/>
              <a:t> </a:t>
            </a:r>
            <a:r>
              <a:rPr lang="en-US" sz="2400" dirty="0" err="1" smtClean="0"/>
              <a:t>bergayaVictorian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9371" y="0"/>
            <a:ext cx="292462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793809"/>
            <a:ext cx="2895600" cy="206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1143000"/>
          </a:xfrm>
        </p:spPr>
        <p:txBody>
          <a:bodyPr/>
          <a:lstStyle/>
          <a:p>
            <a:r>
              <a:rPr lang="en-US" dirty="0" smtClean="0"/>
              <a:t>Victorian Style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2971800"/>
            <a:ext cx="2895600" cy="2566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2192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 smtClean="0"/>
              <a:t>Victorian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r>
              <a:rPr lang="en-US" dirty="0" smtClean="0"/>
              <a:t>, </a:t>
            </a:r>
            <a:r>
              <a:rPr lang="en-US" dirty="0" err="1" smtClean="0"/>
              <a:t>Inggris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benua</a:t>
            </a:r>
            <a:r>
              <a:rPr lang="en-US" dirty="0" smtClean="0"/>
              <a:t> </a:t>
            </a:r>
            <a:r>
              <a:rPr lang="en-US" dirty="0" err="1" smtClean="0"/>
              <a:t>Eropa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1820-an </a:t>
            </a:r>
            <a:r>
              <a:rPr lang="en-US" dirty="0" err="1" smtClean="0"/>
              <a:t>hingga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1900. Gaya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reaksi</a:t>
            </a:r>
            <a:r>
              <a:rPr lang="en-US" dirty="0" smtClean="0"/>
              <a:t> </a:t>
            </a:r>
            <a:r>
              <a:rPr lang="en-US" dirty="0" err="1" smtClean="0"/>
              <a:t>seniman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yang </a:t>
            </a:r>
            <a:r>
              <a:rPr lang="en-US" dirty="0" err="1" smtClean="0"/>
              <a:t>ditimbulkan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0" y="4572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 smtClean="0"/>
              <a:t>Para </a:t>
            </a:r>
            <a:r>
              <a:rPr lang="en-US" dirty="0" err="1" smtClean="0"/>
              <a:t>perancang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menolak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tipografi</a:t>
            </a:r>
            <a:r>
              <a:rPr lang="en-US" dirty="0" smtClean="0"/>
              <a:t> Renaissance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menciptakan</a:t>
            </a:r>
            <a:r>
              <a:rPr lang="en-US" dirty="0" smtClean="0"/>
              <a:t> poster yang </a:t>
            </a:r>
            <a:r>
              <a:rPr lang="en-US" dirty="0" err="1" smtClean="0"/>
              <a:t>justru</a:t>
            </a:r>
            <a:r>
              <a:rPr lang="en-US" dirty="0" smtClean="0"/>
              <a:t> </a:t>
            </a:r>
            <a:r>
              <a:rPr lang="en-US" dirty="0" err="1" smtClean="0"/>
              <a:t>merusak</a:t>
            </a:r>
            <a:r>
              <a:rPr lang="en-US" dirty="0" smtClean="0"/>
              <a:t> </a:t>
            </a:r>
            <a:r>
              <a:rPr lang="en-US" dirty="0" err="1" smtClean="0"/>
              <a:t>keanggunan</a:t>
            </a:r>
            <a:r>
              <a:rPr lang="en-US" dirty="0" smtClean="0"/>
              <a:t> typeface </a:t>
            </a:r>
            <a:r>
              <a:rPr lang="en-US" dirty="0" err="1" smtClean="0"/>
              <a:t>Bodoni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Didot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ke-18. </a:t>
            </a:r>
            <a:r>
              <a:rPr lang="en-US" dirty="0" err="1" smtClean="0"/>
              <a:t>Caranya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lebar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hitam</a:t>
            </a:r>
            <a:r>
              <a:rPr lang="en-US" dirty="0" smtClean="0"/>
              <a:t>. </a:t>
            </a:r>
            <a:r>
              <a:rPr lang="en-US" dirty="0" err="1" smtClean="0"/>
              <a:t>Peniruan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Fat Face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era Victorian.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2600" y="3200401"/>
            <a:ext cx="3581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Gaya Victorian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terkesan</a:t>
            </a:r>
            <a:r>
              <a:rPr lang="en-US" dirty="0" smtClean="0"/>
              <a:t> natural.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poster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yang </a:t>
            </a:r>
            <a:r>
              <a:rPr lang="en-US" dirty="0" err="1" smtClean="0"/>
              <a:t>kebanyakan</a:t>
            </a:r>
            <a:r>
              <a:rPr lang="en-US" dirty="0" smtClean="0"/>
              <a:t> </a:t>
            </a:r>
            <a:r>
              <a:rPr lang="en-US" dirty="0" err="1" smtClean="0"/>
              <a:t>menggambarkan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pose-pose yang </a:t>
            </a:r>
            <a:r>
              <a:rPr lang="en-US" dirty="0" err="1" smtClean="0"/>
              <a:t>terkesan</a:t>
            </a:r>
            <a:r>
              <a:rPr lang="en-US" dirty="0" smtClean="0"/>
              <a:t> </a:t>
            </a:r>
            <a:r>
              <a:rPr lang="en-US" dirty="0" err="1" smtClean="0"/>
              <a:t>datar</a:t>
            </a:r>
            <a:r>
              <a:rPr lang="en-US" dirty="0" smtClean="0"/>
              <a:t>, </a:t>
            </a:r>
            <a:r>
              <a:rPr lang="en-US" dirty="0" err="1" smtClean="0"/>
              <a:t>alami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biasa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, pose-pose </a:t>
            </a:r>
            <a:r>
              <a:rPr lang="en-US" dirty="0" err="1" smtClean="0"/>
              <a:t>ekstrem</a:t>
            </a:r>
            <a:r>
              <a:rPr lang="en-US" dirty="0" smtClean="0"/>
              <a:t> </a:t>
            </a:r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kodok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zaman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9718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467600" cy="1143000"/>
          </a:xfrm>
        </p:spPr>
        <p:txBody>
          <a:bodyPr/>
          <a:lstStyle/>
          <a:p>
            <a:r>
              <a:rPr lang="en-US" dirty="0" smtClean="0"/>
              <a:t>ART NOUVEAU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0401"/>
            <a:ext cx="6705600" cy="3200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Art Nouveau </a:t>
            </a:r>
            <a:r>
              <a:rPr lang="en-US" sz="2800" dirty="0" err="1" smtClean="0"/>
              <a:t>populer</a:t>
            </a:r>
            <a:r>
              <a:rPr lang="en-US" sz="2800" dirty="0" smtClean="0"/>
              <a:t> </a:t>
            </a:r>
            <a:r>
              <a:rPr lang="en-US" sz="2800" dirty="0" err="1" smtClean="0"/>
              <a:t>diEropa,di</a:t>
            </a:r>
            <a:r>
              <a:rPr lang="en-US" sz="2800" dirty="0" smtClean="0"/>
              <a:t> Austria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Vina</a:t>
            </a:r>
            <a:r>
              <a:rPr lang="en-US" sz="2800" dirty="0" smtClean="0"/>
              <a:t> </a:t>
            </a:r>
            <a:r>
              <a:rPr lang="en-US" sz="2800" dirty="0" err="1" smtClean="0"/>
              <a:t>Secession,lalu</a:t>
            </a:r>
            <a:r>
              <a:rPr lang="en-US" sz="2800" dirty="0" smtClean="0"/>
              <a:t> </a:t>
            </a:r>
            <a:r>
              <a:rPr lang="en-US" sz="2800" dirty="0" err="1" smtClean="0"/>
              <a:t>Jugendstill</a:t>
            </a:r>
            <a:r>
              <a:rPr lang="en-US" sz="2800" dirty="0" smtClean="0"/>
              <a:t> (</a:t>
            </a:r>
            <a:r>
              <a:rPr lang="en-US" sz="2800" dirty="0" err="1" smtClean="0"/>
              <a:t>Jerman</a:t>
            </a:r>
            <a:r>
              <a:rPr lang="en-US" sz="2800" dirty="0" smtClean="0"/>
              <a:t>),</a:t>
            </a:r>
            <a:r>
              <a:rPr lang="en-US" sz="2800" dirty="0" err="1" smtClean="0"/>
              <a:t>Stille</a:t>
            </a:r>
            <a:r>
              <a:rPr lang="en-US" sz="2800" dirty="0" smtClean="0"/>
              <a:t> Liberty (</a:t>
            </a:r>
            <a:r>
              <a:rPr lang="en-US" sz="2800" dirty="0" err="1" smtClean="0"/>
              <a:t>Spanyol</a:t>
            </a:r>
            <a:r>
              <a:rPr lang="en-US" sz="2800" dirty="0" smtClean="0"/>
              <a:t>),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Glassgow</a:t>
            </a:r>
            <a:r>
              <a:rPr lang="en-US" sz="2800" dirty="0" smtClean="0"/>
              <a:t> School (</a:t>
            </a:r>
            <a:r>
              <a:rPr lang="en-US" sz="2800" dirty="0" err="1" smtClean="0"/>
              <a:t>Inggris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AwalmulanyamerupakansebuahnamatokodiParis,“L’ArtNouveau”milikSiegfriedBingtahun1895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0619" y="3810000"/>
            <a:ext cx="195338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143000"/>
            <a:ext cx="1981200" cy="27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04800" y="1143000"/>
            <a:ext cx="6781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ArtNoveau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diartikan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sebagai“SeniBaru</a:t>
            </a:r>
            <a:r>
              <a:rPr lang="en-US" sz="2400" dirty="0" smtClean="0"/>
              <a:t>”,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seni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gaya</a:t>
            </a:r>
            <a:r>
              <a:rPr lang="en-US" sz="2400" dirty="0" smtClean="0"/>
              <a:t> </a:t>
            </a:r>
            <a:r>
              <a:rPr lang="en-US" sz="2400" dirty="0" err="1" smtClean="0"/>
              <a:t>dekoratif</a:t>
            </a:r>
            <a:r>
              <a:rPr lang="en-US" sz="2400" dirty="0" smtClean="0"/>
              <a:t> </a:t>
            </a:r>
            <a:r>
              <a:rPr lang="en-US" sz="2400" dirty="0" err="1" smtClean="0"/>
              <a:t>tumbuhan</a:t>
            </a:r>
            <a:r>
              <a:rPr lang="en-US" sz="2400" dirty="0" smtClean="0"/>
              <a:t>( flora) yang </a:t>
            </a:r>
            <a:r>
              <a:rPr lang="en-US" sz="2400" dirty="0" err="1" smtClean="0"/>
              <a:t>meliuk-liuk.Muncul</a:t>
            </a:r>
            <a:r>
              <a:rPr lang="en-US" sz="2400" dirty="0" smtClean="0"/>
              <a:t> </a:t>
            </a:r>
            <a:r>
              <a:rPr lang="en-US" sz="2400" dirty="0" err="1" smtClean="0"/>
              <a:t>diAmerika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Eropa1819 hingga1914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467600" cy="1143000"/>
          </a:xfrm>
        </p:spPr>
        <p:txBody>
          <a:bodyPr/>
          <a:lstStyle/>
          <a:p>
            <a:r>
              <a:rPr lang="en-US" dirty="0" smtClean="0"/>
              <a:t>ART NOUVEAU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467600" cy="2133600"/>
          </a:xfrm>
        </p:spPr>
        <p:txBody>
          <a:bodyPr/>
          <a:lstStyle/>
          <a:p>
            <a:pPr>
              <a:buNone/>
            </a:pP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tokoh</a:t>
            </a:r>
            <a:r>
              <a:rPr lang="en-US" sz="2400" dirty="0" smtClean="0"/>
              <a:t> </a:t>
            </a:r>
            <a:r>
              <a:rPr lang="en-US" sz="2400" dirty="0" err="1" smtClean="0"/>
              <a:t>ArtNouveau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CharlesRennieMackintosh</a:t>
            </a:r>
            <a:r>
              <a:rPr lang="en-US" sz="2400" dirty="0" smtClean="0"/>
              <a:t>(</a:t>
            </a:r>
            <a:r>
              <a:rPr lang="en-US" sz="2400" dirty="0" err="1" smtClean="0"/>
              <a:t>Inggris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Henry </a:t>
            </a:r>
            <a:r>
              <a:rPr lang="en-US" sz="2400" dirty="0" err="1" smtClean="0"/>
              <a:t>Vande</a:t>
            </a:r>
            <a:r>
              <a:rPr lang="en-US" sz="2400" dirty="0" smtClean="0"/>
              <a:t> </a:t>
            </a:r>
            <a:r>
              <a:rPr lang="en-US" sz="2400" dirty="0" err="1" smtClean="0"/>
              <a:t>Velde</a:t>
            </a:r>
            <a:r>
              <a:rPr lang="en-US" sz="2400" dirty="0" smtClean="0"/>
              <a:t> (Austria)</a:t>
            </a:r>
          </a:p>
          <a:p>
            <a:r>
              <a:rPr lang="en-US" sz="2400" dirty="0" err="1" smtClean="0"/>
              <a:t>AntoniGaudi</a:t>
            </a:r>
            <a:r>
              <a:rPr lang="en-US" sz="2400" dirty="0" smtClean="0"/>
              <a:t>(</a:t>
            </a:r>
            <a:r>
              <a:rPr lang="en-US" sz="2400" dirty="0" err="1" smtClean="0"/>
              <a:t>Spanyol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412" y="3505200"/>
            <a:ext cx="374817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505200"/>
            <a:ext cx="236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505200"/>
            <a:ext cx="237958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9525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FENOMENA  MENJELANG MODERNISME DESAIN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1.Ekspresionisme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572000" y="2743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Ekspresionisme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seniman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mendistorsi</a:t>
            </a:r>
            <a:r>
              <a:rPr lang="en-US" dirty="0" smtClean="0"/>
              <a:t> </a:t>
            </a:r>
            <a:r>
              <a:rPr lang="en-US" dirty="0" err="1" smtClean="0"/>
              <a:t>kenyataan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efek-efekemosional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2954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kata</a:t>
            </a:r>
            <a:r>
              <a:rPr lang="en-US" sz="2400" dirty="0" smtClean="0"/>
              <a:t> </a:t>
            </a:r>
            <a:r>
              <a:rPr lang="en-US" sz="2400" dirty="0" err="1" smtClean="0"/>
              <a:t>ekspresi</a:t>
            </a:r>
            <a:r>
              <a:rPr lang="en-US" sz="2400" dirty="0" smtClean="0"/>
              <a:t>/</a:t>
            </a:r>
            <a:r>
              <a:rPr lang="en-US" sz="2400" dirty="0" err="1" smtClean="0"/>
              <a:t>spontan</a:t>
            </a:r>
            <a:r>
              <a:rPr lang="en-US" sz="2400" dirty="0" smtClean="0"/>
              <a:t> (1900-1906),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penekanan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kebebasan</a:t>
            </a:r>
            <a:r>
              <a:rPr lang="en-US" sz="2400" dirty="0" smtClean="0"/>
              <a:t> </a:t>
            </a:r>
            <a:r>
              <a:rPr lang="en-US" sz="2400" dirty="0" err="1" smtClean="0"/>
              <a:t>berkarya.Dipelopori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Eduard </a:t>
            </a:r>
            <a:r>
              <a:rPr lang="en-US" sz="2400" dirty="0" err="1" smtClean="0"/>
              <a:t>Munch,dengan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karyanya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berjudul</a:t>
            </a:r>
            <a:r>
              <a:rPr lang="en-US" sz="2400" dirty="0" smtClean="0"/>
              <a:t>  “The Scream”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90603"/>
            <a:ext cx="3048000" cy="306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23608"/>
            <a:ext cx="4191000" cy="303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 l="26000" t="8000" r="20000" b="12000"/>
          <a:stretch>
            <a:fillRect/>
          </a:stretch>
        </p:blipFill>
        <p:spPr bwMode="auto">
          <a:xfrm>
            <a:off x="2895600" y="3810000"/>
            <a:ext cx="2057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242</TotalTime>
  <Words>1263</Words>
  <Application>Microsoft Office PowerPoint</Application>
  <PresentationFormat>On-screen Show (4:3)</PresentationFormat>
  <Paragraphs>113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Technic</vt:lpstr>
      <vt:lpstr>Perkembangan   Aliran Pemikiran &amp; Gaya Dalam Desain </vt:lpstr>
      <vt:lpstr>Faktor Pendorong modernisme Desain</vt:lpstr>
      <vt:lpstr>Perkembangan Pemikiran Desain</vt:lpstr>
      <vt:lpstr>Post Modern</vt:lpstr>
      <vt:lpstr>Art &amp; Craft Movement</vt:lpstr>
      <vt:lpstr>Victorian Style</vt:lpstr>
      <vt:lpstr>ART NOUVEAU</vt:lpstr>
      <vt:lpstr>ART NOUVEAU STYLE</vt:lpstr>
      <vt:lpstr>FENOMENA  MENJELANG MODERNISME DESAIN 1.Ekspresionisme</vt:lpstr>
      <vt:lpstr>2. Konstruktivisme</vt:lpstr>
      <vt:lpstr>3. FUTURISME</vt:lpstr>
      <vt:lpstr>Futurisme in graphic</vt:lpstr>
      <vt:lpstr>MODERNISME DESAIN</vt:lpstr>
      <vt:lpstr>1. De Stijl </vt:lpstr>
      <vt:lpstr>Seniman yang terlibat dalam gerakan De Stijl : </vt:lpstr>
      <vt:lpstr>2. BAUHAUS</vt:lpstr>
      <vt:lpstr>Slide 17</vt:lpstr>
      <vt:lpstr>3. Internationale Style</vt:lpstr>
      <vt:lpstr>4. ART DECO</vt:lpstr>
      <vt:lpstr>Slide 20</vt:lpstr>
      <vt:lpstr>5. Streamlining</vt:lpstr>
      <vt:lpstr>Tugas Kelompok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  Aliran Pemikiran &amp; Gaya Dalam Desain</dc:title>
  <dc:creator>Chandra Sari</dc:creator>
  <cp:lastModifiedBy>UIEU</cp:lastModifiedBy>
  <cp:revision>42</cp:revision>
  <dcterms:created xsi:type="dcterms:W3CDTF">2012-10-05T18:56:08Z</dcterms:created>
  <dcterms:modified xsi:type="dcterms:W3CDTF">2012-11-27T04:17:56Z</dcterms:modified>
</cp:coreProperties>
</file>