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60" r:id="rId4"/>
    <p:sldId id="266" r:id="rId5"/>
    <p:sldId id="261" r:id="rId6"/>
    <p:sldId id="262" r:id="rId7"/>
    <p:sldId id="268" r:id="rId8"/>
    <p:sldId id="274" r:id="rId9"/>
    <p:sldId id="275" r:id="rId10"/>
    <p:sldId id="302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7"/>
    <a:srgbClr val="0000CD"/>
    <a:srgbClr val="0000C3"/>
    <a:srgbClr val="0000B9"/>
    <a:srgbClr val="0000B4"/>
    <a:srgbClr val="0000AF"/>
    <a:srgbClr val="0000A5"/>
    <a:srgbClr val="00009B"/>
    <a:srgbClr val="000096"/>
    <a:srgbClr val="00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D7FFE9-B582-4900-870C-F38E0C869FEC}" type="doc">
      <dgm:prSet loTypeId="urn:microsoft.com/office/officeart/2005/8/layout/default#1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E06CEC7-3CC1-4BEB-9602-017580812BAC}">
      <dgm:prSet phldrT="[Text]"/>
      <dgm:spPr/>
      <dgm:t>
        <a:bodyPr/>
        <a:lstStyle/>
        <a:p>
          <a:r>
            <a:rPr lang="en-US" smtClean="0">
              <a:solidFill>
                <a:srgbClr val="C00000"/>
              </a:solidFill>
            </a:rPr>
            <a:t>Semua perancangan diawali dengan pendefinisian kebutuhan yang jelas</a:t>
          </a:r>
          <a:endParaRPr lang="en-US">
            <a:solidFill>
              <a:srgbClr val="C00000"/>
            </a:solidFill>
          </a:endParaRPr>
        </a:p>
      </dgm:t>
    </dgm:pt>
    <dgm:pt modelId="{57B0D2BB-1B4E-47E6-A4B8-2C786AD72332}" type="parTrans" cxnId="{EE3F3D61-894A-4A8A-9486-C050A8DD521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A8C778E0-73B8-42C6-A83D-600ECDB297F8}" type="sibTrans" cxnId="{EE3F3D61-894A-4A8A-9486-C050A8DD521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20D850A3-7FBB-4E64-B16C-7D97CE068F79}">
      <dgm:prSet phldrT="[Text]"/>
      <dgm:spPr/>
      <dgm:t>
        <a:bodyPr/>
        <a:lstStyle/>
        <a:p>
          <a:r>
            <a:rPr lang="en-US" smtClean="0">
              <a:solidFill>
                <a:srgbClr val="C00000"/>
              </a:solidFill>
            </a:rPr>
            <a:t>Semua rancangan dihasilkan dari respon kreatif atas kebutuhan yang terdefinisi jelas</a:t>
          </a:r>
          <a:endParaRPr lang="en-US">
            <a:solidFill>
              <a:srgbClr val="C00000"/>
            </a:solidFill>
          </a:endParaRPr>
        </a:p>
      </dgm:t>
    </dgm:pt>
    <dgm:pt modelId="{9586F29C-B58C-45C8-83AD-E76F872B0446}" type="parTrans" cxnId="{351F36B9-0514-4B63-8E3C-FD52046F527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2333DB2-FE67-4395-B476-5606684DE239}" type="sibTrans" cxnId="{351F36B9-0514-4B63-8E3C-FD52046F527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4433A6EE-33E5-4CAA-BBD8-125530CB9F5A}">
      <dgm:prSet phldrT="[Text]"/>
      <dgm:spPr/>
      <dgm:t>
        <a:bodyPr/>
        <a:lstStyle/>
        <a:p>
          <a:r>
            <a:rPr lang="en-US" smtClean="0">
              <a:solidFill>
                <a:srgbClr val="C00000"/>
              </a:solidFill>
            </a:rPr>
            <a:t>Semua rancangan menghasilkan sistem, produk atau proyek yang memenuhi kebutuhan</a:t>
          </a:r>
          <a:endParaRPr lang="en-US">
            <a:solidFill>
              <a:srgbClr val="C00000"/>
            </a:solidFill>
          </a:endParaRPr>
        </a:p>
      </dgm:t>
    </dgm:pt>
    <dgm:pt modelId="{5CED7192-16C1-4F5D-84D0-EEF327946FF7}" type="parTrans" cxnId="{285DC2D1-50C5-414E-8174-AA7CAFE1E60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F780F3B3-3625-45BF-B594-3059D57C0ED8}" type="sibTrans" cxnId="{285DC2D1-50C5-414E-8174-AA7CAFE1E60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2F95E920-7AB9-4300-B8B8-4DA6C2AFEC95}" type="pres">
      <dgm:prSet presAssocID="{F6D7FFE9-B582-4900-870C-F38E0C869F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5596D3-7E0C-4E0C-9A30-3A0DBE9F31E9}" type="pres">
      <dgm:prSet presAssocID="{4E06CEC7-3CC1-4BEB-9602-017580812BA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7ED5A-1BD5-4C6F-8394-C8E66BD12F8A}" type="pres">
      <dgm:prSet presAssocID="{A8C778E0-73B8-42C6-A83D-600ECDB297F8}" presName="sibTrans" presStyleCnt="0"/>
      <dgm:spPr/>
    </dgm:pt>
    <dgm:pt modelId="{B5D87F65-B099-47AB-946F-6F3FA4EF010B}" type="pres">
      <dgm:prSet presAssocID="{20D850A3-7FBB-4E64-B16C-7D97CE068F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AC8A0-DF81-46A5-ACC3-73AD9AC536A8}" type="pres">
      <dgm:prSet presAssocID="{82333DB2-FE67-4395-B476-5606684DE239}" presName="sibTrans" presStyleCnt="0"/>
      <dgm:spPr/>
    </dgm:pt>
    <dgm:pt modelId="{AAE37A96-C4F4-42B1-B79D-303F5DC01E2F}" type="pres">
      <dgm:prSet presAssocID="{4433A6EE-33E5-4CAA-BBD8-125530CB9F5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E573D2-FBD8-4EA5-BEC9-5471429D976D}" type="presOf" srcId="{20D850A3-7FBB-4E64-B16C-7D97CE068F79}" destId="{B5D87F65-B099-47AB-946F-6F3FA4EF010B}" srcOrd="0" destOrd="0" presId="urn:microsoft.com/office/officeart/2005/8/layout/default#1"/>
    <dgm:cxn modelId="{EE3F3D61-894A-4A8A-9486-C050A8DD5210}" srcId="{F6D7FFE9-B582-4900-870C-F38E0C869FEC}" destId="{4E06CEC7-3CC1-4BEB-9602-017580812BAC}" srcOrd="0" destOrd="0" parTransId="{57B0D2BB-1B4E-47E6-A4B8-2C786AD72332}" sibTransId="{A8C778E0-73B8-42C6-A83D-600ECDB297F8}"/>
    <dgm:cxn modelId="{351F36B9-0514-4B63-8E3C-FD52046F5279}" srcId="{F6D7FFE9-B582-4900-870C-F38E0C869FEC}" destId="{20D850A3-7FBB-4E64-B16C-7D97CE068F79}" srcOrd="1" destOrd="0" parTransId="{9586F29C-B58C-45C8-83AD-E76F872B0446}" sibTransId="{82333DB2-FE67-4395-B476-5606684DE239}"/>
    <dgm:cxn modelId="{285DC2D1-50C5-414E-8174-AA7CAFE1E60D}" srcId="{F6D7FFE9-B582-4900-870C-F38E0C869FEC}" destId="{4433A6EE-33E5-4CAA-BBD8-125530CB9F5A}" srcOrd="2" destOrd="0" parTransId="{5CED7192-16C1-4F5D-84D0-EEF327946FF7}" sibTransId="{F780F3B3-3625-45BF-B594-3059D57C0ED8}"/>
    <dgm:cxn modelId="{B8FECFBC-A74C-41DE-8D85-899A1C412C61}" type="presOf" srcId="{4433A6EE-33E5-4CAA-BBD8-125530CB9F5A}" destId="{AAE37A96-C4F4-42B1-B79D-303F5DC01E2F}" srcOrd="0" destOrd="0" presId="urn:microsoft.com/office/officeart/2005/8/layout/default#1"/>
    <dgm:cxn modelId="{5FDDCA49-9FE9-4942-B1BC-D616FF7EA409}" type="presOf" srcId="{4E06CEC7-3CC1-4BEB-9602-017580812BAC}" destId="{5B5596D3-7E0C-4E0C-9A30-3A0DBE9F31E9}" srcOrd="0" destOrd="0" presId="urn:microsoft.com/office/officeart/2005/8/layout/default#1"/>
    <dgm:cxn modelId="{B25B07AC-CC8B-4BDF-9A88-C8258893D033}" type="presOf" srcId="{F6D7FFE9-B582-4900-870C-F38E0C869FEC}" destId="{2F95E920-7AB9-4300-B8B8-4DA6C2AFEC95}" srcOrd="0" destOrd="0" presId="urn:microsoft.com/office/officeart/2005/8/layout/default#1"/>
    <dgm:cxn modelId="{E1E60BF0-C331-4A4B-A506-81F1A3B8FAC3}" type="presParOf" srcId="{2F95E920-7AB9-4300-B8B8-4DA6C2AFEC95}" destId="{5B5596D3-7E0C-4E0C-9A30-3A0DBE9F31E9}" srcOrd="0" destOrd="0" presId="urn:microsoft.com/office/officeart/2005/8/layout/default#1"/>
    <dgm:cxn modelId="{EB7990E7-F8D9-42AE-8AFF-327DFD556A19}" type="presParOf" srcId="{2F95E920-7AB9-4300-B8B8-4DA6C2AFEC95}" destId="{9C07ED5A-1BD5-4C6F-8394-C8E66BD12F8A}" srcOrd="1" destOrd="0" presId="urn:microsoft.com/office/officeart/2005/8/layout/default#1"/>
    <dgm:cxn modelId="{B7537D30-29C1-454F-9837-4C61C0251B36}" type="presParOf" srcId="{2F95E920-7AB9-4300-B8B8-4DA6C2AFEC95}" destId="{B5D87F65-B099-47AB-946F-6F3FA4EF010B}" srcOrd="2" destOrd="0" presId="urn:microsoft.com/office/officeart/2005/8/layout/default#1"/>
    <dgm:cxn modelId="{3DB33805-4012-4137-8244-911B38631BBF}" type="presParOf" srcId="{2F95E920-7AB9-4300-B8B8-4DA6C2AFEC95}" destId="{9F6AC8A0-DF81-46A5-ACC3-73AD9AC536A8}" srcOrd="3" destOrd="0" presId="urn:microsoft.com/office/officeart/2005/8/layout/default#1"/>
    <dgm:cxn modelId="{AD062D9F-899D-43AD-96A5-1240488326AB}" type="presParOf" srcId="{2F95E920-7AB9-4300-B8B8-4DA6C2AFEC95}" destId="{AAE37A96-C4F4-42B1-B79D-303F5DC01E2F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596D3-7E0C-4E0C-9A30-3A0DBE9F31E9}">
      <dsp:nvSpPr>
        <dsp:cNvPr id="0" name=""/>
        <dsp:cNvSpPr/>
      </dsp:nvSpPr>
      <dsp:spPr>
        <a:xfrm>
          <a:off x="294705" y="1008"/>
          <a:ext cx="3456756" cy="2074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solidFill>
                <a:srgbClr val="C00000"/>
              </a:solidFill>
            </a:rPr>
            <a:t>Semua perancangan diawali dengan pendefinisian kebutuhan yang jelas</a:t>
          </a:r>
          <a:endParaRPr lang="en-US" sz="2600" kern="1200">
            <a:solidFill>
              <a:srgbClr val="C00000"/>
            </a:solidFill>
          </a:endParaRPr>
        </a:p>
      </dsp:txBody>
      <dsp:txXfrm>
        <a:off x="294705" y="1008"/>
        <a:ext cx="3456756" cy="2074053"/>
      </dsp:txXfrm>
    </dsp:sp>
    <dsp:sp modelId="{B5D87F65-B099-47AB-946F-6F3FA4EF010B}">
      <dsp:nvSpPr>
        <dsp:cNvPr id="0" name=""/>
        <dsp:cNvSpPr/>
      </dsp:nvSpPr>
      <dsp:spPr>
        <a:xfrm>
          <a:off x="4097137" y="1008"/>
          <a:ext cx="3456756" cy="2074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solidFill>
                <a:srgbClr val="C00000"/>
              </a:solidFill>
            </a:rPr>
            <a:t>Semua rancangan dihasilkan dari respon kreatif atas kebutuhan yang terdefinisi jelas</a:t>
          </a:r>
          <a:endParaRPr lang="en-US" sz="2600" kern="1200">
            <a:solidFill>
              <a:srgbClr val="C00000"/>
            </a:solidFill>
          </a:endParaRPr>
        </a:p>
      </dsp:txBody>
      <dsp:txXfrm>
        <a:off x="4097137" y="1008"/>
        <a:ext cx="3456756" cy="2074053"/>
      </dsp:txXfrm>
    </dsp:sp>
    <dsp:sp modelId="{AAE37A96-C4F4-42B1-B79D-303F5DC01E2F}">
      <dsp:nvSpPr>
        <dsp:cNvPr id="0" name=""/>
        <dsp:cNvSpPr/>
      </dsp:nvSpPr>
      <dsp:spPr>
        <a:xfrm>
          <a:off x="2195921" y="2420737"/>
          <a:ext cx="3456756" cy="2074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solidFill>
                <a:srgbClr val="C00000"/>
              </a:solidFill>
            </a:rPr>
            <a:t>Semua rancangan menghasilkan sistem, produk atau proyek yang memenuhi kebutuhan</a:t>
          </a:r>
          <a:endParaRPr lang="en-US" sz="2600" kern="1200">
            <a:solidFill>
              <a:srgbClr val="C00000"/>
            </a:solidFill>
          </a:endParaRPr>
        </a:p>
      </dsp:txBody>
      <dsp:txXfrm>
        <a:off x="2195921" y="2420737"/>
        <a:ext cx="3456756" cy="2074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6248400" y="4572000"/>
            <a:ext cx="2895600" cy="228600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5715000" y="0"/>
            <a:ext cx="3429000" cy="4648200"/>
          </a:xfrm>
          <a:prstGeom prst="rect">
            <a:avLst/>
          </a:prstGeom>
          <a:solidFill>
            <a:srgbClr val="0000D7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5334000" y="0"/>
            <a:ext cx="3429000" cy="4648200"/>
          </a:xfrm>
          <a:prstGeom prst="rect">
            <a:avLst/>
          </a:prstGeom>
          <a:solidFill>
            <a:srgbClr val="0000CD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4953000" y="0"/>
            <a:ext cx="3429000" cy="4648200"/>
          </a:xfrm>
          <a:prstGeom prst="rect">
            <a:avLst/>
          </a:prstGeom>
          <a:solidFill>
            <a:srgbClr val="0000C3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4419600" y="0"/>
            <a:ext cx="3429000" cy="4648200"/>
          </a:xfrm>
          <a:prstGeom prst="rect">
            <a:avLst/>
          </a:prstGeom>
          <a:solidFill>
            <a:srgbClr val="0000B9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3657600" y="0"/>
            <a:ext cx="3429000" cy="4648200"/>
          </a:xfrm>
          <a:prstGeom prst="rect">
            <a:avLst/>
          </a:prstGeom>
          <a:solidFill>
            <a:srgbClr val="0000A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2590800" y="0"/>
            <a:ext cx="3429000" cy="4648200"/>
          </a:xfrm>
          <a:prstGeom prst="rect">
            <a:avLst/>
          </a:prstGeom>
          <a:solidFill>
            <a:srgbClr val="0000A5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1371600" y="0"/>
            <a:ext cx="3429000" cy="4648200"/>
          </a:xfrm>
          <a:prstGeom prst="rect">
            <a:avLst/>
          </a:prstGeom>
          <a:solidFill>
            <a:srgbClr val="000096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429000" cy="4648200"/>
          </a:xfrm>
          <a:prstGeom prst="rect">
            <a:avLst/>
          </a:prstGeom>
          <a:solidFill>
            <a:srgbClr val="00008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lowchart: Alternate Process 28"/>
          <p:cNvSpPr/>
          <p:nvPr userDrawn="1"/>
        </p:nvSpPr>
        <p:spPr>
          <a:xfrm>
            <a:off x="0" y="152400"/>
            <a:ext cx="685800" cy="5791200"/>
          </a:xfrm>
          <a:prstGeom prst="flowChartAlternateProcess">
            <a:avLst/>
          </a:prstGeom>
          <a:solidFill>
            <a:schemeClr val="tx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00"/>
                </a:solidFill>
              </a:defRPr>
            </a:lvl1pPr>
          </a:lstStyle>
          <a:p>
            <a:fld id="{4C1B3FE0-538F-4EF2-B6D6-DD67FE6CCDDF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87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FF00"/>
                </a:solidFill>
              </a:defRPr>
            </a:lvl1pPr>
          </a:lstStyle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PERANCANGAN</a:t>
            </a:r>
            <a:br>
              <a:rPr lang="en-US" dirty="0" smtClean="0"/>
            </a:br>
            <a:r>
              <a:rPr lang="en-US" dirty="0" smtClean="0"/>
              <a:t>(DESIGN)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64008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Dr. Ir. </a:t>
            </a:r>
            <a:r>
              <a:rPr lang="en-US" sz="2000" dirty="0" err="1" smtClean="0"/>
              <a:t>Nofi</a:t>
            </a:r>
            <a:r>
              <a:rPr lang="en-US" sz="2000" dirty="0" smtClean="0"/>
              <a:t> </a:t>
            </a:r>
            <a:r>
              <a:rPr lang="en-US" sz="2000" dirty="0" err="1" smtClean="0"/>
              <a:t>Erni</a:t>
            </a:r>
            <a:endParaRPr lang="en-US" sz="2000" dirty="0" smtClean="0"/>
          </a:p>
          <a:p>
            <a:r>
              <a:rPr lang="en-US" sz="2000" dirty="0" smtClean="0"/>
              <a:t>Mata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perkakas</a:t>
            </a:r>
            <a:endParaRPr lang="en-US" dirty="0"/>
          </a:p>
        </p:txBody>
      </p:sp>
      <p:pic>
        <p:nvPicPr>
          <p:cNvPr id="4099" name="Picture 3" descr="F:\Lecture\Kuliah Lain-lain\kuliah_S1TI\ergoprog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44196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masak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4384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7200" y="1676400"/>
            <a:ext cx="3810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Wok cooking set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didesain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Adhi</a:t>
            </a:r>
            <a:r>
              <a:rPr lang="en-US" sz="1400" dirty="0" smtClean="0"/>
              <a:t> </a:t>
            </a:r>
            <a:r>
              <a:rPr lang="en-US" sz="1400" dirty="0" err="1" smtClean="0"/>
              <a:t>Nugraha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dibuat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Babel Design, </a:t>
            </a:r>
            <a:r>
              <a:rPr lang="en-US" sz="1400" dirty="0" err="1" smtClean="0"/>
              <a:t>Jerman</a:t>
            </a:r>
            <a:r>
              <a:rPr lang="en-US" sz="1400" dirty="0" smtClean="0"/>
              <a:t>.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wajan</a:t>
            </a:r>
            <a:r>
              <a:rPr lang="en-US" sz="1400" dirty="0" smtClean="0"/>
              <a:t> </a:t>
            </a:r>
            <a:r>
              <a:rPr lang="en-US" sz="1400" dirty="0" err="1" smtClean="0"/>
              <a:t>tradisional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desain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r>
              <a:rPr lang="en-US" sz="1400" dirty="0" smtClean="0"/>
              <a:t> yang </a:t>
            </a:r>
            <a:r>
              <a:rPr lang="en-US" sz="1400" dirty="0" err="1" smtClean="0"/>
              <a:t>sesuai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kondisi</a:t>
            </a:r>
            <a:r>
              <a:rPr lang="en-US" sz="1400" dirty="0" smtClean="0"/>
              <a:t> </a:t>
            </a:r>
            <a:r>
              <a:rPr lang="en-US" sz="1400" dirty="0" err="1" smtClean="0"/>
              <a:t>dapur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gaya</a:t>
            </a:r>
            <a:r>
              <a:rPr lang="en-US" sz="1400" dirty="0" smtClean="0"/>
              <a:t> </a:t>
            </a:r>
            <a:r>
              <a:rPr lang="en-US" sz="1400" dirty="0" err="1" smtClean="0"/>
              <a:t>hidup</a:t>
            </a:r>
            <a:r>
              <a:rPr lang="en-US" sz="1400" dirty="0" smtClean="0"/>
              <a:t> </a:t>
            </a:r>
            <a:r>
              <a:rPr lang="en-US" sz="1400" dirty="0" err="1" smtClean="0"/>
              <a:t>kontemporer</a:t>
            </a:r>
            <a:r>
              <a:rPr lang="en-US" sz="1400" dirty="0" smtClean="0"/>
              <a:t>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</a:t>
            </a:r>
            <a:r>
              <a:rPr lang="en-US" sz="1400" dirty="0" err="1" smtClean="0"/>
              <a:t>Eropa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Desain</a:t>
            </a:r>
            <a:r>
              <a:rPr lang="en-US" sz="1400" dirty="0" smtClean="0"/>
              <a:t> wok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kelebihan</a:t>
            </a:r>
            <a:r>
              <a:rPr lang="en-US" sz="1400" dirty="0" smtClean="0"/>
              <a:t> </a:t>
            </a:r>
            <a:r>
              <a:rPr lang="en-US" sz="1400" dirty="0" err="1" smtClean="0"/>
              <a:t>akibat</a:t>
            </a:r>
            <a:r>
              <a:rPr lang="en-US" sz="1400" dirty="0" smtClean="0"/>
              <a:t> </a:t>
            </a:r>
            <a:r>
              <a:rPr lang="en-US" sz="1400" dirty="0" err="1" smtClean="0"/>
              <a:t>lengkungan</a:t>
            </a:r>
            <a:r>
              <a:rPr lang="en-US" sz="1400" dirty="0" smtClean="0"/>
              <a:t> </a:t>
            </a:r>
            <a:r>
              <a:rPr lang="en-US" sz="1400" dirty="0" err="1" smtClean="0"/>
              <a:t>bagian</a:t>
            </a:r>
            <a:r>
              <a:rPr lang="en-US" sz="1400" dirty="0" smtClean="0"/>
              <a:t> </a:t>
            </a:r>
            <a:r>
              <a:rPr lang="en-US" sz="1400" dirty="0" err="1" smtClean="0"/>
              <a:t>dasar</a:t>
            </a:r>
            <a:r>
              <a:rPr lang="en-US" sz="1400" dirty="0" smtClean="0"/>
              <a:t> </a:t>
            </a:r>
            <a:r>
              <a:rPr lang="en-US" sz="1400" dirty="0" err="1" smtClean="0"/>
              <a:t>wajan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mampu</a:t>
            </a:r>
            <a:r>
              <a:rPr lang="en-US" sz="1400" dirty="0" smtClean="0"/>
              <a:t> </a:t>
            </a:r>
            <a:r>
              <a:rPr lang="en-US" sz="1400" dirty="0" err="1" smtClean="0"/>
              <a:t>memberikan</a:t>
            </a:r>
            <a:r>
              <a:rPr lang="en-US" sz="1400" dirty="0" smtClean="0"/>
              <a:t> </a:t>
            </a:r>
            <a:r>
              <a:rPr lang="en-US" sz="1400" dirty="0" err="1" smtClean="0"/>
              <a:t>efisiensi</a:t>
            </a:r>
            <a:r>
              <a:rPr lang="en-US" sz="1400" dirty="0" smtClean="0"/>
              <a:t> </a:t>
            </a:r>
            <a:r>
              <a:rPr lang="en-US" sz="1400" dirty="0" err="1" smtClean="0"/>
              <a:t>penggunaan</a:t>
            </a:r>
            <a:r>
              <a:rPr lang="en-US" sz="1400" dirty="0" smtClean="0"/>
              <a:t> </a:t>
            </a:r>
            <a:r>
              <a:rPr lang="en-US" sz="1400" dirty="0" err="1" smtClean="0"/>
              <a:t>minyak</a:t>
            </a:r>
            <a:r>
              <a:rPr lang="en-US" sz="1400" dirty="0" smtClean="0"/>
              <a:t> </a:t>
            </a:r>
            <a:r>
              <a:rPr lang="en-US" sz="1400" dirty="0" err="1" smtClean="0"/>
              <a:t>goreng</a:t>
            </a:r>
            <a:r>
              <a:rPr lang="en-US" sz="1400" dirty="0" smtClean="0"/>
              <a:t>. </a:t>
            </a:r>
            <a:r>
              <a:rPr lang="en-US" sz="1400" dirty="0" err="1" smtClean="0"/>
              <a:t>Selain</a:t>
            </a:r>
            <a:r>
              <a:rPr lang="en-US" sz="1400" dirty="0" smtClean="0"/>
              <a:t> </a:t>
            </a:r>
            <a:r>
              <a:rPr lang="en-US" sz="1400" dirty="0" err="1" smtClean="0"/>
              <a:t>itu</a:t>
            </a:r>
            <a:r>
              <a:rPr lang="en-US" sz="1400" dirty="0" smtClean="0"/>
              <a:t>,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wok </a:t>
            </a:r>
            <a:r>
              <a:rPr lang="en-US" sz="1400" dirty="0" err="1" smtClean="0"/>
              <a:t>ini</a:t>
            </a:r>
            <a:r>
              <a:rPr lang="en-US" sz="1400" dirty="0" smtClean="0"/>
              <a:t>, </a:t>
            </a:r>
            <a:r>
              <a:rPr lang="en-US" sz="1400" dirty="0" err="1" smtClean="0"/>
              <a:t>waktu</a:t>
            </a:r>
            <a:r>
              <a:rPr lang="en-US" sz="1400" dirty="0" smtClean="0"/>
              <a:t> </a:t>
            </a:r>
            <a:r>
              <a:rPr lang="en-US" sz="1400" dirty="0" err="1" smtClean="0"/>
              <a:t>masak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singkat</a:t>
            </a:r>
            <a:r>
              <a:rPr lang="en-US" sz="1400" dirty="0" smtClean="0"/>
              <a:t>,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hemat</a:t>
            </a:r>
            <a:r>
              <a:rPr lang="en-US" sz="1400" dirty="0" smtClean="0"/>
              <a:t> </a:t>
            </a:r>
            <a:r>
              <a:rPr lang="en-US" sz="1400" dirty="0" err="1" smtClean="0"/>
              <a:t>energi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tetap</a:t>
            </a:r>
            <a:r>
              <a:rPr lang="en-US" sz="1400" dirty="0" smtClean="0"/>
              <a:t> </a:t>
            </a:r>
            <a:r>
              <a:rPr lang="en-US" sz="1400" dirty="0" err="1" smtClean="0"/>
              <a:t>mempertahankan</a:t>
            </a:r>
            <a:r>
              <a:rPr lang="en-US" sz="1400" dirty="0" smtClean="0"/>
              <a:t> </a:t>
            </a:r>
            <a:r>
              <a:rPr lang="en-US" sz="1400" dirty="0" err="1" smtClean="0"/>
              <a:t>kandungan</a:t>
            </a:r>
            <a:r>
              <a:rPr lang="en-US" sz="1400" dirty="0" smtClean="0"/>
              <a:t> vitamin </a:t>
            </a:r>
            <a:r>
              <a:rPr lang="en-US" sz="1400" dirty="0" err="1" smtClean="0"/>
              <a:t>sayuran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masakan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Produksi</a:t>
            </a:r>
            <a:r>
              <a:rPr lang="en-US" sz="1400" dirty="0" smtClean="0"/>
              <a:t> wok cooking set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gabungan</a:t>
            </a:r>
            <a:r>
              <a:rPr lang="en-US" sz="1400" dirty="0" smtClean="0"/>
              <a:t> </a:t>
            </a:r>
            <a:r>
              <a:rPr lang="en-US" sz="1400" dirty="0" err="1" smtClean="0"/>
              <a:t>industri</a:t>
            </a:r>
            <a:r>
              <a:rPr lang="en-US" sz="1400" dirty="0" smtClean="0"/>
              <a:t> </a:t>
            </a:r>
            <a:r>
              <a:rPr lang="en-US" sz="1400" dirty="0" err="1" smtClean="0"/>
              <a:t>manufaktur</a:t>
            </a:r>
            <a:r>
              <a:rPr lang="en-US" sz="1400" dirty="0" smtClean="0"/>
              <a:t> (</a:t>
            </a:r>
            <a:r>
              <a:rPr lang="en-US" sz="1400" dirty="0" err="1" smtClean="0"/>
              <a:t>bagian</a:t>
            </a:r>
            <a:r>
              <a:rPr lang="en-US" sz="1400" dirty="0" smtClean="0"/>
              <a:t> </a:t>
            </a:r>
            <a:r>
              <a:rPr lang="en-US" sz="1400" dirty="0" err="1" smtClean="0"/>
              <a:t>badan</a:t>
            </a:r>
            <a:r>
              <a:rPr lang="en-US" sz="1400" dirty="0" smtClean="0"/>
              <a:t> </a:t>
            </a:r>
            <a:r>
              <a:rPr lang="en-US" sz="1400" dirty="0" err="1" smtClean="0"/>
              <a:t>wajan</a:t>
            </a:r>
            <a:r>
              <a:rPr lang="en-US" sz="1400" dirty="0" smtClean="0"/>
              <a:t>)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ketrampilan</a:t>
            </a:r>
            <a:r>
              <a:rPr lang="en-US" sz="1400" dirty="0" smtClean="0"/>
              <a:t> </a:t>
            </a:r>
            <a:r>
              <a:rPr lang="en-US" sz="1400" dirty="0" err="1" smtClean="0"/>
              <a:t>tangan</a:t>
            </a:r>
            <a:r>
              <a:rPr lang="en-US" sz="1400" dirty="0" smtClean="0"/>
              <a:t> (</a:t>
            </a:r>
            <a:r>
              <a:rPr lang="en-US" sz="1400" dirty="0" err="1" smtClean="0"/>
              <a:t>bagian</a:t>
            </a:r>
            <a:r>
              <a:rPr lang="en-US" sz="1400" dirty="0" smtClean="0"/>
              <a:t> handle </a:t>
            </a:r>
            <a:r>
              <a:rPr lang="en-US" sz="1400" dirty="0" err="1" smtClean="0"/>
              <a:t>kayu</a:t>
            </a:r>
            <a:r>
              <a:rPr lang="en-US" sz="1400" dirty="0" smtClean="0"/>
              <a:t>). </a:t>
            </a:r>
            <a:r>
              <a:rPr lang="en-US" sz="1400" dirty="0" err="1" smtClean="0"/>
              <a:t>Kombinasi</a:t>
            </a:r>
            <a:r>
              <a:rPr lang="en-US" sz="1400" dirty="0" smtClean="0"/>
              <a:t> </a:t>
            </a:r>
            <a:r>
              <a:rPr lang="en-US" sz="1400" dirty="0" err="1" smtClean="0"/>
              <a:t>cara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menjadikan</a:t>
            </a:r>
            <a:r>
              <a:rPr lang="en-US" sz="1400" dirty="0" smtClean="0"/>
              <a:t> </a:t>
            </a:r>
            <a:r>
              <a:rPr lang="en-US" sz="1400" dirty="0" err="1" smtClean="0"/>
              <a:t>desain</a:t>
            </a:r>
            <a:r>
              <a:rPr lang="en-US" sz="1400" dirty="0" smtClean="0"/>
              <a:t> </a:t>
            </a:r>
            <a:r>
              <a:rPr lang="en-US" sz="1400" dirty="0" err="1" smtClean="0"/>
              <a:t>wajan</a:t>
            </a:r>
            <a:r>
              <a:rPr lang="en-US" sz="1400" dirty="0" smtClean="0"/>
              <a:t>, </a:t>
            </a:r>
            <a:r>
              <a:rPr lang="en-US" sz="1400" dirty="0" err="1" smtClean="0"/>
              <a:t>tutup</a:t>
            </a:r>
            <a:r>
              <a:rPr lang="en-US" sz="1400" dirty="0" smtClean="0"/>
              <a:t> </a:t>
            </a:r>
            <a:r>
              <a:rPr lang="en-US" sz="1400" dirty="0" err="1" smtClean="0"/>
              <a:t>wajan</a:t>
            </a:r>
            <a:r>
              <a:rPr lang="en-US" sz="1400" dirty="0" smtClean="0"/>
              <a:t>, steamer, </a:t>
            </a:r>
            <a:r>
              <a:rPr lang="en-US" sz="1400" dirty="0" err="1" smtClean="0"/>
              <a:t>penirisan</a:t>
            </a:r>
            <a:r>
              <a:rPr lang="en-US" sz="1400" dirty="0" smtClean="0"/>
              <a:t>, </a:t>
            </a:r>
            <a:r>
              <a:rPr lang="en-US" sz="1400" dirty="0" err="1" smtClean="0"/>
              <a:t>wadah</a:t>
            </a:r>
            <a:r>
              <a:rPr lang="en-US" sz="1400" dirty="0" smtClean="0"/>
              <a:t> </a:t>
            </a:r>
            <a:r>
              <a:rPr lang="en-US" sz="1400" dirty="0" err="1" smtClean="0"/>
              <a:t>minyak</a:t>
            </a:r>
            <a:r>
              <a:rPr lang="en-US" sz="1400" dirty="0" smtClean="0"/>
              <a:t> </a:t>
            </a:r>
            <a:r>
              <a:rPr lang="en-US" sz="1400" dirty="0" err="1" smtClean="0"/>
              <a:t>goreng</a:t>
            </a:r>
            <a:r>
              <a:rPr lang="en-US" sz="1400" dirty="0" smtClean="0"/>
              <a:t>, </a:t>
            </a:r>
            <a:r>
              <a:rPr lang="en-US" sz="1400" dirty="0" err="1" smtClean="0"/>
              <a:t>berfungsi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hanya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memasak</a:t>
            </a:r>
            <a:r>
              <a:rPr lang="en-US" sz="1400" dirty="0" smtClean="0"/>
              <a:t>, </a:t>
            </a:r>
            <a:r>
              <a:rPr lang="en-US" sz="1400" dirty="0" err="1" smtClean="0"/>
              <a:t>tetapi</a:t>
            </a:r>
            <a:r>
              <a:rPr lang="en-US" sz="1400" dirty="0" smtClean="0"/>
              <a:t> </a:t>
            </a:r>
            <a:r>
              <a:rPr lang="en-US" sz="1400" dirty="0" err="1" smtClean="0"/>
              <a:t>sekaligus</a:t>
            </a:r>
            <a:r>
              <a:rPr lang="en-US" sz="1400" dirty="0" smtClean="0"/>
              <a:t> </a:t>
            </a:r>
            <a:r>
              <a:rPr lang="en-US" sz="1400" dirty="0" err="1" smtClean="0"/>
              <a:t>alat</a:t>
            </a:r>
            <a:r>
              <a:rPr lang="en-US" sz="1400" dirty="0" smtClean="0"/>
              <a:t> </a:t>
            </a:r>
            <a:r>
              <a:rPr lang="en-US" sz="1400" dirty="0" err="1" smtClean="0"/>
              <a:t>saji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meja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elemen</a:t>
            </a:r>
            <a:r>
              <a:rPr lang="en-US" sz="1400" dirty="0" smtClean="0"/>
              <a:t> </a:t>
            </a:r>
            <a:r>
              <a:rPr lang="en-US" sz="1400" dirty="0" err="1" smtClean="0"/>
              <a:t>estetik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dapur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Pendahuluan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i="1" dirty="0" smtClean="0"/>
              <a:t>engineering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(</a:t>
            </a:r>
            <a:r>
              <a:rPr lang="en-US" i="1" dirty="0" smtClean="0"/>
              <a:t>design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rancangannya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i="1" dirty="0" smtClean="0"/>
              <a:t>engineering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Perancangan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</p:spPr>
        <p:txBody>
          <a:bodyPr>
            <a:normAutofit/>
          </a:bodyPr>
          <a:lstStyle/>
          <a:p>
            <a:r>
              <a:rPr lang="en-US" smtClean="0"/>
              <a:t>Merancang (</a:t>
            </a:r>
            <a:r>
              <a:rPr lang="en-US" i="1" smtClean="0"/>
              <a:t>designing</a:t>
            </a:r>
            <a:r>
              <a:rPr lang="en-US" smtClean="0"/>
              <a:t>) adalah kegiatan manusia sejak dulu:</a:t>
            </a:r>
          </a:p>
          <a:p>
            <a:pPr lvl="1"/>
            <a:r>
              <a:rPr lang="en-US" smtClean="0"/>
              <a:t>Membuat alat bantu pertanian, senjata, tempat tinggal, dll adalah kegiatan merancang</a:t>
            </a:r>
          </a:p>
          <a:p>
            <a:r>
              <a:rPr lang="en-US" smtClean="0"/>
              <a:t>Pada jaman industri kerajinan, merancang dan membuat merupakan satu kegiatan</a:t>
            </a:r>
          </a:p>
          <a:p>
            <a:pPr lvl="1"/>
            <a:r>
              <a:rPr lang="en-US" smtClean="0"/>
              <a:t>Merancang tidak secara formal membuat gambar, spesifikasi, terlebih dahulu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pic>
        <p:nvPicPr>
          <p:cNvPr id="1026" name="Picture 2" descr="http://dontgetburnedblog.com/wp-content/uploads/2010/12/Thinking-Ma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666999"/>
            <a:ext cx="1981200" cy="2362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Perancangan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4525963"/>
          </a:xfrm>
        </p:spPr>
        <p:txBody>
          <a:bodyPr>
            <a:normAutofit fontScale="92500"/>
          </a:bodyPr>
          <a:lstStyle/>
          <a:p>
            <a:r>
              <a:rPr lang="en-US" smtClean="0"/>
              <a:t>Semua kegiatan perancangan bermula dari kebutuhan manusia</a:t>
            </a:r>
          </a:p>
          <a:p>
            <a:endParaRPr lang="en-US" smtClean="0"/>
          </a:p>
          <a:p>
            <a:r>
              <a:rPr lang="en-US" smtClean="0"/>
              <a:t>Kebutuhan manusia muncul dari masalah yang dihadapinya atau dorongan untuk mendapatkan kehidupan yang lebih aman, sehat, mudah, nyaman.</a:t>
            </a:r>
          </a:p>
          <a:p>
            <a:endParaRPr lang="en-US" smtClean="0"/>
          </a:p>
          <a:p>
            <a:r>
              <a:rPr lang="en-US" smtClean="0"/>
              <a:t>Disiplin </a:t>
            </a:r>
            <a:r>
              <a:rPr lang="en-US" i="1" smtClean="0"/>
              <a:t>engineering</a:t>
            </a:r>
            <a:r>
              <a:rPr lang="en-US" smtClean="0"/>
              <a:t> merancang dengan memanfaatkan sains dan matematika</a:t>
            </a:r>
          </a:p>
          <a:p>
            <a:endParaRPr lang="en-US" smtClean="0"/>
          </a:p>
        </p:txBody>
      </p:sp>
      <p:pic>
        <p:nvPicPr>
          <p:cNvPr id="4" name="Picture 2" descr="http://dontgetburnedblog.com/wp-content/uploads/2010/12/Thinking-Ma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2667000"/>
            <a:ext cx="1981200" cy="2362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Pengertian Perancangan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Merriam Webster mendefinisikan </a:t>
            </a:r>
            <a:r>
              <a:rPr lang="en-US" i="1" smtClean="0"/>
              <a:t>design</a:t>
            </a:r>
            <a:r>
              <a:rPr lang="en-US" smtClean="0"/>
              <a:t> sebagai:</a:t>
            </a:r>
          </a:p>
          <a:p>
            <a:pPr lvl="1"/>
            <a:r>
              <a:rPr lang="en-US" i="1" smtClean="0">
                <a:solidFill>
                  <a:srgbClr val="FFFF00"/>
                </a:solidFill>
              </a:rPr>
              <a:t>To create, fashion, execute, or construct  according to a plan </a:t>
            </a:r>
          </a:p>
          <a:p>
            <a:pPr lvl="1">
              <a:buNone/>
            </a:pPr>
            <a:endParaRPr lang="en-US" smtClean="0"/>
          </a:p>
          <a:p>
            <a:r>
              <a:rPr lang="en-US" smtClean="0"/>
              <a:t>Menurut ABET (Accreditation Board for Engineering and Technology Accreditation), </a:t>
            </a:r>
            <a:r>
              <a:rPr lang="en-US" i="1" smtClean="0"/>
              <a:t>design</a:t>
            </a:r>
            <a:r>
              <a:rPr lang="en-US" smtClean="0"/>
              <a:t> pada disiplin </a:t>
            </a:r>
            <a:r>
              <a:rPr lang="en-US" i="1" smtClean="0"/>
              <a:t>engineering</a:t>
            </a:r>
            <a:r>
              <a:rPr lang="en-US" smtClean="0"/>
              <a:t> didefinisikan sebagai :</a:t>
            </a:r>
          </a:p>
          <a:p>
            <a:pPr lvl="1"/>
            <a:r>
              <a:rPr lang="en-US" i="1" smtClean="0">
                <a:solidFill>
                  <a:srgbClr val="FFFF00"/>
                </a:solidFill>
              </a:rPr>
              <a:t>The  systematic and creative application of scientific and mathematical principles to practical ends such as the design, manufacture and operation of efficient and economical structures, machines, processes, and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Dasar dalam Perancangan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09800" y="1981200"/>
            <a:ext cx="2667000" cy="762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Eksplorasi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0" y="3124200"/>
            <a:ext cx="2514600" cy="762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Pembangkitan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09800" y="4343400"/>
            <a:ext cx="2667000" cy="762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Evaluasi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09800" y="5562600"/>
            <a:ext cx="2667000" cy="7620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Komunikasi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17526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Memahami kebutuhan, merumuskan masalah, mempelajari batasan-batasan</a:t>
            </a:r>
            <a:endParaRPr lang="en-US" sz="2000"/>
          </a:p>
        </p:txBody>
      </p:sp>
      <p:cxnSp>
        <p:nvCxnSpPr>
          <p:cNvPr id="19" name="Elbow Connector 18"/>
          <p:cNvCxnSpPr>
            <a:stCxn id="8" idx="1"/>
            <a:endCxn id="6" idx="1"/>
          </p:cNvCxnSpPr>
          <p:nvPr/>
        </p:nvCxnSpPr>
        <p:spPr>
          <a:xfrm rot="10800000" flipH="1">
            <a:off x="2209800" y="3505200"/>
            <a:ext cx="76200" cy="1219200"/>
          </a:xfrm>
          <a:prstGeom prst="bentConnector3">
            <a:avLst>
              <a:gd name="adj1" fmla="val -521540"/>
            </a:avLst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6" idx="0"/>
          </p:cNvCxnSpPr>
          <p:nvPr/>
        </p:nvCxnSpPr>
        <p:spPr>
          <a:xfrm rot="5400000">
            <a:off x="3352800" y="2933700"/>
            <a:ext cx="3810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2"/>
            <a:endCxn id="8" idx="0"/>
          </p:cNvCxnSpPr>
          <p:nvPr/>
        </p:nvCxnSpPr>
        <p:spPr>
          <a:xfrm rot="5400000">
            <a:off x="3314700" y="4114800"/>
            <a:ext cx="4572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2"/>
            <a:endCxn id="9" idx="0"/>
          </p:cNvCxnSpPr>
          <p:nvPr/>
        </p:nvCxnSpPr>
        <p:spPr>
          <a:xfrm rot="5400000">
            <a:off x="3314700" y="5334000"/>
            <a:ext cx="4572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3315494" y="1789906"/>
            <a:ext cx="3810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315494" y="6438106"/>
            <a:ext cx="381000" cy="158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57800" y="3048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Membangkitkan alternatif-alternatif solusi/rancangan</a:t>
            </a:r>
            <a:endParaRPr lang="en-US" sz="2000"/>
          </a:p>
        </p:txBody>
      </p:sp>
      <p:sp>
        <p:nvSpPr>
          <p:cNvPr id="38" name="TextBox 37"/>
          <p:cNvSpPr txBox="1"/>
          <p:nvPr/>
        </p:nvSpPr>
        <p:spPr>
          <a:xfrm>
            <a:off x="5257800" y="44958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Memilih alternatif terbaik</a:t>
            </a:r>
            <a:endParaRPr lang="en-US" sz="2000"/>
          </a:p>
        </p:txBody>
      </p:sp>
      <p:sp>
        <p:nvSpPr>
          <p:cNvPr id="39" name="TextBox 38"/>
          <p:cNvSpPr txBox="1"/>
          <p:nvPr/>
        </p:nvSpPr>
        <p:spPr>
          <a:xfrm>
            <a:off x="5257800" y="5486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Mendokumentasikan hasil rancangan dan mengkomunikasikan ke pembuat</a:t>
            </a:r>
            <a:endParaRPr 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381000" y="3352800"/>
            <a:ext cx="1219200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ANALISIS</a:t>
            </a:r>
            <a:endParaRPr lang="en-US" sz="2000" b="1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962400"/>
            <a:ext cx="1219200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SINTESIS</a:t>
            </a:r>
            <a:endParaRPr lang="en-US" sz="2000" b="1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4724400"/>
            <a:ext cx="1905000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PENGAMBILAN KEPUTUSAN</a:t>
            </a:r>
            <a:endParaRPr lang="en-US" sz="2000" b="1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7" grpId="0"/>
      <p:bldP spid="38" grpId="0"/>
      <p:bldP spid="39" grpId="0"/>
      <p:bldP spid="17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Prinsip Dasar Perancangan</a:t>
            </a:r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828800"/>
          <a:ext cx="7848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Perancangan Produk</a:t>
            </a:r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1755775" cy="1490663"/>
          </a:xfrm>
          <a:prstGeom prst="rect">
            <a:avLst/>
          </a:prstGeom>
          <a:noFill/>
          <a:ln w="158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Define Problem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  <a:cs typeface="Arial" charset="0"/>
              </a:rPr>
              <a:t>Problem Statement, Benchmarking, QFD, PDS, Project Planning</a:t>
            </a:r>
            <a:endParaRPr lang="en-US">
              <a:latin typeface="Times New Roman" pitchFamily="18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4600" y="2057400"/>
            <a:ext cx="1755775" cy="1490663"/>
          </a:xfrm>
          <a:prstGeom prst="rect">
            <a:avLst/>
          </a:prstGeom>
          <a:noFill/>
          <a:ln w="158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Gather Information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  <a:cs typeface="Arial" charset="0"/>
              </a:rPr>
              <a:t>Intern et, Patents, Trade, Literature</a:t>
            </a:r>
            <a:endParaRPr lang="en-US">
              <a:latin typeface="Times New Roman" pitchFamily="18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95800" y="2057400"/>
            <a:ext cx="1755775" cy="1490663"/>
          </a:xfrm>
          <a:prstGeom prst="rect">
            <a:avLst/>
          </a:prstGeom>
          <a:noFill/>
          <a:ln w="158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Concept Generation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  <a:cs typeface="Arial" charset="0"/>
              </a:rPr>
              <a:t>Brainstorming, Functional Decomposition, Morphology Chart</a:t>
            </a:r>
            <a:endParaRPr lang="en-US">
              <a:latin typeface="Times New Roman" pitchFamily="18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477000" y="2057400"/>
            <a:ext cx="1755775" cy="1490663"/>
          </a:xfrm>
          <a:prstGeom prst="rect">
            <a:avLst/>
          </a:prstGeom>
          <a:noFill/>
          <a:ln w="158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Evaluation of Concepts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  <a:cs typeface="Arial" charset="0"/>
              </a:rPr>
              <a:t>Pugh Concept. Selection, Decision Matrices</a:t>
            </a:r>
            <a:endParaRPr lang="en-US">
              <a:latin typeface="Times New Roman" pitchFamily="18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3962400"/>
            <a:ext cx="1755775" cy="1490663"/>
          </a:xfrm>
          <a:prstGeom prst="rect">
            <a:avLst/>
          </a:prstGeom>
          <a:noFill/>
          <a:ln w="158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Product Architecture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  <a:cs typeface="Arial" charset="0"/>
              </a:rPr>
              <a:t>Arrangement of Physical Elements to Carry Out Function</a:t>
            </a:r>
            <a:endParaRPr lang="en-US">
              <a:latin typeface="Times New Roman" pitchFamily="18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14600" y="3962400"/>
            <a:ext cx="1755775" cy="1490663"/>
          </a:xfrm>
          <a:prstGeom prst="rect">
            <a:avLst/>
          </a:prstGeom>
          <a:noFill/>
          <a:ln w="158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Configuration Design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  <a:cs typeface="Arial" charset="0"/>
              </a:rPr>
              <a:t>Preliminary Selection of Materials &amp; Manufacturing, Modeling &amp; Sizing</a:t>
            </a:r>
            <a:endParaRPr lang="en-US">
              <a:latin typeface="Times New Roman" pitchFamily="18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495800" y="3962400"/>
            <a:ext cx="1755775" cy="1490663"/>
          </a:xfrm>
          <a:prstGeom prst="rect">
            <a:avLst/>
          </a:prstGeom>
          <a:noFill/>
          <a:ln w="158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Parametric Design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  <a:cs typeface="Arial" charset="0"/>
              </a:rPr>
              <a:t>Robust Design, Tolerances, Final Dimensions, DFM</a:t>
            </a:r>
            <a:endParaRPr lang="en-US">
              <a:latin typeface="Times New Roman" pitchFamily="18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477000" y="3962400"/>
            <a:ext cx="1755775" cy="1490663"/>
          </a:xfrm>
          <a:prstGeom prst="rect">
            <a:avLst/>
          </a:prstGeom>
          <a:noFill/>
          <a:ln w="158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Detail Design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  <a:cs typeface="Arial" charset="0"/>
              </a:rPr>
              <a:t>Detailed Drawings and Specifications</a:t>
            </a:r>
            <a:endParaRPr lang="en-US">
              <a:latin typeface="Times New Roman" pitchFamily="18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57200" y="1905000"/>
            <a:ext cx="7848600" cy="1828800"/>
          </a:xfrm>
          <a:prstGeom prst="rect">
            <a:avLst/>
          </a:prstGeom>
          <a:noFill/>
          <a:ln w="63500" cap="rnd">
            <a:solidFill>
              <a:srgbClr val="008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57200" y="3810000"/>
            <a:ext cx="5867400" cy="1752600"/>
          </a:xfrm>
          <a:prstGeom prst="rect">
            <a:avLst/>
          </a:prstGeom>
          <a:noFill/>
          <a:ln w="63500" cap="rnd">
            <a:solidFill>
              <a:srgbClr val="FF00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48000" y="15240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Times New Roman" pitchFamily="18" charset="0"/>
                <a:cs typeface="Arial" charset="0"/>
              </a:rPr>
              <a:t>Conceptual Design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133600" y="56388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CD0BB1"/>
                </a:solidFill>
                <a:latin typeface="Times New Roman" pitchFamily="18" charset="0"/>
                <a:cs typeface="Arial" charset="0"/>
              </a:rPr>
              <a:t>Embodiment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Kunci Keberhasilan Perancangan Produk</a:t>
            </a:r>
            <a:endParaRPr lang="en-US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057400" y="2819400"/>
          <a:ext cx="22098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5767200" imgH="4106520" progId="">
                  <p:embed/>
                </p:oleObj>
              </mc:Choice>
              <mc:Fallback>
                <p:oleObj name="Clip" r:id="rId3" imgW="5767200" imgH="41065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2209800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31925" y="2014538"/>
            <a:ext cx="1339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Time to</a:t>
            </a:r>
          </a:p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Market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70325" y="1938338"/>
            <a:ext cx="2143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Product</a:t>
            </a:r>
          </a:p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Performance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27125" y="4605338"/>
            <a:ext cx="210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Unit Product</a:t>
            </a:r>
          </a:p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Cost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65550" y="4640263"/>
            <a:ext cx="221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Development</a:t>
            </a:r>
          </a:p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Cost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876800" y="3200400"/>
            <a:ext cx="1066800" cy="762000"/>
          </a:xfrm>
          <a:prstGeom prst="rightArrow">
            <a:avLst>
              <a:gd name="adj1" fmla="val 49676"/>
              <a:gd name="adj2" fmla="val 36653"/>
            </a:avLst>
          </a:prstGeom>
          <a:solidFill>
            <a:srgbClr val="6E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248400" y="3192463"/>
            <a:ext cx="27510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buFontTx/>
              <a:buNone/>
            </a:pPr>
            <a:r>
              <a:rPr lang="en-US" sz="2400" b="1">
                <a:latin typeface="Tahoma" pitchFamily="34" charset="0"/>
              </a:rPr>
              <a:t>Market</a:t>
            </a:r>
          </a:p>
          <a:p>
            <a:pPr algn="l" eaLnBrk="0" hangingPunct="0">
              <a:buFontTx/>
              <a:buNone/>
            </a:pPr>
            <a:r>
              <a:rPr lang="en-US" sz="2400" b="1">
                <a:latin typeface="Tahoma" pitchFamily="34" charset="0"/>
              </a:rPr>
              <a:t>Competitiveness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519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Clip</vt:lpstr>
      <vt:lpstr>PERANCANGAN (DESIGN)</vt:lpstr>
      <vt:lpstr>Pendahuluan</vt:lpstr>
      <vt:lpstr>Perancangan</vt:lpstr>
      <vt:lpstr>Perancangan</vt:lpstr>
      <vt:lpstr>Pengertian Perancangan</vt:lpstr>
      <vt:lpstr>Tahapan Dasar dalam Perancangan</vt:lpstr>
      <vt:lpstr>Prinsip Dasar Perancangan</vt:lpstr>
      <vt:lpstr>Tahapan Perancangan Produk</vt:lpstr>
      <vt:lpstr>Kunci Keberhasilan Perancangan Produk</vt:lpstr>
      <vt:lpstr>Alat bantu perkakas</vt:lpstr>
      <vt:lpstr>Alat masak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 Samadhi</dc:creator>
  <cp:lastModifiedBy>May</cp:lastModifiedBy>
  <cp:revision>57</cp:revision>
  <dcterms:created xsi:type="dcterms:W3CDTF">2011-02-15T14:04:51Z</dcterms:created>
  <dcterms:modified xsi:type="dcterms:W3CDTF">2015-02-20T04:53:44Z</dcterms:modified>
</cp:coreProperties>
</file>