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1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r>
              <a:rPr lang="en-US" dirty="0" smtClean="0"/>
              <a:t>DPI - 262</a:t>
            </a:r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en-US" dirty="0" smtClean="0"/>
              <a:t>M. </a:t>
            </a:r>
            <a:r>
              <a:rPr lang="en-US" dirty="0" err="1" smtClean="0"/>
              <a:t>Derajat</a:t>
            </a:r>
            <a:r>
              <a:rPr lang="en-US" dirty="0" smtClean="0"/>
              <a:t> A</a:t>
            </a:r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DPI - 262</a:t>
            </a:r>
            <a:endParaRPr 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M. Derajat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9/29/2012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9/29/2012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9/29/2012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9/29/2012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US" dirty="0" smtClean="0"/>
              <a:t>DPI - 262</a:t>
            </a:r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US" dirty="0" smtClean="0"/>
              <a:t>M. </a:t>
            </a:r>
            <a:r>
              <a:rPr lang="en-US" dirty="0" err="1" smtClean="0"/>
              <a:t>Derajat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Pengantar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smtClean="0"/>
              <a:t>&amp; </a:t>
            </a:r>
            <a:r>
              <a:rPr lang="en-US" smtClean="0"/>
              <a:t>Proses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DSP </a:t>
            </a:r>
            <a:r>
              <a:rPr lang="en-US" smtClean="0"/>
              <a:t>- </a:t>
            </a:r>
            <a:r>
              <a:rPr lang="en-US" smtClean="0"/>
              <a:t>303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lvl="0" indent="-571500">
              <a:lnSpc>
                <a:spcPct val="150000"/>
              </a:lnSpc>
              <a:buClrTx/>
              <a:buFont typeface="+mj-lt"/>
              <a:buAutoNum type="romanUcPeriod" startAt="2"/>
            </a:pPr>
            <a:r>
              <a:rPr lang="en-US" i="1" dirty="0" smtClean="0"/>
              <a:t>Property Enhancing Processes</a:t>
            </a:r>
            <a:r>
              <a:rPr lang="en-US" dirty="0" smtClean="0"/>
              <a:t> :</a:t>
            </a:r>
          </a:p>
          <a:p>
            <a:pPr>
              <a:lnSpc>
                <a:spcPct val="150000"/>
              </a:lnSpc>
              <a:buClrTx/>
            </a:pP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utk</a:t>
            </a:r>
            <a:r>
              <a:rPr lang="en-US" dirty="0" smtClean="0"/>
              <a:t>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sifat-sifat</a:t>
            </a:r>
            <a:r>
              <a:rPr lang="en-US" dirty="0" smtClean="0"/>
              <a:t> </a:t>
            </a:r>
            <a:r>
              <a:rPr lang="en-US" dirty="0" err="1" smtClean="0"/>
              <a:t>mekanis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fisika</a:t>
            </a:r>
            <a:r>
              <a:rPr lang="en-US" dirty="0" smtClean="0"/>
              <a:t> material </a:t>
            </a:r>
            <a:r>
              <a:rPr lang="en-US" dirty="0" err="1" smtClean="0"/>
              <a:t>kerja</a:t>
            </a:r>
            <a:r>
              <a:rPr lang="en-US" dirty="0" smtClean="0"/>
              <a:t>.</a:t>
            </a:r>
          </a:p>
          <a:p>
            <a:pPr>
              <a:lnSpc>
                <a:spcPct val="150000"/>
              </a:lnSpc>
              <a:buClrTx/>
            </a:pPr>
            <a:r>
              <a:rPr lang="en-US" dirty="0" err="1" smtClean="0"/>
              <a:t>Contoh</a:t>
            </a:r>
            <a:r>
              <a:rPr lang="en-US" dirty="0" smtClean="0"/>
              <a:t> : </a:t>
            </a:r>
            <a:r>
              <a:rPr lang="en-US" i="1" dirty="0" smtClean="0"/>
              <a:t>Heat treatment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i="1" dirty="0" smtClean="0"/>
              <a:t>annealing</a:t>
            </a:r>
            <a:r>
              <a:rPr lang="en-US" dirty="0" smtClean="0"/>
              <a:t> &amp; </a:t>
            </a:r>
            <a:r>
              <a:rPr lang="en-US" i="1" dirty="0" smtClean="0"/>
              <a:t>strengthening processes</a:t>
            </a:r>
            <a:r>
              <a:rPr lang="en-US" dirty="0" smtClean="0"/>
              <a:t> </a:t>
            </a:r>
            <a:r>
              <a:rPr lang="en-US" dirty="0" err="1" smtClean="0"/>
              <a:t>utk</a:t>
            </a:r>
            <a:r>
              <a:rPr lang="en-US" dirty="0" smtClean="0"/>
              <a:t> </a:t>
            </a:r>
            <a:r>
              <a:rPr lang="en-US" dirty="0" err="1" smtClean="0"/>
              <a:t>logam</a:t>
            </a:r>
            <a:r>
              <a:rPr lang="en-US" dirty="0" smtClean="0"/>
              <a:t> &amp; </a:t>
            </a:r>
            <a:r>
              <a:rPr lang="en-US" dirty="0" err="1" smtClean="0"/>
              <a:t>gelas</a:t>
            </a:r>
            <a:r>
              <a:rPr lang="en-US" dirty="0" smtClean="0"/>
              <a:t>. </a:t>
            </a:r>
            <a:r>
              <a:rPr lang="en-US" i="1" dirty="0" smtClean="0"/>
              <a:t>Sintering</a:t>
            </a:r>
            <a:r>
              <a:rPr lang="en-US" dirty="0" smtClean="0"/>
              <a:t> </a:t>
            </a:r>
            <a:r>
              <a:rPr lang="en-US" dirty="0" err="1" smtClean="0"/>
              <a:t>utk</a:t>
            </a:r>
            <a:r>
              <a:rPr lang="en-US" dirty="0" smtClean="0"/>
              <a:t> </a:t>
            </a:r>
            <a:r>
              <a:rPr lang="en-US" dirty="0" err="1" smtClean="0"/>
              <a:t>bubuk</a:t>
            </a:r>
            <a:r>
              <a:rPr lang="en-US" dirty="0" smtClean="0"/>
              <a:t> </a:t>
            </a:r>
            <a:r>
              <a:rPr lang="en-US" dirty="0" err="1" smtClean="0"/>
              <a:t>logam</a:t>
            </a:r>
            <a:r>
              <a:rPr lang="en-US" dirty="0" smtClean="0"/>
              <a:t> &amp; </a:t>
            </a:r>
            <a:r>
              <a:rPr lang="en-US" dirty="0" err="1" smtClean="0"/>
              <a:t>keramik</a:t>
            </a:r>
            <a:r>
              <a:rPr lang="en-US" dirty="0" smtClean="0"/>
              <a:t>.</a:t>
            </a:r>
          </a:p>
          <a:p>
            <a:pPr>
              <a:lnSpc>
                <a:spcPct val="150000"/>
              </a:lnSpc>
              <a:buClrTx/>
            </a:pP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b="1" i="1" dirty="0" smtClean="0"/>
              <a:t>Processing Operations (</a:t>
            </a:r>
            <a:r>
              <a:rPr lang="en-US" b="1" i="1" dirty="0" err="1" smtClean="0"/>
              <a:t>lanj</a:t>
            </a:r>
            <a:r>
              <a:rPr lang="en-US" b="1" i="1" dirty="0" smtClean="0"/>
              <a:t>.):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876800"/>
          </a:xfrm>
        </p:spPr>
        <p:txBody>
          <a:bodyPr>
            <a:noAutofit/>
          </a:bodyPr>
          <a:lstStyle/>
          <a:p>
            <a:pPr marL="571500" indent="-571500">
              <a:lnSpc>
                <a:spcPct val="170000"/>
              </a:lnSpc>
              <a:buClrTx/>
              <a:buFont typeface="+mj-lt"/>
              <a:buAutoNum type="romanUcPeriod" startAt="3"/>
            </a:pPr>
            <a:r>
              <a:rPr lang="en-US" sz="1600" i="1" dirty="0" smtClean="0"/>
              <a:t>Surface Processing Operations</a:t>
            </a:r>
            <a:endParaRPr lang="en-US" sz="1600" dirty="0" smtClean="0"/>
          </a:p>
          <a:p>
            <a:pPr lvl="0">
              <a:lnSpc>
                <a:spcPct val="170000"/>
              </a:lnSpc>
              <a:buClrTx/>
            </a:pPr>
            <a:r>
              <a:rPr lang="en-US" sz="1600" dirty="0" err="1" smtClean="0"/>
              <a:t>Pembersihan</a:t>
            </a:r>
            <a:r>
              <a:rPr lang="en-US" sz="1600" dirty="0" smtClean="0"/>
              <a:t> (</a:t>
            </a:r>
            <a:r>
              <a:rPr lang="en-US" sz="1600" i="1" dirty="0" smtClean="0"/>
              <a:t>cleaning</a:t>
            </a:r>
            <a:r>
              <a:rPr lang="en-US" sz="1600" dirty="0" smtClean="0"/>
              <a:t>) : </a:t>
            </a:r>
            <a:r>
              <a:rPr lang="en-US" sz="1600" dirty="0" err="1" smtClean="0"/>
              <a:t>Proses</a:t>
            </a:r>
            <a:r>
              <a:rPr lang="en-US" sz="1600" dirty="0" smtClean="0"/>
              <a:t> </a:t>
            </a:r>
            <a:r>
              <a:rPr lang="en-US" sz="1600" dirty="0" err="1" smtClean="0"/>
              <a:t>kimia</a:t>
            </a:r>
            <a:r>
              <a:rPr lang="en-US" sz="1600" dirty="0" smtClean="0"/>
              <a:t> &amp; </a:t>
            </a:r>
            <a:r>
              <a:rPr lang="en-US" sz="1600" dirty="0" err="1" smtClean="0"/>
              <a:t>mekanis</a:t>
            </a:r>
            <a:r>
              <a:rPr lang="en-US" sz="1600" dirty="0" smtClean="0"/>
              <a:t> </a:t>
            </a:r>
            <a:r>
              <a:rPr lang="en-US" sz="1600" dirty="0" err="1" smtClean="0"/>
              <a:t>utk</a:t>
            </a:r>
            <a:r>
              <a:rPr lang="en-US" sz="1600" dirty="0" smtClean="0"/>
              <a:t> </a:t>
            </a:r>
            <a:r>
              <a:rPr lang="en-US" sz="1600" dirty="0" err="1" smtClean="0"/>
              <a:t>pembersihan</a:t>
            </a:r>
            <a:r>
              <a:rPr lang="en-US" sz="1600" dirty="0" smtClean="0"/>
              <a:t> </a:t>
            </a:r>
            <a:r>
              <a:rPr lang="en-US" sz="1600" dirty="0" err="1" smtClean="0"/>
              <a:t>debu</a:t>
            </a:r>
            <a:r>
              <a:rPr lang="en-US" sz="1600" dirty="0" smtClean="0"/>
              <a:t>, </a:t>
            </a:r>
            <a:r>
              <a:rPr lang="en-US" sz="1600" dirty="0" err="1" smtClean="0"/>
              <a:t>oli</a:t>
            </a:r>
            <a:r>
              <a:rPr lang="en-US" sz="1600" dirty="0" smtClean="0"/>
              <a:t>, </a:t>
            </a:r>
            <a:r>
              <a:rPr lang="en-US" sz="1600" dirty="0" err="1" smtClean="0"/>
              <a:t>dll</a:t>
            </a:r>
            <a:r>
              <a:rPr lang="en-US" sz="1600" dirty="0" smtClean="0"/>
              <a:t>.</a:t>
            </a:r>
          </a:p>
          <a:p>
            <a:pPr lvl="0">
              <a:lnSpc>
                <a:spcPct val="170000"/>
              </a:lnSpc>
              <a:buClrTx/>
            </a:pPr>
            <a:r>
              <a:rPr lang="en-US" sz="1600" i="1" dirty="0" smtClean="0"/>
              <a:t>Treatments</a:t>
            </a:r>
            <a:r>
              <a:rPr lang="en-US" sz="1600" dirty="0" smtClean="0"/>
              <a:t> </a:t>
            </a:r>
            <a:r>
              <a:rPr lang="en-US" sz="1600" dirty="0" err="1" smtClean="0"/>
              <a:t>permukaan</a:t>
            </a:r>
            <a:r>
              <a:rPr lang="en-US" sz="1600" dirty="0" smtClean="0"/>
              <a:t> : </a:t>
            </a:r>
            <a:r>
              <a:rPr lang="en-US" sz="1600" dirty="0" err="1" smtClean="0"/>
              <a:t>Proses</a:t>
            </a:r>
            <a:r>
              <a:rPr lang="en-US" sz="1600" dirty="0" smtClean="0"/>
              <a:t> </a:t>
            </a:r>
            <a:r>
              <a:rPr lang="en-US" sz="1600" dirty="0" err="1" smtClean="0"/>
              <a:t>mekanis</a:t>
            </a:r>
            <a:r>
              <a:rPr lang="en-US" sz="1600" dirty="0" smtClean="0"/>
              <a:t> </a:t>
            </a:r>
            <a:r>
              <a:rPr lang="en-US" sz="1600" dirty="0" err="1" smtClean="0"/>
              <a:t>spt</a:t>
            </a:r>
            <a:r>
              <a:rPr lang="en-US" sz="1600" dirty="0" smtClean="0"/>
              <a:t> </a:t>
            </a:r>
            <a:r>
              <a:rPr lang="en-US" sz="1600" i="1" dirty="0" smtClean="0"/>
              <a:t>shoot </a:t>
            </a:r>
            <a:r>
              <a:rPr lang="en-US" sz="1600" i="1" dirty="0" err="1" smtClean="0"/>
              <a:t>peening</a:t>
            </a:r>
            <a:r>
              <a:rPr lang="en-US" sz="1600" dirty="0" smtClean="0"/>
              <a:t> &amp; </a:t>
            </a:r>
            <a:r>
              <a:rPr lang="en-US" sz="1600" i="1" dirty="0" smtClean="0"/>
              <a:t>sand blasting</a:t>
            </a:r>
            <a:r>
              <a:rPr lang="en-US" sz="1600" dirty="0" smtClean="0"/>
              <a:t>.</a:t>
            </a:r>
          </a:p>
          <a:p>
            <a:pPr lvl="0">
              <a:lnSpc>
                <a:spcPct val="170000"/>
              </a:lnSpc>
              <a:buClrTx/>
            </a:pPr>
            <a:r>
              <a:rPr lang="en-US" sz="1600" i="1" dirty="0" smtClean="0"/>
              <a:t>Coating</a:t>
            </a:r>
            <a:r>
              <a:rPr lang="en-US" sz="1600" dirty="0" smtClean="0"/>
              <a:t> (</a:t>
            </a:r>
            <a:r>
              <a:rPr lang="en-US" sz="1600" dirty="0" err="1" smtClean="0"/>
              <a:t>pelapisan</a:t>
            </a:r>
            <a:r>
              <a:rPr lang="en-US" sz="1600" dirty="0" smtClean="0"/>
              <a:t>) : </a:t>
            </a:r>
            <a:r>
              <a:rPr lang="en-US" sz="1600" dirty="0" err="1" smtClean="0"/>
              <a:t>Proses</a:t>
            </a:r>
            <a:r>
              <a:rPr lang="en-US" sz="1600" dirty="0" smtClean="0"/>
              <a:t> </a:t>
            </a:r>
            <a:r>
              <a:rPr lang="en-US" sz="1600" dirty="0" err="1" smtClean="0"/>
              <a:t>pelapisan</a:t>
            </a:r>
            <a:r>
              <a:rPr lang="en-US" sz="1600" dirty="0" smtClean="0"/>
              <a:t> </a:t>
            </a:r>
            <a:r>
              <a:rPr lang="en-US" sz="1600" dirty="0" err="1" smtClean="0"/>
              <a:t>spt</a:t>
            </a:r>
            <a:r>
              <a:rPr lang="en-US" sz="1600" dirty="0" smtClean="0"/>
              <a:t> </a:t>
            </a:r>
            <a:r>
              <a:rPr lang="en-US" sz="1600" i="1" dirty="0" smtClean="0"/>
              <a:t>electroplating</a:t>
            </a:r>
            <a:r>
              <a:rPr lang="en-US" sz="1600" dirty="0" smtClean="0"/>
              <a:t>, </a:t>
            </a:r>
            <a:r>
              <a:rPr lang="en-US" sz="1600" i="1" dirty="0" smtClean="0"/>
              <a:t>anodizing of </a:t>
            </a:r>
            <a:r>
              <a:rPr lang="en-US" sz="1600" i="1" dirty="0" err="1" smtClean="0"/>
              <a:t>alumunium</a:t>
            </a:r>
            <a:r>
              <a:rPr lang="en-US" sz="1600" dirty="0" smtClean="0"/>
              <a:t>, </a:t>
            </a:r>
            <a:r>
              <a:rPr lang="en-US" sz="1600" dirty="0" err="1" smtClean="0"/>
              <a:t>pengecatan</a:t>
            </a:r>
            <a:r>
              <a:rPr lang="en-US" sz="1600" dirty="0" smtClean="0"/>
              <a:t>.</a:t>
            </a:r>
          </a:p>
          <a:p>
            <a:pPr>
              <a:lnSpc>
                <a:spcPct val="170000"/>
              </a:lnSpc>
              <a:buClrTx/>
            </a:pPr>
            <a:r>
              <a:rPr lang="en-US" sz="1600" dirty="0" err="1" smtClean="0"/>
              <a:t>Beberapa</a:t>
            </a:r>
            <a:r>
              <a:rPr lang="en-US" sz="1600" dirty="0" smtClean="0"/>
              <a:t> </a:t>
            </a:r>
            <a:r>
              <a:rPr lang="en-US" sz="1600" dirty="0" err="1" smtClean="0"/>
              <a:t>alasan</a:t>
            </a:r>
            <a:r>
              <a:rPr lang="en-US" sz="1600" dirty="0" smtClean="0"/>
              <a:t> </a:t>
            </a:r>
            <a:r>
              <a:rPr lang="en-US" sz="1600" dirty="0" err="1" smtClean="0"/>
              <a:t>pelapisan</a:t>
            </a:r>
            <a:r>
              <a:rPr lang="en-US" sz="1600" dirty="0" smtClean="0"/>
              <a:t> :</a:t>
            </a:r>
          </a:p>
          <a:p>
            <a:pPr lvl="1">
              <a:lnSpc>
                <a:spcPct val="170000"/>
              </a:lnSpc>
              <a:buClrTx/>
            </a:pPr>
            <a:r>
              <a:rPr lang="en-US" sz="1600" dirty="0" err="1" smtClean="0"/>
              <a:t>Pencegahan</a:t>
            </a:r>
            <a:r>
              <a:rPr lang="en-US" sz="1600" dirty="0" smtClean="0"/>
              <a:t> karat</a:t>
            </a:r>
          </a:p>
          <a:p>
            <a:pPr lvl="1">
              <a:lnSpc>
                <a:spcPct val="170000"/>
              </a:lnSpc>
              <a:buClrTx/>
            </a:pPr>
            <a:r>
              <a:rPr lang="en-US" sz="1600" dirty="0" err="1" smtClean="0"/>
              <a:t>Pewarnaan</a:t>
            </a:r>
            <a:r>
              <a:rPr lang="en-US" sz="1600" dirty="0" smtClean="0"/>
              <a:t> &amp; </a:t>
            </a:r>
            <a:r>
              <a:rPr lang="en-US" sz="1600" dirty="0" err="1" smtClean="0"/>
              <a:t>tampilan</a:t>
            </a:r>
            <a:endParaRPr lang="en-US" sz="1600" dirty="0" smtClean="0"/>
          </a:p>
          <a:p>
            <a:pPr lvl="1">
              <a:lnSpc>
                <a:spcPct val="170000"/>
              </a:lnSpc>
              <a:buClrTx/>
            </a:pPr>
            <a:r>
              <a:rPr lang="en-US" sz="1600" dirty="0" err="1" smtClean="0"/>
              <a:t>Penahan</a:t>
            </a:r>
            <a:r>
              <a:rPr lang="en-US" sz="1600" dirty="0" smtClean="0"/>
              <a:t> </a:t>
            </a:r>
            <a:r>
              <a:rPr lang="en-US" sz="1600" dirty="0" err="1" smtClean="0"/>
              <a:t>kebocoran</a:t>
            </a:r>
            <a:endParaRPr lang="en-US" sz="1600" dirty="0" smtClean="0"/>
          </a:p>
          <a:p>
            <a:pPr lvl="1">
              <a:lnSpc>
                <a:spcPct val="170000"/>
              </a:lnSpc>
              <a:buClrTx/>
            </a:pPr>
            <a:r>
              <a:rPr lang="en-US" sz="1600" dirty="0" err="1" smtClean="0"/>
              <a:t>Persiapan</a:t>
            </a:r>
            <a:r>
              <a:rPr lang="en-US" sz="1600" dirty="0" smtClean="0"/>
              <a:t> </a:t>
            </a:r>
            <a:r>
              <a:rPr lang="en-US" sz="1600" dirty="0" err="1" smtClean="0"/>
              <a:t>utk</a:t>
            </a:r>
            <a:r>
              <a:rPr lang="en-US" sz="1600" dirty="0" smtClean="0"/>
              <a:t> </a:t>
            </a:r>
            <a:r>
              <a:rPr lang="en-US" sz="1600" dirty="0" err="1" smtClean="0"/>
              <a:t>proses</a:t>
            </a:r>
            <a:r>
              <a:rPr lang="en-US" sz="1600" dirty="0" smtClean="0"/>
              <a:t> </a:t>
            </a:r>
            <a:r>
              <a:rPr lang="en-US" sz="1600" dirty="0" err="1" smtClean="0"/>
              <a:t>berikutnya</a:t>
            </a:r>
            <a:endParaRPr lang="en-US" sz="1600" dirty="0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b="1" i="1" dirty="0" smtClean="0"/>
              <a:t>Processing Operations (</a:t>
            </a:r>
            <a:r>
              <a:rPr lang="en-US" b="1" i="1" dirty="0" err="1" smtClean="0"/>
              <a:t>lanj</a:t>
            </a:r>
            <a:r>
              <a:rPr lang="en-US" b="1" i="1" dirty="0" smtClean="0"/>
              <a:t>.):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lnSpc>
                <a:spcPct val="170000"/>
              </a:lnSpc>
              <a:buClrTx/>
            </a:pP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penggabungan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komponen-komponen</a:t>
            </a:r>
            <a:r>
              <a:rPr lang="en-US" dirty="0" smtClean="0"/>
              <a:t> </a:t>
            </a:r>
            <a:r>
              <a:rPr lang="en-US" dirty="0" err="1" smtClean="0"/>
              <a:t>terpisah</a:t>
            </a:r>
            <a:r>
              <a:rPr lang="en-US" dirty="0" smtClean="0"/>
              <a:t> </a:t>
            </a:r>
            <a:r>
              <a:rPr lang="en-US" dirty="0" err="1" smtClean="0"/>
              <a:t>utk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(</a:t>
            </a:r>
            <a:r>
              <a:rPr lang="en-US" i="1" dirty="0" smtClean="0"/>
              <a:t>entity</a:t>
            </a:r>
            <a:r>
              <a:rPr lang="en-US" dirty="0" smtClean="0"/>
              <a:t>) </a:t>
            </a:r>
            <a:r>
              <a:rPr lang="en-US" dirty="0" err="1" smtClean="0"/>
              <a:t>baru</a:t>
            </a:r>
            <a:r>
              <a:rPr lang="en-US" dirty="0" smtClean="0"/>
              <a:t>.</a:t>
            </a:r>
          </a:p>
          <a:p>
            <a:pPr marL="514350" indent="-514350">
              <a:lnSpc>
                <a:spcPct val="170000"/>
              </a:lnSpc>
              <a:buClrTx/>
            </a:pPr>
            <a:r>
              <a:rPr lang="en-US" dirty="0" err="1" smtClean="0"/>
              <a:t>Penggabungan</a:t>
            </a:r>
            <a:r>
              <a:rPr lang="en-US" dirty="0" smtClean="0"/>
              <a:t> </a:t>
            </a:r>
            <a:r>
              <a:rPr lang="en-US" dirty="0" err="1" smtClean="0"/>
              <a:t>permanen</a:t>
            </a:r>
            <a:r>
              <a:rPr lang="en-US" dirty="0" smtClean="0"/>
              <a:t> : </a:t>
            </a:r>
            <a:r>
              <a:rPr lang="en-US" dirty="0" err="1" smtClean="0"/>
              <a:t>pengelasan</a:t>
            </a:r>
            <a:r>
              <a:rPr lang="en-US" dirty="0" smtClean="0"/>
              <a:t> (</a:t>
            </a:r>
            <a:r>
              <a:rPr lang="en-US" i="1" dirty="0" smtClean="0"/>
              <a:t>welding</a:t>
            </a:r>
            <a:r>
              <a:rPr lang="en-US" dirty="0" smtClean="0"/>
              <a:t>), </a:t>
            </a:r>
            <a:r>
              <a:rPr lang="en-US" i="1" dirty="0" smtClean="0"/>
              <a:t>brazing</a:t>
            </a:r>
            <a:r>
              <a:rPr lang="en-US" dirty="0" smtClean="0"/>
              <a:t>, </a:t>
            </a:r>
            <a:r>
              <a:rPr lang="en-US" i="1" dirty="0" smtClean="0"/>
              <a:t>soldering</a:t>
            </a:r>
            <a:r>
              <a:rPr lang="en-US" dirty="0" smtClean="0"/>
              <a:t>,&amp; </a:t>
            </a:r>
            <a:r>
              <a:rPr lang="en-US" i="1" dirty="0" smtClean="0"/>
              <a:t>adhesive bonding</a:t>
            </a:r>
            <a:endParaRPr lang="en-US" dirty="0" smtClean="0"/>
          </a:p>
          <a:p>
            <a:pPr marL="514350" indent="-514350">
              <a:lnSpc>
                <a:spcPct val="170000"/>
              </a:lnSpc>
              <a:buClrTx/>
            </a:pPr>
            <a:r>
              <a:rPr lang="en-US" dirty="0" err="1" smtClean="0"/>
              <a:t>Penggabungan</a:t>
            </a:r>
            <a:r>
              <a:rPr lang="en-US" dirty="0" smtClean="0"/>
              <a:t> </a:t>
            </a:r>
            <a:r>
              <a:rPr lang="en-US" dirty="0" err="1" smtClean="0"/>
              <a:t>dng</a:t>
            </a:r>
            <a:r>
              <a:rPr lang="en-US" dirty="0" smtClean="0"/>
              <a:t> </a:t>
            </a:r>
            <a:r>
              <a:rPr lang="en-US" dirty="0" err="1" smtClean="0"/>
              <a:t>pengencang</a:t>
            </a:r>
            <a:r>
              <a:rPr lang="en-US" dirty="0" smtClean="0"/>
              <a:t> </a:t>
            </a:r>
            <a:r>
              <a:rPr lang="en-US" dirty="0" err="1" smtClean="0"/>
              <a:t>mekanis</a:t>
            </a:r>
            <a:r>
              <a:rPr lang="en-US" dirty="0" smtClean="0"/>
              <a:t> (</a:t>
            </a:r>
            <a:r>
              <a:rPr lang="en-US" i="1" dirty="0" smtClean="0"/>
              <a:t>mechanical fastening</a:t>
            </a:r>
            <a:r>
              <a:rPr lang="en-US" dirty="0" smtClean="0"/>
              <a:t>) : </a:t>
            </a:r>
            <a:r>
              <a:rPr lang="en-US" dirty="0" err="1" smtClean="0"/>
              <a:t>sambungan</a:t>
            </a:r>
            <a:r>
              <a:rPr lang="en-US" dirty="0" smtClean="0"/>
              <a:t> </a:t>
            </a:r>
            <a:r>
              <a:rPr lang="en-US" dirty="0" err="1" smtClean="0"/>
              <a:t>sekrup</a:t>
            </a:r>
            <a:r>
              <a:rPr lang="en-US" dirty="0" smtClean="0"/>
              <a:t> (</a:t>
            </a:r>
            <a:r>
              <a:rPr lang="en-US" i="1" dirty="0" smtClean="0"/>
              <a:t>screw</a:t>
            </a:r>
            <a:r>
              <a:rPr lang="en-US" dirty="0" smtClean="0"/>
              <a:t>), </a:t>
            </a:r>
            <a:r>
              <a:rPr lang="en-US" dirty="0" err="1" smtClean="0"/>
              <a:t>baut</a:t>
            </a:r>
            <a:r>
              <a:rPr lang="en-US" dirty="0" smtClean="0"/>
              <a:t> (</a:t>
            </a:r>
            <a:r>
              <a:rPr lang="en-US" i="1" dirty="0" smtClean="0"/>
              <a:t>bolt</a:t>
            </a:r>
            <a:r>
              <a:rPr lang="en-US" dirty="0" smtClean="0"/>
              <a:t>) - </a:t>
            </a:r>
            <a:r>
              <a:rPr lang="en-US" dirty="0" err="1" smtClean="0"/>
              <a:t>mur</a:t>
            </a:r>
            <a:r>
              <a:rPr lang="en-US" dirty="0" smtClean="0"/>
              <a:t> (</a:t>
            </a:r>
            <a:r>
              <a:rPr lang="en-US" i="1" dirty="0" smtClean="0"/>
              <a:t>nut</a:t>
            </a:r>
            <a:r>
              <a:rPr lang="en-US" dirty="0" smtClean="0"/>
              <a:t>). Dan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pengencang</a:t>
            </a:r>
            <a:r>
              <a:rPr lang="en-US" dirty="0" smtClean="0"/>
              <a:t> permanent </a:t>
            </a:r>
            <a:r>
              <a:rPr lang="en-US" dirty="0" err="1" smtClean="0"/>
              <a:t>spt</a:t>
            </a:r>
            <a:r>
              <a:rPr lang="en-US" dirty="0" smtClean="0"/>
              <a:t> </a:t>
            </a:r>
            <a:r>
              <a:rPr lang="en-US" dirty="0" err="1" smtClean="0"/>
              <a:t>sambungan</a:t>
            </a:r>
            <a:r>
              <a:rPr lang="en-US" dirty="0" smtClean="0"/>
              <a:t> </a:t>
            </a:r>
            <a:r>
              <a:rPr lang="en-US" dirty="0" err="1" smtClean="0"/>
              <a:t>paku</a:t>
            </a:r>
            <a:r>
              <a:rPr lang="en-US" dirty="0" smtClean="0"/>
              <a:t> </a:t>
            </a:r>
            <a:r>
              <a:rPr lang="en-US" dirty="0" err="1" smtClean="0"/>
              <a:t>keling</a:t>
            </a:r>
            <a:r>
              <a:rPr lang="en-US" dirty="0" smtClean="0"/>
              <a:t> (</a:t>
            </a:r>
            <a:r>
              <a:rPr lang="en-US" i="1" dirty="0" smtClean="0"/>
              <a:t>rivet</a:t>
            </a:r>
            <a:r>
              <a:rPr lang="en-US" dirty="0" smtClean="0"/>
              <a:t>), &amp; press </a:t>
            </a:r>
            <a:r>
              <a:rPr lang="en-US" dirty="0" err="1" smtClean="0"/>
              <a:t>gabungan</a:t>
            </a:r>
            <a:r>
              <a:rPr lang="en-US" dirty="0" smtClean="0"/>
              <a:t> (</a:t>
            </a:r>
            <a:r>
              <a:rPr lang="en-US" i="1" dirty="0" smtClean="0"/>
              <a:t>press fitting</a:t>
            </a:r>
            <a:r>
              <a:rPr lang="en-US" dirty="0" smtClean="0"/>
              <a:t>).</a:t>
            </a:r>
          </a:p>
          <a:p>
            <a:pPr marL="514350" indent="-514350">
              <a:lnSpc>
                <a:spcPct val="170000"/>
              </a:lnSpc>
              <a:buClrTx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b="1" i="1" dirty="0" smtClean="0"/>
              <a:t>B. Assembly Operations</a:t>
            </a:r>
            <a:r>
              <a:rPr lang="en-US" dirty="0" smtClean="0"/>
              <a:t> </a:t>
            </a:r>
            <a:r>
              <a:rPr lang="en-US" b="1" i="1" dirty="0" smtClean="0"/>
              <a:t>: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CIMG0881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lum bright="4000" contrast="54000"/>
          </a:blip>
          <a:srcRect l="8917" t="6140" r="9869" b="9879"/>
          <a:stretch>
            <a:fillRect/>
          </a:stretch>
        </p:blipFill>
        <p:spPr bwMode="auto">
          <a:xfrm>
            <a:off x="4114800" y="152401"/>
            <a:ext cx="4691588" cy="6477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886200" cy="1173162"/>
          </a:xfrm>
        </p:spPr>
        <p:txBody>
          <a:bodyPr>
            <a:normAutofit/>
          </a:bodyPr>
          <a:lstStyle/>
          <a:p>
            <a:pPr algn="l"/>
            <a:r>
              <a:rPr lang="en-US" sz="3200" dirty="0" err="1" smtClean="0"/>
              <a:t>Klasifikasi</a:t>
            </a:r>
            <a:r>
              <a:rPr lang="en-US" sz="3200" dirty="0" smtClean="0"/>
              <a:t> </a:t>
            </a:r>
            <a:r>
              <a:rPr lang="en-US" sz="3200" dirty="0" err="1" smtClean="0"/>
              <a:t>Proses</a:t>
            </a:r>
            <a:r>
              <a:rPr lang="en-US" sz="3200" dirty="0" smtClean="0"/>
              <a:t> </a:t>
            </a:r>
            <a:r>
              <a:rPr lang="en-US" sz="3200" dirty="0" err="1" smtClean="0"/>
              <a:t>Manufakturing</a:t>
            </a:r>
            <a:r>
              <a:rPr lang="en-US" sz="3200" dirty="0" smtClean="0"/>
              <a:t> :</a:t>
            </a:r>
            <a:endParaRPr lang="en-US" sz="3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76400"/>
            <a:ext cx="8686800" cy="4267200"/>
          </a:xfrm>
        </p:spPr>
        <p:txBody>
          <a:bodyPr>
            <a:noAutofit/>
          </a:bodyPr>
          <a:lstStyle/>
          <a:p>
            <a:pPr>
              <a:lnSpc>
                <a:spcPct val="170000"/>
              </a:lnSpc>
              <a:buClrTx/>
            </a:pPr>
            <a:r>
              <a:rPr lang="en-US" sz="2000" dirty="0" err="1" smtClean="0"/>
              <a:t>Desainer</a:t>
            </a:r>
            <a:r>
              <a:rPr lang="en-US" sz="2000" dirty="0" smtClean="0"/>
              <a:t> </a:t>
            </a:r>
            <a:r>
              <a:rPr lang="en-US" sz="2000" dirty="0" err="1" smtClean="0"/>
              <a:t>industri</a:t>
            </a:r>
            <a:r>
              <a:rPr lang="en-US" sz="2000" dirty="0" smtClean="0"/>
              <a:t> yang </a:t>
            </a:r>
            <a:r>
              <a:rPr lang="en-US" sz="2000" dirty="0" err="1" smtClean="0"/>
              <a:t>terlibat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pengembangan</a:t>
            </a:r>
            <a:r>
              <a:rPr lang="en-US" sz="2000" dirty="0" smtClean="0"/>
              <a:t> </a:t>
            </a:r>
            <a:r>
              <a:rPr lang="en-US" sz="2000" dirty="0" err="1" smtClean="0"/>
              <a:t>produk</a:t>
            </a:r>
            <a:r>
              <a:rPr lang="en-US" sz="2000" dirty="0" smtClean="0"/>
              <a:t>, </a:t>
            </a:r>
            <a:r>
              <a:rPr lang="en-US" sz="2000" dirty="0" err="1" smtClean="0"/>
              <a:t>memerlukan</a:t>
            </a:r>
            <a:r>
              <a:rPr lang="en-US" sz="2000" dirty="0" smtClean="0"/>
              <a:t> </a:t>
            </a:r>
            <a:r>
              <a:rPr lang="en-US" sz="2000" dirty="0" err="1" smtClean="0"/>
              <a:t>banyak</a:t>
            </a:r>
            <a:r>
              <a:rPr lang="en-US" sz="2000" dirty="0" smtClean="0"/>
              <a:t> </a:t>
            </a:r>
            <a:r>
              <a:rPr lang="en-US" sz="2000" dirty="0" err="1" smtClean="0"/>
              <a:t>informasi</a:t>
            </a:r>
            <a:r>
              <a:rPr lang="en-US" sz="2000" dirty="0" smtClean="0"/>
              <a:t> </a:t>
            </a:r>
            <a:r>
              <a:rPr lang="en-US" sz="2000" dirty="0" err="1" smtClean="0"/>
              <a:t>penting</a:t>
            </a:r>
            <a:r>
              <a:rPr lang="en-US" sz="2000" dirty="0" smtClean="0"/>
              <a:t> </a:t>
            </a:r>
            <a:r>
              <a:rPr lang="en-US" sz="2000" dirty="0" err="1" smtClean="0"/>
              <a:t>tentang</a:t>
            </a:r>
            <a:r>
              <a:rPr lang="en-US" sz="2000" dirty="0" smtClean="0"/>
              <a:t>: </a:t>
            </a:r>
            <a:r>
              <a:rPr lang="en-US" sz="2000" b="1" dirty="0" smtClean="0"/>
              <a:t>material, </a:t>
            </a:r>
            <a:r>
              <a:rPr lang="en-US" sz="2000" b="1" dirty="0" err="1" smtClean="0"/>
              <a:t>proses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manufaktur</a:t>
            </a:r>
            <a:r>
              <a:rPr lang="en-US" sz="2000" b="1" dirty="0" smtClean="0"/>
              <a:t>, </a:t>
            </a:r>
            <a:r>
              <a:rPr lang="en-US" sz="2000" b="1" dirty="0" err="1" smtClean="0"/>
              <a:t>ukuran</a:t>
            </a:r>
            <a:r>
              <a:rPr lang="en-US" sz="2000" b="1" dirty="0" smtClean="0"/>
              <a:t> </a:t>
            </a:r>
            <a:r>
              <a:rPr lang="en-US" sz="2000" dirty="0" smtClean="0"/>
              <a:t>(</a:t>
            </a:r>
            <a:r>
              <a:rPr lang="en-US" sz="2000" dirty="0" err="1" smtClean="0"/>
              <a:t>terminologi</a:t>
            </a:r>
            <a:r>
              <a:rPr lang="en-US" sz="2000" dirty="0" smtClean="0"/>
              <a:t> </a:t>
            </a:r>
            <a:r>
              <a:rPr lang="en-US" sz="2000" dirty="0" err="1" smtClean="0"/>
              <a:t>pengembangan</a:t>
            </a:r>
            <a:r>
              <a:rPr lang="en-US" sz="2000" dirty="0" smtClean="0"/>
              <a:t> </a:t>
            </a:r>
            <a:r>
              <a:rPr lang="en-US" sz="2000" dirty="0" err="1" smtClean="0"/>
              <a:t>produk</a:t>
            </a:r>
            <a:r>
              <a:rPr lang="en-US" sz="2000" dirty="0" smtClean="0"/>
              <a:t>). </a:t>
            </a:r>
          </a:p>
          <a:p>
            <a:pPr>
              <a:lnSpc>
                <a:spcPct val="170000"/>
              </a:lnSpc>
              <a:buClrTx/>
            </a:pPr>
            <a:r>
              <a:rPr lang="en-US" sz="2000" dirty="0" err="1" smtClean="0"/>
              <a:t>Sumber-sumber</a:t>
            </a:r>
            <a:r>
              <a:rPr lang="en-US" sz="2000" dirty="0" smtClean="0"/>
              <a:t> </a:t>
            </a:r>
            <a:r>
              <a:rPr lang="en-US" sz="2000" dirty="0" err="1" smtClean="0"/>
              <a:t>informasi</a:t>
            </a:r>
            <a:r>
              <a:rPr lang="en-US" sz="2000" dirty="0" smtClean="0"/>
              <a:t> </a:t>
            </a:r>
            <a:r>
              <a:rPr lang="en-US" sz="2000" dirty="0" err="1" smtClean="0"/>
              <a:t>penting</a:t>
            </a:r>
            <a:r>
              <a:rPr lang="en-US" sz="2000" dirty="0" smtClean="0"/>
              <a:t> </a:t>
            </a:r>
            <a:r>
              <a:rPr lang="en-US" sz="2000" dirty="0" err="1" smtClean="0"/>
              <a:t>tersebut</a:t>
            </a:r>
            <a:r>
              <a:rPr lang="en-US" sz="2000" dirty="0" smtClean="0"/>
              <a:t> </a:t>
            </a:r>
            <a:r>
              <a:rPr lang="en-US" sz="2000" dirty="0" err="1" smtClean="0"/>
              <a:t>sangat</a:t>
            </a:r>
            <a:r>
              <a:rPr lang="en-US" sz="2000" dirty="0" smtClean="0"/>
              <a:t> </a:t>
            </a:r>
            <a:r>
              <a:rPr lang="en-US" sz="2000" dirty="0" err="1" smtClean="0"/>
              <a:t>menunjang</a:t>
            </a:r>
            <a:r>
              <a:rPr lang="en-US" sz="2000" dirty="0" smtClean="0"/>
              <a:t> </a:t>
            </a:r>
            <a:r>
              <a:rPr lang="en-US" sz="2000" dirty="0" err="1" smtClean="0"/>
              <a:t>kedalaman</a:t>
            </a:r>
            <a:r>
              <a:rPr lang="en-US" sz="2000" dirty="0" smtClean="0"/>
              <a:t> </a:t>
            </a:r>
            <a:r>
              <a:rPr lang="en-US" sz="2000" b="1" dirty="0" smtClean="0"/>
              <a:t>detailing </a:t>
            </a:r>
            <a:r>
              <a:rPr lang="en-US" sz="2000" b="1" dirty="0" err="1" smtClean="0"/>
              <a:t>desain</a:t>
            </a:r>
            <a:r>
              <a:rPr lang="en-US" sz="2000" b="1" dirty="0" smtClean="0"/>
              <a:t>.</a:t>
            </a:r>
            <a:endParaRPr lang="en-US" sz="2000" dirty="0" smtClean="0"/>
          </a:p>
          <a:p>
            <a:pPr>
              <a:lnSpc>
                <a:spcPct val="170000"/>
              </a:lnSpc>
              <a:buClrTx/>
            </a:pPr>
            <a:r>
              <a:rPr lang="en-US" sz="2000" dirty="0" err="1" smtClean="0"/>
              <a:t>Proses</a:t>
            </a:r>
            <a:r>
              <a:rPr lang="en-US" sz="2000" dirty="0" smtClean="0"/>
              <a:t>, Material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Pengukuran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kumpulan</a:t>
            </a:r>
            <a:r>
              <a:rPr lang="en-US" sz="2000" dirty="0" smtClean="0"/>
              <a:t> </a:t>
            </a:r>
            <a:r>
              <a:rPr lang="en-US" sz="2000" dirty="0" err="1" smtClean="0"/>
              <a:t>informasi</a:t>
            </a:r>
            <a:r>
              <a:rPr lang="en-US" sz="2000" dirty="0" smtClean="0"/>
              <a:t> </a:t>
            </a:r>
            <a:r>
              <a:rPr lang="en-US" sz="2000" dirty="0" err="1" smtClean="0"/>
              <a:t>dasar</a:t>
            </a:r>
            <a:r>
              <a:rPr lang="en-US" sz="2000" dirty="0" smtClean="0"/>
              <a:t> yang </a:t>
            </a:r>
            <a:r>
              <a:rPr lang="en-US" sz="2000" dirty="0" err="1" smtClean="0"/>
              <a:t>membentuk</a:t>
            </a:r>
            <a:r>
              <a:rPr lang="en-US" sz="2000" dirty="0" smtClean="0"/>
              <a:t> </a:t>
            </a:r>
            <a:r>
              <a:rPr lang="en-US" sz="2000" b="1" dirty="0" err="1" smtClean="0"/>
              <a:t>fungsi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sebagai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referensi</a:t>
            </a:r>
            <a:r>
              <a:rPr lang="en-US" sz="2000" b="1" dirty="0" smtClean="0"/>
              <a:t> manual </a:t>
            </a:r>
            <a:r>
              <a:rPr lang="en-US" sz="2000" dirty="0" err="1" smtClean="0"/>
              <a:t>hal-hal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dibutuhkan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diketahui</a:t>
            </a:r>
            <a:r>
              <a:rPr lang="en-US" sz="2000" dirty="0" smtClean="0"/>
              <a:t> </a:t>
            </a:r>
            <a:r>
              <a:rPr lang="en-US" sz="2000" dirty="0" err="1" smtClean="0"/>
              <a:t>seorang</a:t>
            </a:r>
            <a:r>
              <a:rPr lang="en-US" sz="2000" dirty="0" smtClean="0"/>
              <a:t> </a:t>
            </a:r>
            <a:r>
              <a:rPr lang="en-US" sz="2000" dirty="0" err="1" smtClean="0"/>
              <a:t>desainer</a:t>
            </a:r>
            <a:r>
              <a:rPr lang="en-US" sz="2000" dirty="0" smtClean="0"/>
              <a:t>.</a:t>
            </a:r>
          </a:p>
          <a:p>
            <a:pPr>
              <a:lnSpc>
                <a:spcPct val="170000"/>
              </a:lnSpc>
              <a:buClrTx/>
            </a:pPr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i="1" dirty="0" smtClean="0"/>
              <a:t>Process, Material and Measurements </a:t>
            </a:r>
            <a:r>
              <a:rPr lang="en-US" sz="3100" b="0" i="1" dirty="0" smtClean="0">
                <a:effectLst/>
              </a:rPr>
              <a:t>(Daniel F. </a:t>
            </a:r>
            <a:r>
              <a:rPr lang="en-US" sz="3100" b="0" i="1" dirty="0" err="1" smtClean="0">
                <a:effectLst/>
              </a:rPr>
              <a:t>Cuffaro</a:t>
            </a:r>
            <a:r>
              <a:rPr lang="en-US" sz="3100" b="0" i="1" dirty="0" smtClean="0">
                <a:effectLst/>
              </a:rPr>
              <a:t>)</a:t>
            </a:r>
            <a:endParaRPr lang="en-US" sz="3100" b="0" i="1" dirty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81328"/>
            <a:ext cx="8458200" cy="4525963"/>
          </a:xfrm>
        </p:spPr>
        <p:txBody>
          <a:bodyPr>
            <a:normAutofit fontScale="92500" lnSpcReduction="20000"/>
          </a:bodyPr>
          <a:lstStyle/>
          <a:p>
            <a:pPr marL="514350" lvl="0" indent="-514350">
              <a:lnSpc>
                <a:spcPct val="150000"/>
              </a:lnSpc>
              <a:buClrTx/>
              <a:buFont typeface="+mj-lt"/>
              <a:buAutoNum type="alphaUcPeriod"/>
            </a:pPr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Pemrosesan</a:t>
            </a:r>
            <a:r>
              <a:rPr lang="en-US" dirty="0" smtClean="0"/>
              <a:t> (</a:t>
            </a:r>
            <a:r>
              <a:rPr lang="en-US" b="1" i="1" dirty="0" smtClean="0"/>
              <a:t>Processing Operations</a:t>
            </a:r>
            <a:r>
              <a:rPr lang="en-US" dirty="0" smtClean="0"/>
              <a:t>) :</a:t>
            </a:r>
          </a:p>
          <a:p>
            <a:pPr>
              <a:lnSpc>
                <a:spcPct val="150000"/>
              </a:lnSpc>
              <a:buClrTx/>
            </a:pPr>
            <a:r>
              <a:rPr lang="en-US" dirty="0" err="1" smtClean="0"/>
              <a:t>Transformasi</a:t>
            </a:r>
            <a:r>
              <a:rPr lang="en-US" dirty="0" smtClean="0"/>
              <a:t> material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tahap</a:t>
            </a:r>
            <a:r>
              <a:rPr lang="en-US" dirty="0" smtClean="0"/>
              <a:t>/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tahap</a:t>
            </a:r>
            <a:r>
              <a:rPr lang="en-US" dirty="0" smtClean="0"/>
              <a:t>/ </a:t>
            </a:r>
            <a:r>
              <a:rPr lang="en-US" dirty="0" err="1" smtClean="0"/>
              <a:t>tingkat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  <a:r>
              <a:rPr lang="en-US" dirty="0" err="1" smtClean="0"/>
              <a:t>hingga</a:t>
            </a:r>
            <a:r>
              <a:rPr lang="en-US" dirty="0" smtClean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 yang </a:t>
            </a:r>
            <a:r>
              <a:rPr lang="en-US" dirty="0" err="1" smtClean="0"/>
              <a:t>diinginkan</a:t>
            </a:r>
            <a:r>
              <a:rPr lang="en-US" dirty="0" smtClean="0"/>
              <a:t>.</a:t>
            </a:r>
          </a:p>
          <a:p>
            <a:pPr>
              <a:lnSpc>
                <a:spcPct val="150000"/>
              </a:lnSpc>
              <a:buClrTx/>
            </a:pPr>
            <a:endParaRPr lang="en-US" dirty="0" smtClean="0"/>
          </a:p>
          <a:p>
            <a:pPr marL="514350" lvl="0" indent="-514350">
              <a:lnSpc>
                <a:spcPct val="150000"/>
              </a:lnSpc>
              <a:buClrTx/>
              <a:buFont typeface="+mj-lt"/>
              <a:buAutoNum type="alphaUcPeriod" startAt="2"/>
            </a:pPr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Perakitan</a:t>
            </a:r>
            <a:r>
              <a:rPr lang="en-US" dirty="0" smtClean="0"/>
              <a:t> (</a:t>
            </a:r>
            <a:r>
              <a:rPr lang="en-US" b="1" i="1" dirty="0" smtClean="0"/>
              <a:t>Assembly Operations</a:t>
            </a:r>
            <a:r>
              <a:rPr lang="en-US" dirty="0" smtClean="0"/>
              <a:t>) :</a:t>
            </a:r>
          </a:p>
          <a:p>
            <a:pPr>
              <a:lnSpc>
                <a:spcPct val="150000"/>
              </a:lnSpc>
              <a:buClrTx/>
            </a:pPr>
            <a:r>
              <a:rPr lang="en-US" dirty="0" err="1" smtClean="0"/>
              <a:t>Gabungan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komponen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(</a:t>
            </a:r>
            <a:r>
              <a:rPr lang="en-US" i="1" dirty="0" smtClean="0"/>
              <a:t>entity</a:t>
            </a:r>
            <a:r>
              <a:rPr lang="en-US" dirty="0" smtClean="0"/>
              <a:t>) </a:t>
            </a:r>
            <a:r>
              <a:rPr lang="en-US" dirty="0" err="1" smtClean="0"/>
              <a:t>baru</a:t>
            </a:r>
            <a:r>
              <a:rPr lang="en-US" dirty="0" smtClean="0"/>
              <a:t>.</a:t>
            </a:r>
          </a:p>
          <a:p>
            <a:pPr>
              <a:lnSpc>
                <a:spcPct val="150000"/>
              </a:lnSpc>
              <a:buClrTx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Klasifikasi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proses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manufacturing (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proses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produksi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),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terbagi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menjadi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dua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: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254691"/>
          </a:xfrm>
        </p:spPr>
        <p:txBody>
          <a:bodyPr/>
          <a:lstStyle/>
          <a:p>
            <a:pPr marL="571500" lvl="0" indent="-571500">
              <a:lnSpc>
                <a:spcPct val="150000"/>
              </a:lnSpc>
              <a:buClrTx/>
              <a:buFont typeface="+mj-lt"/>
              <a:buAutoNum type="romanUcPeriod"/>
            </a:pPr>
            <a:r>
              <a:rPr lang="en-US" i="1" dirty="0" smtClean="0"/>
              <a:t>Shaping Processes</a:t>
            </a:r>
            <a:r>
              <a:rPr lang="en-US" dirty="0" smtClean="0"/>
              <a:t> :</a:t>
            </a:r>
          </a:p>
          <a:p>
            <a:pPr>
              <a:lnSpc>
                <a:spcPct val="150000"/>
              </a:lnSpc>
              <a:buClrTx/>
            </a:pPr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pemrosesan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aplikasi</a:t>
            </a:r>
            <a:r>
              <a:rPr lang="en-US" dirty="0" smtClean="0"/>
              <a:t> </a:t>
            </a:r>
            <a:r>
              <a:rPr lang="en-US" dirty="0" err="1" smtClean="0"/>
              <a:t>pemanasan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mekanis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kombinasi</a:t>
            </a:r>
            <a:r>
              <a:rPr lang="en-US" dirty="0" smtClean="0"/>
              <a:t> </a:t>
            </a:r>
            <a:r>
              <a:rPr lang="en-US" dirty="0" err="1" smtClean="0"/>
              <a:t>keduanya</a:t>
            </a:r>
            <a:r>
              <a:rPr lang="en-US" dirty="0" smtClean="0"/>
              <a:t> </a:t>
            </a:r>
            <a:r>
              <a:rPr lang="en-US" dirty="0" err="1" smtClean="0"/>
              <a:t>utk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dampak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geometris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material </a:t>
            </a:r>
            <a:r>
              <a:rPr lang="en-US" dirty="0" err="1" smtClean="0"/>
              <a:t>kerja</a:t>
            </a:r>
            <a:r>
              <a:rPr lang="en-US" dirty="0" smtClean="0"/>
              <a:t>.</a:t>
            </a:r>
          </a:p>
          <a:p>
            <a:pPr>
              <a:lnSpc>
                <a:spcPct val="150000"/>
              </a:lnSpc>
              <a:buClrTx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b="1" i="1" dirty="0" smtClean="0"/>
              <a:t>A. Processing Operations :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285999"/>
          </a:xfrm>
        </p:spPr>
        <p:txBody>
          <a:bodyPr>
            <a:normAutofit fontScale="92500" lnSpcReduction="10000"/>
          </a:bodyPr>
          <a:lstStyle/>
          <a:p>
            <a:pPr marL="514350" lvl="0" indent="-514350">
              <a:lnSpc>
                <a:spcPct val="150000"/>
              </a:lnSpc>
              <a:buClrTx/>
              <a:buFont typeface="+mj-lt"/>
              <a:buAutoNum type="arabicPeriod"/>
            </a:pPr>
            <a:r>
              <a:rPr lang="en-US" i="1" dirty="0" smtClean="0"/>
              <a:t>Casting</a:t>
            </a:r>
            <a:r>
              <a:rPr lang="en-US" dirty="0" smtClean="0"/>
              <a:t> (</a:t>
            </a:r>
            <a:r>
              <a:rPr lang="en-US" dirty="0" err="1" smtClean="0"/>
              <a:t>logam</a:t>
            </a:r>
            <a:r>
              <a:rPr lang="en-US" dirty="0" smtClean="0"/>
              <a:t>)/ </a:t>
            </a:r>
            <a:r>
              <a:rPr lang="en-US" i="1" dirty="0" smtClean="0"/>
              <a:t>molding</a:t>
            </a:r>
            <a:r>
              <a:rPr lang="en-US" dirty="0" smtClean="0"/>
              <a:t> (</a:t>
            </a:r>
            <a:r>
              <a:rPr lang="en-US" dirty="0" err="1" smtClean="0"/>
              <a:t>plastik</a:t>
            </a:r>
            <a:r>
              <a:rPr lang="en-US" dirty="0" smtClean="0"/>
              <a:t>) : </a:t>
            </a:r>
            <a:r>
              <a:rPr lang="en-US" dirty="0" err="1" smtClean="0"/>
              <a:t>Dimana</a:t>
            </a:r>
            <a:r>
              <a:rPr lang="en-US" dirty="0" smtClean="0"/>
              <a:t> material </a:t>
            </a:r>
            <a:r>
              <a:rPr lang="en-US" dirty="0" err="1" smtClean="0"/>
              <a:t>awal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material </a:t>
            </a:r>
            <a:r>
              <a:rPr lang="en-US" dirty="0" err="1" smtClean="0"/>
              <a:t>kerja</a:t>
            </a:r>
            <a:r>
              <a:rPr lang="en-US" dirty="0" smtClean="0"/>
              <a:t> yang </a:t>
            </a:r>
            <a:r>
              <a:rPr lang="en-US" dirty="0" err="1" smtClean="0"/>
              <a:t>dipanaskan</a:t>
            </a:r>
            <a:r>
              <a:rPr lang="en-US" dirty="0" smtClean="0"/>
              <a:t> </a:t>
            </a:r>
            <a:r>
              <a:rPr lang="en-US" dirty="0" err="1" smtClean="0"/>
              <a:t>hingga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i="1" dirty="0" smtClean="0"/>
              <a:t>liquid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i="1" dirty="0" smtClean="0"/>
              <a:t>semi liquid</a:t>
            </a:r>
            <a:r>
              <a:rPr lang="en-US" dirty="0" smtClean="0"/>
              <a:t>. </a:t>
            </a:r>
          </a:p>
          <a:p>
            <a:pPr marL="514350" lvl="0" indent="-514350">
              <a:lnSpc>
                <a:spcPct val="150000"/>
              </a:lnSpc>
              <a:buClrTx/>
              <a:buNone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dirty="0" smtClean="0"/>
              <a:t>4 (</a:t>
            </a:r>
            <a:r>
              <a:rPr lang="en-US" sz="3200" dirty="0" err="1" smtClean="0"/>
              <a:t>empat</a:t>
            </a:r>
            <a:r>
              <a:rPr lang="en-US" sz="3200" dirty="0" smtClean="0"/>
              <a:t>) </a:t>
            </a:r>
            <a:r>
              <a:rPr lang="en-US" sz="3200" dirty="0" err="1" smtClean="0"/>
              <a:t>kategori</a:t>
            </a:r>
            <a:r>
              <a:rPr lang="en-US" sz="3200" dirty="0" smtClean="0"/>
              <a:t> </a:t>
            </a:r>
            <a:r>
              <a:rPr lang="en-US" sz="3200" dirty="0" err="1" smtClean="0"/>
              <a:t>klasifikasi</a:t>
            </a:r>
            <a:r>
              <a:rPr lang="en-US" sz="3200" dirty="0" smtClean="0"/>
              <a:t> </a:t>
            </a:r>
            <a:r>
              <a:rPr lang="en-US" sz="3200" dirty="0" err="1" smtClean="0"/>
              <a:t>berdasarkan</a:t>
            </a:r>
            <a:r>
              <a:rPr lang="en-US" sz="3200" dirty="0" smtClean="0"/>
              <a:t> material </a:t>
            </a:r>
            <a:r>
              <a:rPr lang="en-US" sz="3200" dirty="0" err="1" smtClean="0"/>
              <a:t>awal</a:t>
            </a:r>
            <a:r>
              <a:rPr lang="en-US" sz="3200" dirty="0" smtClean="0"/>
              <a:t> </a:t>
            </a:r>
            <a:r>
              <a:rPr lang="en-US" sz="3200" i="1" dirty="0" smtClean="0"/>
              <a:t>shaping processes</a:t>
            </a:r>
            <a:r>
              <a:rPr lang="en-US" sz="3200" dirty="0" smtClean="0"/>
              <a:t> :</a:t>
            </a:r>
            <a:endParaRPr lang="en-US" sz="3200" dirty="0"/>
          </a:p>
        </p:txBody>
      </p:sp>
      <p:pic>
        <p:nvPicPr>
          <p:cNvPr id="5" name="Picture 1" descr="CIMG0867"/>
          <p:cNvPicPr>
            <a:picLocks noChangeAspect="1" noChangeArrowheads="1"/>
          </p:cNvPicPr>
          <p:nvPr/>
        </p:nvPicPr>
        <p:blipFill>
          <a:blip r:embed="rId2">
            <a:lum bright="-5000" contrast="91000"/>
          </a:blip>
          <a:srcRect t="10806" r="8208" b="52748"/>
          <a:stretch>
            <a:fillRect/>
          </a:stretch>
        </p:blipFill>
        <p:spPr bwMode="auto">
          <a:xfrm>
            <a:off x="1676400" y="3886200"/>
            <a:ext cx="5628155" cy="2667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153400" cy="1676400"/>
          </a:xfrm>
        </p:spPr>
        <p:txBody>
          <a:bodyPr>
            <a:normAutofit fontScale="77500" lnSpcReduction="20000"/>
          </a:bodyPr>
          <a:lstStyle/>
          <a:p>
            <a:pPr marL="514350" lvl="0" indent="-514350">
              <a:lnSpc>
                <a:spcPct val="160000"/>
              </a:lnSpc>
              <a:buClrTx/>
              <a:buFont typeface="+mj-lt"/>
              <a:buAutoNum type="arabicPeriod" startAt="2"/>
            </a:pPr>
            <a:r>
              <a:rPr lang="en-US" i="1" dirty="0" smtClean="0"/>
              <a:t>Particulate Processing</a:t>
            </a:r>
            <a:r>
              <a:rPr lang="en-US" dirty="0" smtClean="0"/>
              <a:t> : Material </a:t>
            </a:r>
            <a:r>
              <a:rPr lang="en-US" dirty="0" err="1" smtClean="0"/>
              <a:t>awal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i="1" dirty="0" smtClean="0"/>
              <a:t>powder</a:t>
            </a:r>
            <a:r>
              <a:rPr lang="en-US" dirty="0" smtClean="0"/>
              <a:t>/ </a:t>
            </a:r>
            <a:r>
              <a:rPr lang="en-US" dirty="0" err="1" smtClean="0"/>
              <a:t>bubuk</a:t>
            </a:r>
            <a:r>
              <a:rPr lang="en-US" dirty="0" smtClean="0"/>
              <a:t>, </a:t>
            </a:r>
            <a:r>
              <a:rPr lang="en-US" dirty="0" err="1" smtClean="0"/>
              <a:t>dipadatkan</a:t>
            </a:r>
            <a:r>
              <a:rPr lang="en-US" dirty="0" smtClean="0"/>
              <a:t> (</a:t>
            </a:r>
            <a:r>
              <a:rPr lang="en-US" i="1" dirty="0" smtClean="0"/>
              <a:t>pressing</a:t>
            </a:r>
            <a:r>
              <a:rPr lang="en-US" dirty="0" smtClean="0"/>
              <a:t>) &amp; </a:t>
            </a:r>
            <a:r>
              <a:rPr lang="en-US" dirty="0" err="1" smtClean="0"/>
              <a:t>dipanaskan</a:t>
            </a:r>
            <a:r>
              <a:rPr lang="en-US" dirty="0" smtClean="0"/>
              <a:t> (</a:t>
            </a:r>
            <a:r>
              <a:rPr lang="en-US" i="1" dirty="0" smtClean="0"/>
              <a:t>sintering</a:t>
            </a:r>
            <a:r>
              <a:rPr lang="en-US" dirty="0" smtClean="0"/>
              <a:t>) </a:t>
            </a:r>
            <a:r>
              <a:rPr lang="en-US" dirty="0" err="1" smtClean="0"/>
              <a:t>utk</a:t>
            </a:r>
            <a:r>
              <a:rPr lang="en-US" dirty="0" smtClean="0"/>
              <a:t> </a:t>
            </a:r>
            <a:r>
              <a:rPr lang="en-US" dirty="0" err="1" smtClean="0"/>
              <a:t>mendapatkan</a:t>
            </a:r>
            <a:r>
              <a:rPr lang="en-US" dirty="0" smtClean="0"/>
              <a:t> </a:t>
            </a:r>
            <a:r>
              <a:rPr lang="en-US" dirty="0" err="1" smtClean="0"/>
              <a:t>geometris</a:t>
            </a:r>
            <a:r>
              <a:rPr lang="en-US" dirty="0" smtClean="0"/>
              <a:t> yang </a:t>
            </a:r>
            <a:r>
              <a:rPr lang="en-US" dirty="0" err="1" smtClean="0"/>
              <a:t>diinginkan</a:t>
            </a:r>
            <a:r>
              <a:rPr lang="en-US" dirty="0" smtClean="0"/>
              <a:t>.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73162"/>
          </a:xfrm>
        </p:spPr>
        <p:txBody>
          <a:bodyPr>
            <a:normAutofit/>
          </a:bodyPr>
          <a:lstStyle/>
          <a:p>
            <a:pPr algn="l"/>
            <a:r>
              <a:rPr lang="en-US" sz="3200" dirty="0" err="1" smtClean="0"/>
              <a:t>Klasifikasi</a:t>
            </a:r>
            <a:r>
              <a:rPr lang="en-US" sz="3200" dirty="0" smtClean="0"/>
              <a:t> </a:t>
            </a:r>
            <a:r>
              <a:rPr lang="en-US" sz="3200" dirty="0" err="1" smtClean="0"/>
              <a:t>berdasarkan</a:t>
            </a:r>
            <a:r>
              <a:rPr lang="en-US" sz="3200" dirty="0" smtClean="0"/>
              <a:t> material </a:t>
            </a:r>
            <a:r>
              <a:rPr lang="en-US" sz="3200" dirty="0" err="1" smtClean="0"/>
              <a:t>awal</a:t>
            </a:r>
            <a:r>
              <a:rPr lang="en-US" sz="3200" dirty="0" smtClean="0"/>
              <a:t> </a:t>
            </a:r>
            <a:r>
              <a:rPr lang="en-US" sz="3200" i="1" dirty="0" smtClean="0"/>
              <a:t>shaping processes</a:t>
            </a:r>
            <a:r>
              <a:rPr lang="en-US" sz="3200" dirty="0" smtClean="0"/>
              <a:t> (</a:t>
            </a:r>
            <a:r>
              <a:rPr lang="en-US" sz="3200" dirty="0" err="1" smtClean="0"/>
              <a:t>lanj</a:t>
            </a:r>
            <a:r>
              <a:rPr lang="en-US" sz="3200" dirty="0" smtClean="0"/>
              <a:t>.):</a:t>
            </a:r>
            <a:endParaRPr lang="en-US" sz="3200" dirty="0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50" name="Picture 2" descr="CIMG0867"/>
          <p:cNvPicPr>
            <a:picLocks noChangeAspect="1" noChangeArrowheads="1"/>
          </p:cNvPicPr>
          <p:nvPr/>
        </p:nvPicPr>
        <p:blipFill>
          <a:blip r:embed="rId2">
            <a:lum bright="-1000" contrast="91000"/>
          </a:blip>
          <a:srcRect t="47096" r="8208" b="10806"/>
          <a:stretch>
            <a:fillRect/>
          </a:stretch>
        </p:blipFill>
        <p:spPr bwMode="auto">
          <a:xfrm>
            <a:off x="1998662" y="3810000"/>
            <a:ext cx="5011738" cy="2743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81200"/>
            <a:ext cx="4724400" cy="3886200"/>
          </a:xfrm>
        </p:spPr>
        <p:txBody>
          <a:bodyPr>
            <a:normAutofit fontScale="55000" lnSpcReduction="20000"/>
          </a:bodyPr>
          <a:lstStyle/>
          <a:p>
            <a:pPr marL="514350" lvl="0" indent="-514350">
              <a:lnSpc>
                <a:spcPct val="170000"/>
              </a:lnSpc>
              <a:buClrTx/>
              <a:buFont typeface="+mj-lt"/>
              <a:buAutoNum type="arabicPeriod" startAt="3"/>
            </a:pP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Deformasi</a:t>
            </a:r>
            <a:r>
              <a:rPr lang="en-US" dirty="0" smtClean="0"/>
              <a:t> : </a:t>
            </a:r>
            <a:r>
              <a:rPr lang="en-US" dirty="0" err="1" smtClean="0"/>
              <a:t>Pembentukan</a:t>
            </a:r>
            <a:r>
              <a:rPr lang="en-US" dirty="0" smtClean="0"/>
              <a:t> material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pengaplikasian</a:t>
            </a:r>
            <a:r>
              <a:rPr lang="en-US" dirty="0" smtClean="0"/>
              <a:t> </a:t>
            </a:r>
            <a:r>
              <a:rPr lang="en-US" dirty="0" err="1" smtClean="0"/>
              <a:t>gaya</a:t>
            </a:r>
            <a:r>
              <a:rPr lang="en-US" dirty="0" smtClean="0"/>
              <a:t>/ </a:t>
            </a:r>
            <a:r>
              <a:rPr lang="en-US" dirty="0" err="1" smtClean="0"/>
              <a:t>beban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kekuatan</a:t>
            </a:r>
            <a:r>
              <a:rPr lang="en-US" dirty="0" smtClean="0"/>
              <a:t>/ </a:t>
            </a:r>
            <a:r>
              <a:rPr lang="en-US" dirty="0" err="1" smtClean="0"/>
              <a:t>kemampuan</a:t>
            </a:r>
            <a:r>
              <a:rPr lang="en-US" dirty="0" smtClean="0"/>
              <a:t> material. Material </a:t>
            </a:r>
            <a:r>
              <a:rPr lang="en-US" dirty="0" err="1" smtClean="0"/>
              <a:t>awal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padat</a:t>
            </a:r>
            <a:r>
              <a:rPr lang="en-US" dirty="0" smtClean="0"/>
              <a:t> </a:t>
            </a:r>
            <a:r>
              <a:rPr lang="en-US" dirty="0" err="1" smtClean="0"/>
              <a:t>liat</a:t>
            </a:r>
            <a:r>
              <a:rPr lang="en-US" dirty="0" smtClean="0"/>
              <a:t> (</a:t>
            </a:r>
            <a:r>
              <a:rPr lang="en-US" i="1" dirty="0" smtClean="0"/>
              <a:t>ductile solid</a:t>
            </a:r>
            <a:r>
              <a:rPr lang="en-US" dirty="0" smtClean="0"/>
              <a:t>) &amp; </a:t>
            </a:r>
            <a:r>
              <a:rPr lang="en-US" dirty="0" err="1" smtClean="0"/>
              <a:t>kadang</a:t>
            </a:r>
            <a:r>
              <a:rPr lang="en-US" dirty="0" smtClean="0"/>
              <a:t> </a:t>
            </a:r>
            <a:r>
              <a:rPr lang="en-US" dirty="0" err="1" smtClean="0"/>
              <a:t>kala</a:t>
            </a:r>
            <a:r>
              <a:rPr lang="en-US" dirty="0" smtClean="0"/>
              <a:t> </a:t>
            </a:r>
            <a:r>
              <a:rPr lang="en-US" dirty="0" err="1" smtClean="0"/>
              <a:t>dipanaskan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dulu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temperatur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bawah</a:t>
            </a:r>
            <a:r>
              <a:rPr lang="en-US" dirty="0" smtClean="0"/>
              <a:t> </a:t>
            </a:r>
            <a:r>
              <a:rPr lang="en-US" dirty="0" err="1" smtClean="0"/>
              <a:t>titik</a:t>
            </a:r>
            <a:r>
              <a:rPr lang="en-US" dirty="0" smtClean="0"/>
              <a:t> </a:t>
            </a:r>
            <a:r>
              <a:rPr lang="en-US" dirty="0" err="1" smtClean="0"/>
              <a:t>lebur</a:t>
            </a:r>
            <a:r>
              <a:rPr lang="en-US" dirty="0" smtClean="0"/>
              <a:t> </a:t>
            </a:r>
            <a:r>
              <a:rPr lang="en-US" dirty="0" err="1" smtClean="0"/>
              <a:t>utk</a:t>
            </a:r>
            <a:r>
              <a:rPr lang="en-US" dirty="0" smtClean="0"/>
              <a:t>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keliatannya</a:t>
            </a:r>
            <a:r>
              <a:rPr lang="en-US" dirty="0" smtClean="0"/>
              <a:t>.</a:t>
            </a:r>
          </a:p>
          <a:p>
            <a:pPr marL="514350" lvl="0" indent="-514350">
              <a:lnSpc>
                <a:spcPct val="170000"/>
              </a:lnSpc>
              <a:buClrTx/>
              <a:buNone/>
            </a:pPr>
            <a:endParaRPr lang="en-US" dirty="0" smtClean="0"/>
          </a:p>
          <a:p>
            <a:pPr>
              <a:lnSpc>
                <a:spcPct val="170000"/>
              </a:lnSpc>
              <a:buClrTx/>
            </a:pPr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deformasi</a:t>
            </a:r>
            <a:r>
              <a:rPr lang="en-US" dirty="0" smtClean="0"/>
              <a:t> : </a:t>
            </a:r>
            <a:r>
              <a:rPr lang="en-US" i="1" dirty="0" smtClean="0"/>
              <a:t>Forging, extrusion, rolling, bending</a:t>
            </a:r>
            <a:endParaRPr lang="en-US" dirty="0" smtClean="0"/>
          </a:p>
          <a:p>
            <a:pPr>
              <a:lnSpc>
                <a:spcPct val="170000"/>
              </a:lnSpc>
              <a:buClrTx/>
            </a:pP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3200" dirty="0" err="1" smtClean="0"/>
              <a:t>Klasifikasi</a:t>
            </a:r>
            <a:r>
              <a:rPr lang="en-US" sz="3200" dirty="0" smtClean="0"/>
              <a:t> </a:t>
            </a:r>
            <a:r>
              <a:rPr lang="en-US" sz="3200" dirty="0" err="1" smtClean="0"/>
              <a:t>berdasarkan</a:t>
            </a:r>
            <a:r>
              <a:rPr lang="en-US" sz="3200" dirty="0" smtClean="0"/>
              <a:t> material </a:t>
            </a:r>
            <a:r>
              <a:rPr lang="en-US" sz="3200" dirty="0" err="1" smtClean="0"/>
              <a:t>awal</a:t>
            </a:r>
            <a:r>
              <a:rPr lang="en-US" sz="3200" dirty="0" smtClean="0"/>
              <a:t> </a:t>
            </a:r>
            <a:r>
              <a:rPr lang="en-US" sz="3200" i="1" dirty="0" smtClean="0"/>
              <a:t>shaping processes</a:t>
            </a:r>
            <a:r>
              <a:rPr lang="en-US" sz="3200" dirty="0" smtClean="0"/>
              <a:t> (</a:t>
            </a:r>
            <a:r>
              <a:rPr lang="en-US" sz="3200" dirty="0" err="1" smtClean="0"/>
              <a:t>lanj</a:t>
            </a:r>
            <a:r>
              <a:rPr lang="en-US" sz="3200" dirty="0" smtClean="0"/>
              <a:t>.):</a:t>
            </a:r>
            <a:endParaRPr lang="en-US" sz="3200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7" name="Picture 1" descr="CIMG0896"/>
          <p:cNvPicPr>
            <a:picLocks noChangeAspect="1" noChangeArrowheads="1"/>
          </p:cNvPicPr>
          <p:nvPr/>
        </p:nvPicPr>
        <p:blipFill>
          <a:blip r:embed="rId2">
            <a:lum bright="-66000" contrast="86000"/>
          </a:blip>
          <a:srcRect l="20874" t="2179" r="12297" b="3148"/>
          <a:stretch>
            <a:fillRect/>
          </a:stretch>
        </p:blipFill>
        <p:spPr bwMode="auto">
          <a:xfrm>
            <a:off x="5219700" y="1600200"/>
            <a:ext cx="3771900" cy="4965700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330891"/>
          </a:xfrm>
        </p:spPr>
        <p:txBody>
          <a:bodyPr>
            <a:normAutofit lnSpcReduction="10000"/>
          </a:bodyPr>
          <a:lstStyle/>
          <a:p>
            <a:pPr marL="514350" lvl="0" indent="-514350">
              <a:lnSpc>
                <a:spcPct val="150000"/>
              </a:lnSpc>
              <a:buClrTx/>
              <a:buFont typeface="+mj-lt"/>
              <a:buAutoNum type="arabicPeriod" startAt="4"/>
            </a:pPr>
            <a:r>
              <a:rPr lang="en-US" i="1" dirty="0" smtClean="0"/>
              <a:t>Material Removal Processes</a:t>
            </a:r>
            <a:r>
              <a:rPr lang="en-US" dirty="0" smtClean="0"/>
              <a:t> :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terpenting</a:t>
            </a:r>
            <a:r>
              <a:rPr lang="en-US" dirty="0" smtClean="0"/>
              <a:t> </a:t>
            </a:r>
            <a:r>
              <a:rPr lang="en-US" dirty="0" err="1" smtClean="0"/>
              <a:t>spt</a:t>
            </a:r>
            <a:r>
              <a:rPr lang="en-US" dirty="0" smtClean="0"/>
              <a:t> </a:t>
            </a:r>
            <a:r>
              <a:rPr lang="en-US" dirty="0" err="1" smtClean="0"/>
              <a:t>bubut</a:t>
            </a:r>
            <a:r>
              <a:rPr lang="en-US" dirty="0" smtClean="0"/>
              <a:t> (</a:t>
            </a:r>
            <a:r>
              <a:rPr lang="en-US" i="1" dirty="0" smtClean="0"/>
              <a:t>turning</a:t>
            </a:r>
            <a:r>
              <a:rPr lang="en-US" dirty="0" smtClean="0"/>
              <a:t>), </a:t>
            </a:r>
            <a:r>
              <a:rPr lang="en-US" dirty="0" err="1" smtClean="0"/>
              <a:t>bor</a:t>
            </a:r>
            <a:r>
              <a:rPr lang="en-US" dirty="0" smtClean="0"/>
              <a:t> (</a:t>
            </a:r>
            <a:r>
              <a:rPr lang="en-US" i="1" dirty="0" smtClean="0"/>
              <a:t>drilling</a:t>
            </a:r>
            <a:r>
              <a:rPr lang="en-US" dirty="0" smtClean="0"/>
              <a:t>), </a:t>
            </a:r>
            <a:r>
              <a:rPr lang="en-US" dirty="0" err="1" smtClean="0"/>
              <a:t>frais</a:t>
            </a:r>
            <a:r>
              <a:rPr lang="en-US" dirty="0" smtClean="0"/>
              <a:t> (</a:t>
            </a:r>
            <a:r>
              <a:rPr lang="en-US" i="1" dirty="0" smtClean="0"/>
              <a:t>milling</a:t>
            </a:r>
            <a:r>
              <a:rPr lang="en-US" dirty="0" smtClean="0"/>
              <a:t>), </a:t>
            </a:r>
            <a:r>
              <a:rPr lang="en-US" dirty="0" err="1" smtClean="0"/>
              <a:t>sekrap</a:t>
            </a:r>
            <a:r>
              <a:rPr lang="en-US" dirty="0" smtClean="0"/>
              <a:t> (</a:t>
            </a:r>
            <a:r>
              <a:rPr lang="en-US" i="1" dirty="0" smtClean="0"/>
              <a:t>planning</a:t>
            </a:r>
            <a:r>
              <a:rPr lang="en-US" dirty="0" smtClean="0"/>
              <a:t>), </a:t>
            </a:r>
            <a:r>
              <a:rPr lang="en-US" dirty="0" err="1" smtClean="0"/>
              <a:t>gerinda</a:t>
            </a:r>
            <a:r>
              <a:rPr lang="en-US" dirty="0" smtClean="0"/>
              <a:t> (</a:t>
            </a:r>
            <a:r>
              <a:rPr lang="en-US" i="1" dirty="0" smtClean="0"/>
              <a:t>grinding</a:t>
            </a:r>
            <a:r>
              <a:rPr lang="en-US" dirty="0" smtClean="0"/>
              <a:t>).</a:t>
            </a:r>
          </a:p>
          <a:p>
            <a:pPr>
              <a:lnSpc>
                <a:spcPct val="150000"/>
              </a:lnSpc>
              <a:buClrTx/>
            </a:pPr>
            <a:r>
              <a:rPr lang="en-US" dirty="0" err="1" smtClean="0"/>
              <a:t>Proses</a:t>
            </a:r>
            <a:r>
              <a:rPr lang="en-US" dirty="0" smtClean="0"/>
              <a:t> material removal non </a:t>
            </a:r>
            <a:r>
              <a:rPr lang="en-US" dirty="0" err="1" smtClean="0"/>
              <a:t>tradisional</a:t>
            </a:r>
            <a:r>
              <a:rPr lang="en-US" dirty="0" smtClean="0"/>
              <a:t> : </a:t>
            </a:r>
            <a:r>
              <a:rPr lang="en-US" dirty="0" err="1" smtClean="0"/>
              <a:t>pengerjaan</a:t>
            </a:r>
            <a:r>
              <a:rPr lang="en-US" dirty="0" smtClean="0"/>
              <a:t> laser, </a:t>
            </a:r>
            <a:r>
              <a:rPr lang="en-US" dirty="0" err="1" smtClean="0"/>
              <a:t>pancaran</a:t>
            </a:r>
            <a:r>
              <a:rPr lang="en-US" dirty="0" smtClean="0"/>
              <a:t> </a:t>
            </a:r>
            <a:r>
              <a:rPr lang="en-US" dirty="0" err="1" smtClean="0"/>
              <a:t>elektron</a:t>
            </a:r>
            <a:r>
              <a:rPr lang="en-US" dirty="0" smtClean="0"/>
              <a:t>, </a:t>
            </a:r>
            <a:r>
              <a:rPr lang="en-US" dirty="0" err="1" smtClean="0"/>
              <a:t>erosi</a:t>
            </a:r>
            <a:r>
              <a:rPr lang="en-US" dirty="0" smtClean="0"/>
              <a:t> </a:t>
            </a:r>
            <a:r>
              <a:rPr lang="en-US" dirty="0" err="1" smtClean="0"/>
              <a:t>kimia</a:t>
            </a:r>
            <a:r>
              <a:rPr lang="en-US" dirty="0" smtClean="0"/>
              <a:t>, </a:t>
            </a:r>
            <a:r>
              <a:rPr lang="en-US" i="1" dirty="0" smtClean="0"/>
              <a:t>electric discharge</a:t>
            </a:r>
            <a:r>
              <a:rPr lang="en-US" dirty="0" smtClean="0"/>
              <a:t>, </a:t>
            </a:r>
            <a:r>
              <a:rPr lang="en-US" dirty="0" err="1" smtClean="0"/>
              <a:t>dll</a:t>
            </a:r>
            <a:endParaRPr lang="en-US" dirty="0" smtClean="0"/>
          </a:p>
          <a:p>
            <a:pPr>
              <a:lnSpc>
                <a:spcPct val="150000"/>
              </a:lnSpc>
              <a:buClrTx/>
            </a:pP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3200" dirty="0" err="1" smtClean="0"/>
              <a:t>Klasifikasi</a:t>
            </a:r>
            <a:r>
              <a:rPr lang="en-US" sz="3200" dirty="0" smtClean="0"/>
              <a:t> </a:t>
            </a:r>
            <a:r>
              <a:rPr lang="en-US" sz="3200" dirty="0" err="1" smtClean="0"/>
              <a:t>berdasarkan</a:t>
            </a:r>
            <a:r>
              <a:rPr lang="en-US" sz="3200" dirty="0" smtClean="0"/>
              <a:t> material </a:t>
            </a:r>
            <a:r>
              <a:rPr lang="en-US" sz="3200" dirty="0" err="1" smtClean="0"/>
              <a:t>awal</a:t>
            </a:r>
            <a:r>
              <a:rPr lang="en-US" sz="3200" dirty="0" smtClean="0"/>
              <a:t> </a:t>
            </a:r>
            <a:r>
              <a:rPr lang="en-US" sz="3200" i="1" dirty="0" smtClean="0"/>
              <a:t>shaping processes</a:t>
            </a:r>
            <a:r>
              <a:rPr lang="en-US" sz="3200" dirty="0" smtClean="0"/>
              <a:t> (</a:t>
            </a:r>
            <a:r>
              <a:rPr lang="en-US" sz="3200" dirty="0" err="1" smtClean="0"/>
              <a:t>lanj</a:t>
            </a:r>
            <a:r>
              <a:rPr lang="en-US" sz="3200" dirty="0" smtClean="0"/>
              <a:t>.):</a:t>
            </a:r>
            <a:endParaRPr lang="en-US" sz="3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l"/>
            <a:r>
              <a:rPr lang="en-US" i="1" dirty="0" smtClean="0"/>
              <a:t>Material Removal Processes :</a:t>
            </a:r>
            <a:endParaRPr lang="en-US" dirty="0"/>
          </a:p>
        </p:txBody>
      </p:sp>
      <p:pic>
        <p:nvPicPr>
          <p:cNvPr id="20482" name="Picture 2" descr="CIMG0878"/>
          <p:cNvPicPr>
            <a:picLocks noChangeAspect="1" noChangeArrowheads="1"/>
          </p:cNvPicPr>
          <p:nvPr/>
        </p:nvPicPr>
        <p:blipFill>
          <a:blip r:embed="rId2">
            <a:lum bright="-3000" contrast="61000"/>
          </a:blip>
          <a:srcRect l="21507" r="4434"/>
          <a:stretch>
            <a:fillRect/>
          </a:stretch>
        </p:blipFill>
        <p:spPr bwMode="auto">
          <a:xfrm>
            <a:off x="2040717" y="1600201"/>
            <a:ext cx="4969683" cy="5029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156</TotalTime>
  <Words>544</Words>
  <Application>Microsoft Office PowerPoint</Application>
  <PresentationFormat>On-screen Show (4:3)</PresentationFormat>
  <Paragraphs>46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Concourse</vt:lpstr>
      <vt:lpstr>Pengantar Pengetahuan Bahan &amp; Proses</vt:lpstr>
      <vt:lpstr>Process, Material and Measurements (Daniel F. Cuffaro)</vt:lpstr>
      <vt:lpstr>Klasifikasi proses manufacturing (proses produksi), terbagi menjadi dua :</vt:lpstr>
      <vt:lpstr>A. Processing Operations :</vt:lpstr>
      <vt:lpstr>4 (empat) kategori klasifikasi berdasarkan material awal shaping processes :</vt:lpstr>
      <vt:lpstr>Klasifikasi berdasarkan material awal shaping processes (lanj.):</vt:lpstr>
      <vt:lpstr>Klasifikasi berdasarkan material awal shaping processes (lanj.):</vt:lpstr>
      <vt:lpstr>Klasifikasi berdasarkan material awal shaping processes (lanj.):</vt:lpstr>
      <vt:lpstr>Material Removal Processes :</vt:lpstr>
      <vt:lpstr>Processing Operations (lanj.):</vt:lpstr>
      <vt:lpstr>Processing Operations (lanj.):</vt:lpstr>
      <vt:lpstr>B. Assembly Operations :</vt:lpstr>
      <vt:lpstr>Klasifikasi Proses Manufakturing :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Pengantar Pengetahuan Bahan &amp; Material</dc:title>
  <dc:creator/>
  <cp:lastModifiedBy>HP 6520s</cp:lastModifiedBy>
  <cp:revision>17</cp:revision>
  <dcterms:created xsi:type="dcterms:W3CDTF">2006-08-16T00:00:00Z</dcterms:created>
  <dcterms:modified xsi:type="dcterms:W3CDTF">2012-09-29T05:52:26Z</dcterms:modified>
</cp:coreProperties>
</file>