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1" r:id="rId4"/>
    <p:sldId id="272" r:id="rId5"/>
    <p:sldId id="258" r:id="rId6"/>
    <p:sldId id="259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7436D-7703-4530-B658-1E38652F31B7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8E7FF-275E-4830-9B71-4AA7B7C2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AE57-2A94-4118-9026-F1F428F98C2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B2ACF-862C-4508-8577-D0E70192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ACF-862C-4508-8577-D0E70192E5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M. </a:t>
            </a:r>
            <a:r>
              <a:rPr lang="en-US" err="1" smtClean="0"/>
              <a:t>Derajat</a:t>
            </a:r>
            <a:r>
              <a:rPr lang="en-US" smtClean="0"/>
              <a:t> 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i="1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300" i="1" err="1" smtClean="0">
                <a:latin typeface="Times New Roman" pitchFamily="18" charset="0"/>
                <a:cs typeface="Times New Roman" pitchFamily="18" charset="0"/>
              </a:rPr>
              <a:t>Pengecoran</a:t>
            </a:r>
            <a:r>
              <a:rPr lang="en-US" sz="53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300" i="1" err="1" smtClean="0">
                <a:latin typeface="Times New Roman" pitchFamily="18" charset="0"/>
                <a:cs typeface="Times New Roman" pitchFamily="18" charset="0"/>
              </a:rPr>
              <a:t>Logam</a:t>
            </a:r>
            <a:endParaRPr lang="en-US" sz="5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Pengetahuan Bahan &amp; Material (DPI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262)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48200"/>
          </a:xfrm>
        </p:spPr>
        <p:txBody>
          <a:bodyPr>
            <a:norm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bahan butir</a:t>
            </a: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Bahan butir terlalu besar berakibat coran kasar, bahan butir terlalu halus mengurangi permeabilitas.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Pengujian ini memiliki kelemahan tidak bisa mengukur penyebaran tiap jenis ukuran butir pasir.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kadar air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Pasir basah ditimbang kemudian dipanaskan, dlm keadaan tertutup lalu didinginkan kemudian ditimbang lagi, sehingga dapat dihitung % kadar air.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% kadar air = {(m – m’) / m} x 100%</a:t>
            </a:r>
          </a:p>
          <a:p>
            <a:pPr lvl="3"/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dimana : m = berat mula-mula, &amp; m’ = berat setelah dipanaskan 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rm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permeabilitas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Udara bertekanan diarahkan &amp; dihembuskan pada sample cetakan pasir, kemudian volume udara yg melalui sample tsb di ukur. Ukuran sample benda uji Ø 50 x 50 mm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Permeabilitas, P = (Q x L) / (F x A x t)</a:t>
            </a:r>
            <a:endParaRPr lang="en-US" sz="1900" u="sng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Dimana : Q = Volume udara yg melalui sample, L = tebal sample, 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   			    F = tekanan udara, A = luas penampang sample, t = waktu</a:t>
            </a:r>
            <a:endParaRPr lang="en-US" sz="17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Pengujian kekuatan</a:t>
            </a: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Kekuatan kurang berakibat cetakan mudah pecah, sebaliknya terlalu kuat menghalangi pemuaian sehingga sulit di bongkar.</a:t>
            </a:r>
            <a:endParaRPr lang="en-US" sz="21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Kekuatan tekan = (beban pada patahnya benda uji (kg)) / (luas penampang 			              benda uji (mm</a:t>
            </a:r>
            <a:r>
              <a:rPr lang="en-US" sz="19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9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Pengujian Pasir Cetak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386072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900" smtClean="0"/>
              <a:t>Pengujian kadar tanah liat</a:t>
            </a:r>
            <a:endParaRPr lang="en-US" sz="2900" u="sng" smtClean="0"/>
          </a:p>
          <a:p>
            <a:pPr lvl="1"/>
            <a:r>
              <a:rPr lang="en-US" smtClean="0"/>
              <a:t>Tanah liat terlalu sedikit berakibat kurang kuat, terlau banyak permeabilitas turun &amp; sulit di bongkar</a:t>
            </a:r>
            <a:endParaRPr lang="en-US" u="sng" smtClean="0"/>
          </a:p>
          <a:p>
            <a:pPr lvl="1"/>
            <a:r>
              <a:rPr lang="en-US" smtClean="0"/>
              <a:t>Pasir cetak ditimbang kemudian di panaskan hingga beratnya tetap (dengan % kadar air seperti yg di harapkan), lalu di campur &amp; di aduk menggunakan larutan soda kaustik konsentrasi 0,1 %. Maka tanah liat akan terpisah dari pasir cetak lalu pasir cetak di timbang.	</a:t>
            </a:r>
            <a:endParaRPr lang="en-US" u="sng" smtClean="0"/>
          </a:p>
          <a:p>
            <a:pPr lvl="2"/>
            <a:r>
              <a:rPr lang="en-US" smtClean="0"/>
              <a:t>Kadar tanah liat = (berat benda uji – berat pasir cetak) / 				      (berat benda uji)</a:t>
            </a:r>
            <a:endParaRPr lang="en-US" u="sng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penuangan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dlm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cetakan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membiarkannya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cs typeface="Times New Roman" pitchFamily="18" charset="0"/>
              </a:rPr>
              <a:t>beku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Tahapan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proses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pengecoran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logam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10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u="sng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cetakan</a:t>
            </a:r>
            <a:r>
              <a:rPr lang="en-US" sz="2100" u="sng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100" u="sng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pasir</a:t>
            </a:r>
            <a:r>
              <a:rPr lang="en-US" sz="21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:</a:t>
            </a:r>
            <a:endParaRPr lang="en-US" sz="2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sz="3700" i="1" err="1" smtClean="0">
                <a:latin typeface="Times New Roman" pitchFamily="18" charset="0"/>
                <a:cs typeface="Times New Roman" pitchFamily="18" charset="0"/>
              </a:rPr>
              <a:t>Pengecoran</a:t>
            </a:r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i="1" err="1" smtClean="0"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700" b="0" i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038600" y="4191000"/>
            <a:ext cx="137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inti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(core) ;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jika</a:t>
            </a:r>
            <a:r>
              <a:rPr kumimoji="0" lang="en-US" sz="12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diperlukan</a:t>
            </a:r>
            <a:endParaRPr kumimoji="0" lang="en-US" sz="18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934200" y="35814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 pola (pattern)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038600" y="33528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Persiapan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cetak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934200" y="4408487"/>
            <a:ext cx="1371600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Pembuatan cetakan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038600" y="5245100"/>
            <a:ext cx="137160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Peleburan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logam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6934200" y="5245100"/>
            <a:ext cx="137160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Penuangan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934200" y="5932488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Pemadatan &amp; pendinginan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953000" y="5932488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Pembongkaran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cetakan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971800" y="5943600"/>
            <a:ext cx="1371600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Pembersihan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&amp;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pemeriksaan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866900" y="3200400"/>
            <a:ext cx="800100" cy="8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Pasir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1828800" y="4076700"/>
            <a:ext cx="914400" cy="876300"/>
          </a:xfrm>
          <a:prstGeom prst="ellipse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Bahan inti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828800" y="5029200"/>
            <a:ext cx="9906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Logam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mentah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838200" y="5791200"/>
            <a:ext cx="838200" cy="800100"/>
          </a:xfrm>
          <a:prstGeom prst="ellipse">
            <a:avLst/>
          </a:prstGeom>
          <a:solidFill>
            <a:srgbClr val="FFFFFF"/>
          </a:solidFill>
          <a:ln w="57150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Hasil cetak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7162800" y="2324100"/>
            <a:ext cx="914400" cy="8763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Bahan baku pola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13338" idx="2"/>
            <a:endCxn id="13337" idx="0"/>
          </p:cNvCxnSpPr>
          <p:nvPr/>
        </p:nvCxnSpPr>
        <p:spPr>
          <a:xfrm rot="5400000">
            <a:off x="7511256" y="5823744"/>
            <a:ext cx="217488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339" idx="3"/>
            <a:endCxn id="13338" idx="1"/>
          </p:cNvCxnSpPr>
          <p:nvPr/>
        </p:nvCxnSpPr>
        <p:spPr>
          <a:xfrm>
            <a:off x="5410200" y="5480050"/>
            <a:ext cx="1524000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329" idx="6"/>
            <a:endCxn id="13339" idx="1"/>
          </p:cNvCxnSpPr>
          <p:nvPr/>
        </p:nvCxnSpPr>
        <p:spPr>
          <a:xfrm flipV="1">
            <a:off x="2819400" y="5480050"/>
            <a:ext cx="1219200" cy="6350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3337" idx="1"/>
            <a:endCxn id="13336" idx="3"/>
          </p:cNvCxnSpPr>
          <p:nvPr/>
        </p:nvCxnSpPr>
        <p:spPr>
          <a:xfrm rot="10800000">
            <a:off x="6324600" y="6166644"/>
            <a:ext cx="609600" cy="1588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336" idx="1"/>
            <a:endCxn id="13335" idx="3"/>
          </p:cNvCxnSpPr>
          <p:nvPr/>
        </p:nvCxnSpPr>
        <p:spPr>
          <a:xfrm rot="10800000" flipV="1">
            <a:off x="4343400" y="6166644"/>
            <a:ext cx="609600" cy="11112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335" idx="1"/>
            <a:endCxn id="13328" idx="6"/>
          </p:cNvCxnSpPr>
          <p:nvPr/>
        </p:nvCxnSpPr>
        <p:spPr>
          <a:xfrm rot="10800000" flipV="1">
            <a:off x="1676400" y="6177756"/>
            <a:ext cx="1295400" cy="13494"/>
          </a:xfrm>
          <a:prstGeom prst="straightConnector1">
            <a:avLst/>
          </a:prstGeom>
          <a:ln w="38100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3340" idx="2"/>
            <a:endCxn id="13338" idx="0"/>
          </p:cNvCxnSpPr>
          <p:nvPr/>
        </p:nvCxnSpPr>
        <p:spPr>
          <a:xfrm rot="5400000">
            <a:off x="7435850" y="5060950"/>
            <a:ext cx="368300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3342" idx="2"/>
            <a:endCxn id="13340" idx="0"/>
          </p:cNvCxnSpPr>
          <p:nvPr/>
        </p:nvCxnSpPr>
        <p:spPr>
          <a:xfrm rot="5400000">
            <a:off x="7440613" y="4229099"/>
            <a:ext cx="358775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3320" idx="4"/>
            <a:endCxn id="13342" idx="0"/>
          </p:cNvCxnSpPr>
          <p:nvPr/>
        </p:nvCxnSpPr>
        <p:spPr>
          <a:xfrm rot="5400000">
            <a:off x="7429500" y="3390900"/>
            <a:ext cx="381000" cy="158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3330" idx="6"/>
            <a:endCxn id="13343" idx="1"/>
          </p:cNvCxnSpPr>
          <p:nvPr/>
        </p:nvCxnSpPr>
        <p:spPr>
          <a:xfrm>
            <a:off x="2743200" y="4514850"/>
            <a:ext cx="1295400" cy="1905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3331" idx="6"/>
          </p:cNvCxnSpPr>
          <p:nvPr/>
        </p:nvCxnSpPr>
        <p:spPr>
          <a:xfrm flipV="1">
            <a:off x="2667000" y="3581400"/>
            <a:ext cx="1371600" cy="1905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3341" idx="3"/>
            <a:endCxn id="13340" idx="1"/>
          </p:cNvCxnSpPr>
          <p:nvPr/>
        </p:nvCxnSpPr>
        <p:spPr>
          <a:xfrm>
            <a:off x="5410200" y="3586956"/>
            <a:ext cx="1524000" cy="105568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13343" idx="3"/>
          </p:cNvCxnSpPr>
          <p:nvPr/>
        </p:nvCxnSpPr>
        <p:spPr>
          <a:xfrm>
            <a:off x="5410200" y="4533900"/>
            <a:ext cx="2209800" cy="495300"/>
          </a:xfrm>
          <a:prstGeom prst="bentConnector3">
            <a:avLst>
              <a:gd name="adj1" fmla="val 17946"/>
            </a:avLst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lide Number Placeholder 8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Cetakan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memenuhi bentuk &amp; ukuran yg ditentukan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mengakomodir terjadinya perubahan ukuran akibat panas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mengikuti bentuk rumit rancangan</a:t>
            </a: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Peralatan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menahan titik lebur (baik alat tuang, inti, maupun cetakan)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Metoda pengecoran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melakukan penuangan logam cair ke dlm cetakan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menyingkirkan unsur-unsur yang tidak diperlukan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Mampu menghasilkan produk yang berkualitas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5">
                  <a:lumMod val="75000"/>
                </a:schemeClr>
              </a:buClr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Keleluasaan thd perubahan ukuran :</a:t>
            </a:r>
            <a:endParaRPr lang="en-US" sz="40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Perubahan ukuran akibat penyusutan saat dingin, akibat adanya proses memesin berikutnya, untuk kemudahan pencabutan.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100" i="1" smtClean="0">
                <a:latin typeface="Times New Roman" pitchFamily="18" charset="0"/>
                <a:cs typeface="Times New Roman" pitchFamily="18" charset="0"/>
              </a:rPr>
              <a:t>Prinsip Dasar Pengecoran &amp; Permasalahannya :</a:t>
            </a:r>
            <a:endParaRPr lang="en-US" sz="31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581400" cy="4953000"/>
          </a:xfrm>
        </p:spPr>
        <p:txBody>
          <a:bodyPr anchor="t">
            <a:noAutofit/>
          </a:bodyPr>
          <a:lstStyle/>
          <a:p>
            <a:pPr algn="l"/>
            <a:r>
              <a:rPr lang="en-US" sz="35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Tahapan Pembuatan Cetakan Pasir :</a:t>
            </a:r>
            <a:endParaRPr lang="en-US" sz="35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 descr="CIMG1006"/>
          <p:cNvPicPr>
            <a:picLocks noChangeAspect="1" noChangeArrowheads="1"/>
          </p:cNvPicPr>
          <p:nvPr/>
        </p:nvPicPr>
        <p:blipFill>
          <a:blip r:embed="rId2">
            <a:lum bright="20000" contrast="61000"/>
          </a:blip>
          <a:srcRect/>
          <a:stretch>
            <a:fillRect/>
          </a:stretch>
        </p:blipFill>
        <p:spPr bwMode="auto">
          <a:xfrm>
            <a:off x="4430712" y="533193"/>
            <a:ext cx="4332288" cy="578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800" smtClean="0">
                <a:cs typeface="Times New Roman" pitchFamily="18" charset="0"/>
              </a:rPr>
              <a:t>Pola :</a:t>
            </a:r>
            <a:endParaRPr lang="en-US" sz="3800" u="sng" smtClean="0">
              <a:cs typeface="Times New Roman" pitchFamily="18" charset="0"/>
            </a:endParaRPr>
          </a:p>
          <a:p>
            <a:pPr marL="624078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Duplikat benda kerja yang akan di cor dengan perbedaan sesuai persyaratan cetakan dan proses pengecoran.</a:t>
            </a:r>
            <a:endParaRPr lang="en-US" sz="3000" u="sng" smtClean="0">
              <a:cs typeface="Times New Roman" pitchFamily="18" charset="0"/>
            </a:endParaRPr>
          </a:p>
          <a:p>
            <a:pPr marL="624078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Pemilihan jenis pola tergantung jumlah benda kerja yg akan dicor.</a:t>
            </a:r>
            <a:endParaRPr lang="en-US" sz="3000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en-US" smtClean="0">
                <a:cs typeface="Times New Roman" pitchFamily="18" charset="0"/>
              </a:rPr>
              <a:t> </a:t>
            </a:r>
            <a:endParaRPr lang="en-US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800" smtClean="0">
                <a:cs typeface="Times New Roman" pitchFamily="18" charset="0"/>
              </a:rPr>
              <a:t>Macam-macam suaian :</a:t>
            </a:r>
            <a:endParaRPr lang="en-US" sz="38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susutan : perubahan volume akibat adanya perubahan suhu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pengerjaan akhir : tambahan ukuran untuk bagian yang akan di kerjakan mesin.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distorsi : perubahan bentuk akibat perubahan ukuran/ volume yang tidak seragam saat penyusutan. Misal : benda yang tidak simetris.</a:t>
            </a:r>
            <a:endParaRPr lang="en-US" sz="3000" u="sng" smtClean="0">
              <a:cs typeface="Times New Roman" pitchFamily="18" charset="0"/>
            </a:endParaRPr>
          </a:p>
          <a:p>
            <a:pPr marL="624078" lvl="0" indent="-514350">
              <a:lnSpc>
                <a:spcPct val="12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000" smtClean="0">
                <a:cs typeface="Times New Roman" pitchFamily="18" charset="0"/>
              </a:rPr>
              <a:t>Suaian pencabutan : penyesuaian untuk kemudahan pencabutan pola</a:t>
            </a:r>
            <a:endParaRPr lang="en-US" sz="3000" u="sng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Tx/>
            </a:pPr>
            <a:endParaRPr lang="en-US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Pola &amp; Suaian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Tunggal/ Pejal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Solid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Jenis yang paling sederhana &amp; murah.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Bentuk prinsipnya menyerupai coran asli.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Jenis ini utk jml produksi sedikit.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Belah/ Terpisah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Split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Pola ini dibuat utk memudahkan pembuatan cetakan.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Utk jml produksi sedang.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Bagian Lepas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Loose Piece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Untuk coran yg bentuknya rumit.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Biaya pembuatan tinggi.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Perawatan lebih sulit.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Pola Sistem Saluran (</a:t>
            </a:r>
            <a:r>
              <a:rPr lang="en-US" sz="3400" i="1" smtClean="0">
                <a:latin typeface="Times New Roman" pitchFamily="18" charset="0"/>
                <a:cs typeface="Times New Roman" pitchFamily="18" charset="0"/>
              </a:rPr>
              <a:t>Flow System Pattern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Utk jml produksi banyak. 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700" smtClean="0">
                <a:latin typeface="Times New Roman" pitchFamily="18" charset="0"/>
                <a:cs typeface="Times New Roman" pitchFamily="18" charset="0"/>
              </a:rPr>
              <a:t>Umumnya terbuat dari logam agar dapat menahan pelenturan akibat kelembaban.</a:t>
            </a:r>
            <a:endParaRPr lang="en-US" sz="27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Jenis-jenis Pola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Pelat Penyambung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Match Plate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Untuk memudahkan pekerjaan pembuatan cetakan dengan mesin. 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Pelat penyambung terdiri dari pelat logam atau kayu dengan pola &amp; saluran yg dipasangkan secara tetap. Pada ujungnya terdapat lubang utk pemasangannya pada kotak cetakan standar.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Pelat Penuntun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Guide Plate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Dapat digunakan utk pola tunggal atau ganda.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Pola jenis ini lebih sulit pembuatannya.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7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Pola Putar/ Sapuan (</a:t>
            </a:r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Sweeps Pattern</a:t>
            </a: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Digunakan utk bentuk yang beraturan.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Pola putar utk membuat cetakan mangkuk bulat yg besar, pola sapuan datar utk membuat alur atau tonjolan.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Keuntungannya adalah mengurangi biaya pembuatan pola tetap yang cukup mahal.</a:t>
            </a: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Jenis-jenis Pola (lanj.)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2895600" cy="5287962"/>
          </a:xfrm>
        </p:spPr>
        <p:txBody>
          <a:bodyPr anchor="t">
            <a:normAutofit/>
          </a:bodyPr>
          <a:lstStyle/>
          <a:p>
            <a:pPr algn="l"/>
            <a:r>
              <a:rPr lang="en-US" sz="39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Jenis-jenis Pola (lanj.) :</a:t>
            </a:r>
            <a:endParaRPr lang="en-US" sz="39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 descr="CIMG1011"/>
          <p:cNvPicPr>
            <a:picLocks noChangeAspect="1" noChangeArrowheads="1"/>
          </p:cNvPicPr>
          <p:nvPr/>
        </p:nvPicPr>
        <p:blipFill>
          <a:blip r:embed="rId2">
            <a:lum bright="-33000" contrast="60000"/>
          </a:blip>
          <a:srcRect t="4878" b="7317"/>
          <a:stretch>
            <a:fillRect/>
          </a:stretch>
        </p:blipFill>
        <p:spPr bwMode="auto">
          <a:xfrm>
            <a:off x="3646363" y="228600"/>
            <a:ext cx="5269037" cy="6172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Pasir utk cetakan harus dibubuhi bahan tambahan agar memenuhi persyaratan :</a:t>
            </a:r>
            <a:endParaRPr lang="en-US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Tahan suhu tinggi (</a:t>
            </a:r>
            <a:r>
              <a:rPr lang="en-US" sz="2400" i="1" smtClean="0"/>
              <a:t>refractoriness</a:t>
            </a:r>
            <a:r>
              <a:rPr lang="en-US" sz="2400" smtClean="0"/>
              <a:t>)</a:t>
            </a: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Mudah dibentuk (</a:t>
            </a:r>
            <a:r>
              <a:rPr lang="en-US" sz="2400" i="1" smtClean="0"/>
              <a:t>kohesiveness</a:t>
            </a:r>
            <a:r>
              <a:rPr lang="en-US" sz="2400" smtClean="0"/>
              <a:t>)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Mampu dilewati gas (</a:t>
            </a:r>
            <a:r>
              <a:rPr lang="en-US" sz="2400" i="1" smtClean="0"/>
              <a:t>permeabilitas</a:t>
            </a:r>
            <a:r>
              <a:rPr lang="en-US" sz="2400" smtClean="0"/>
              <a:t>)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Memberi tempat utk perubahan ukuran (</a:t>
            </a:r>
            <a:r>
              <a:rPr lang="en-US" sz="2400" i="1" smtClean="0"/>
              <a:t>collapsibility</a:t>
            </a:r>
            <a:r>
              <a:rPr lang="en-US" sz="2400" smtClean="0"/>
              <a:t>)</a:t>
            </a:r>
            <a:endParaRPr lang="en-US" sz="2400" u="sng" smtClean="0"/>
          </a:p>
          <a:p>
            <a:pPr>
              <a:buNone/>
            </a:pPr>
            <a:endParaRPr lang="en-US" sz="2400" u="sng" smtClean="0"/>
          </a:p>
          <a:p>
            <a:r>
              <a:rPr lang="en-US" smtClean="0"/>
              <a:t>Bahan-bahan tambahan yang dibutuhkan utk peningkatan sifat-sifat pasir cetak :</a:t>
            </a:r>
            <a:endParaRPr lang="en-US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Refractoriness, yaitu : silika, zircon, olivine</a:t>
            </a:r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Kohesiveness, yaitu : tanah liat, bentonit, kaolinit, klite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Permeability, yaitu : ukuran butir, tipe, &amp; jml tanah liat.</a:t>
            </a:r>
            <a:endParaRPr lang="en-US" sz="2400" u="sng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smtClean="0"/>
              <a:t>Collapsibility, yaitu : sereal</a:t>
            </a:r>
            <a:endParaRPr lang="en-US" sz="2400" u="sng" smtClean="0"/>
          </a:p>
          <a:p>
            <a:pPr marL="624078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endParaRPr lang="en-US" sz="22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Persiapan Pasir Cetak 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</TotalTime>
  <Words>754</Words>
  <Application>Microsoft Office PowerPoint</Application>
  <PresentationFormat>On-screen Show (4:3)</PresentationFormat>
  <Paragraphs>140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Custom Design</vt:lpstr>
      <vt:lpstr>Pengecoran Logam</vt:lpstr>
      <vt:lpstr>Pengecoran Logam :</vt:lpstr>
      <vt:lpstr>Prinsip Dasar Pengecoran &amp; Permasalahannya :</vt:lpstr>
      <vt:lpstr>Tahapan Pembuatan Cetakan Pasir :</vt:lpstr>
      <vt:lpstr>Pola &amp; Suaian :</vt:lpstr>
      <vt:lpstr>Jenis-jenis Pola :</vt:lpstr>
      <vt:lpstr>Jenis-jenis Pola (lanj.) :</vt:lpstr>
      <vt:lpstr>Jenis-jenis Pola (lanj.) :</vt:lpstr>
      <vt:lpstr>Persiapan Pasir Cetak :</vt:lpstr>
      <vt:lpstr>Pengujian Pasir Cetak :</vt:lpstr>
      <vt:lpstr>Pengujian Pasir Cetak (lanj.) :</vt:lpstr>
      <vt:lpstr>Pengujian Pasir Cetak (lanj.)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HP 6520s</cp:lastModifiedBy>
  <cp:revision>34</cp:revision>
  <dcterms:created xsi:type="dcterms:W3CDTF">2006-08-16T00:00:00Z</dcterms:created>
  <dcterms:modified xsi:type="dcterms:W3CDTF">2012-03-09T01:38:03Z</dcterms:modified>
</cp:coreProperties>
</file>