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2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7436D-7703-4530-B658-1E38652F31B7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8E7FF-275E-4830-9B71-4AA7B7C2F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DAE57-2A94-4118-9026-F1F428F98C28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B2ACF-862C-4508-8577-D0E70192E5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B2ACF-862C-4508-8577-D0E70192E5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M. </a:t>
            </a:r>
            <a:r>
              <a:rPr lang="en-US" err="1" smtClean="0"/>
              <a:t>Derajat</a:t>
            </a:r>
            <a:r>
              <a:rPr lang="en-US" smtClean="0"/>
              <a:t> 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i="1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i="1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i="1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TKI - 102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C2D5-7B84-41C1-8909-4E086B8C0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300" i="1" smtClean="0">
                <a:latin typeface="Times New Roman" pitchFamily="18" charset="0"/>
                <a:cs typeface="Times New Roman" pitchFamily="18" charset="0"/>
              </a:rPr>
              <a:t>Cetakan, Inti &amp;  Perhitungannya</a:t>
            </a:r>
            <a:endParaRPr lang="en-US" sz="53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Pengetahuan Bahan &amp; Material (DPI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262)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>
            <a:noAutofit/>
          </a:bodyPr>
          <a:lstStyle/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Inti yang disangga di kedua ujungnya, misal : untuk membuat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bushing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silinder.</a:t>
            </a: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Inti Vertikal : pada ujung atasnya perlu dibuat tirus sehingga tidak 			   merusak pasir dalam kup sewaktu membuat cetakan.</a:t>
            </a: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Inti Berimbang : Inti yang disangga di salah satu ujungnya &amp; harus 			        cukup panjang sehingga tidak dapat jatuh ke dalam cetakan.</a:t>
            </a: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Inti Tergantung : Inti semacam ini berlubang utk memungkinkan aliran 			         logam cair.</a:t>
            </a: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Inti Bawah : Inti ini digunakan bila lubang berada di bawah permukaan 			  pemisah.</a:t>
            </a: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4300" i="1" smtClean="0">
                <a:latin typeface="Times New Roman" pitchFamily="18" charset="0"/>
                <a:cs typeface="Times New Roman" pitchFamily="18" charset="0"/>
              </a:rPr>
              <a:t>Jenis-jenis Inti Pasir Kering :</a:t>
            </a:r>
            <a:endParaRPr lang="en-US" sz="43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-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3429000" cy="5211762"/>
          </a:xfrm>
        </p:spPr>
        <p:txBody>
          <a:bodyPr anchor="t">
            <a:noAutofit/>
          </a:bodyPr>
          <a:lstStyle/>
          <a:p>
            <a:r>
              <a:rPr lang="en-US" sz="4300" i="1" smtClean="0">
                <a:latin typeface="Times New Roman" pitchFamily="18" charset="0"/>
                <a:cs typeface="Times New Roman" pitchFamily="18" charset="0"/>
              </a:rPr>
              <a:t>Jenis-jenis Inti :</a:t>
            </a:r>
            <a:endParaRPr lang="en-US" sz="43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-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1" name="Picture 1" descr="CIMG1015"/>
          <p:cNvPicPr>
            <a:picLocks noChangeAspect="1" noChangeArrowheads="1"/>
          </p:cNvPicPr>
          <p:nvPr/>
        </p:nvPicPr>
        <p:blipFill>
          <a:blip r:embed="rId2">
            <a:lum bright="20000" contrast="40000"/>
          </a:blip>
          <a:srcRect t="2278" b="10486"/>
          <a:stretch>
            <a:fillRect/>
          </a:stretch>
        </p:blipFill>
        <p:spPr bwMode="auto">
          <a:xfrm>
            <a:off x="3657600" y="381000"/>
            <a:ext cx="5106473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876800"/>
          </a:xfrm>
        </p:spPr>
        <p:txBody>
          <a:bodyPr>
            <a:noAutofit/>
          </a:bodyPr>
          <a:lstStyle/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500" smtClean="0"/>
              <a:t>Tebal penampang :</a:t>
            </a:r>
            <a:endParaRPr lang="en-US" sz="2500" b="1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Kemampuan membentuk penampang tipis tergantung jenis logam yg di cor. Makin tipis penampang kebutuhan ketelitian pengerjaan bertambah.</a:t>
            </a:r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endParaRPr lang="en-US" sz="1600" b="1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500" smtClean="0"/>
              <a:t>Sudut tajam :</a:t>
            </a:r>
            <a:endParaRPr lang="en-US" sz="2500" b="1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Sudut tajam dihindari. Radius luar jangan terlalu tebal, usahakan ketebalan yg seragam.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Penampang dibuat berinti utk pertemuan lebih dari 3 penampang.</a:t>
            </a:r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endParaRPr lang="en-US" sz="1600" b="1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500" smtClean="0"/>
              <a:t>Inti :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Sedapat mungkin Inti yg ditumpu satu tumpuan dihindari.</a:t>
            </a:r>
            <a:endParaRPr lang="en-US" sz="2100" b="1" smtClean="0"/>
          </a:p>
          <a:p>
            <a:pPr lvl="1">
              <a:buClr>
                <a:schemeClr val="accent5">
                  <a:lumMod val="75000"/>
                </a:schemeClr>
              </a:buClr>
            </a:pPr>
            <a:endParaRPr lang="en-US" sz="1600" b="1" smtClean="0"/>
          </a:p>
          <a:p>
            <a:pPr>
              <a:buClr>
                <a:schemeClr val="accent5">
                  <a:lumMod val="75000"/>
                </a:schemeClr>
              </a:buClr>
              <a:buNone/>
            </a:pPr>
            <a:endParaRPr lang="en-US" sz="2000" b="1" smtClean="0"/>
          </a:p>
          <a:p>
            <a:pPr marL="480060" indent="-3429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en-US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3100" i="1" smtClean="0">
                <a:latin typeface="Times New Roman" pitchFamily="18" charset="0"/>
                <a:cs typeface="Times New Roman" pitchFamily="18" charset="0"/>
              </a:rPr>
              <a:t>Faktor yang mempengaruhi Rancangan Produk :</a:t>
            </a:r>
            <a:endParaRPr lang="en-US" sz="31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2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343400"/>
          </a:xfrm>
        </p:spPr>
        <p:txBody>
          <a:bodyPr>
            <a:noAutofit/>
          </a:bodyPr>
          <a:lstStyle/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z="2500" smtClean="0"/>
              <a:t>Garis pemisah (</a:t>
            </a:r>
            <a:r>
              <a:rPr lang="en-US" sz="2500" i="1" smtClean="0"/>
              <a:t>parting line</a:t>
            </a:r>
            <a:r>
              <a:rPr lang="en-US" sz="2500" smtClean="0"/>
              <a:t>) : </a:t>
            </a:r>
            <a:endParaRPr lang="en-US" sz="2500" b="1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Sedapat mungkin garis pemisahan dibuat lurus</a:t>
            </a:r>
            <a:endParaRPr lang="en-US" sz="2100" b="1" smtClean="0"/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endParaRPr lang="en-US" sz="2500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 startAt="5"/>
            </a:pPr>
            <a:r>
              <a:rPr lang="en-US" sz="2500" smtClean="0"/>
              <a:t>Kehalusan permukaan tergantung pada :</a:t>
            </a:r>
            <a:endParaRPr lang="en-US" sz="2500" b="1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Karakteristik pasir cetak.</a:t>
            </a:r>
            <a:endParaRPr lang="en-US" sz="2100" b="1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Mutu permukaan pola.</a:t>
            </a:r>
            <a:endParaRPr lang="en-US" sz="2100" b="1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Teknik mengecor.</a:t>
            </a:r>
            <a:endParaRPr lang="en-US" sz="2100" b="1" smtClean="0"/>
          </a:p>
          <a:p>
            <a:pPr>
              <a:buNone/>
            </a:pPr>
            <a:endParaRPr lang="en-US" sz="2000" b="1" smtClean="0"/>
          </a:p>
          <a:p>
            <a:pPr marL="566928" lvl="0" indent="-45720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2500" smtClean="0"/>
              <a:t>Toleransi</a:t>
            </a:r>
            <a:endParaRPr lang="en-US" sz="2500" b="1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100" smtClean="0"/>
              <a:t>Toleransi terlalu kecil atau terlalu besar mengakibatkan pemborosan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b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</p:spPr>
        <p:txBody>
          <a:bodyPr>
            <a:noAutofit/>
          </a:bodyPr>
          <a:lstStyle/>
          <a:p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Faktor yang mempengaruhi Rancangan Produk (lanj.) :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-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Hal-hal yg perlu diperhatikan utk cetakan pasir (keterbatasan) :</a:t>
            </a:r>
            <a:endParaRPr lang="en-US" sz="28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u="sng" smtClean="0">
              <a:latin typeface="Times New Roman" pitchFamily="18" charset="0"/>
              <a:cs typeface="Times New Roman" pitchFamily="18" charset="0"/>
            </a:endParaRPr>
          </a:p>
          <a:p>
            <a:pPr marL="594360" indent="-45720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Uji coba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Cetakan pasir pada awalnya membutuhkan beberapa kali uji coba untuk mengetahui pengaruh nyata dari pembekuan logam, inti, tekanan pasir, pengembangan cetakan, kecepatan tuang, &amp; penyusutan.</a:t>
            </a:r>
            <a:endParaRPr lang="en-US" sz="2400" u="sng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endParaRPr lang="en-US" sz="2800" u="sng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Ketrampilan operator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Hasil cor merupakan perpaduan antara rancangan (desain &amp; persiapan) dengan ketrampilan serta pengalaman pelaksana</a:t>
            </a:r>
            <a:endParaRPr lang="en-US" sz="2400" u="sng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65151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Konfigurasi bentuk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Cetakan pasir tidak sesuai utk bentuk panjang berpenampang tipis</a:t>
            </a:r>
            <a:endParaRPr lang="en-US" sz="2400" u="sng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u="sng" smtClean="0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3300" i="1" smtClean="0">
                <a:latin typeface="Times New Roman" pitchFamily="18" charset="0"/>
                <a:cs typeface="Times New Roman" pitchFamily="18" charset="0"/>
              </a:rPr>
              <a:t>Cetakan Pasir :</a:t>
            </a:r>
            <a:endParaRPr lang="en-US" sz="33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24400"/>
          </a:xfrm>
        </p:spPr>
        <p:txBody>
          <a:bodyPr>
            <a:normAutofit/>
          </a:bodyPr>
          <a:lstStyle/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Efek kulit jeruk (kulit gel)</a:t>
            </a:r>
            <a:endParaRPr lang="en-US" sz="2800" u="sng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Permukaan menjadi keras sehingga pahat potong lekas tumpul.</a:t>
            </a:r>
            <a:endParaRPr lang="en-US" sz="24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75000"/>
                </a:schemeClr>
              </a:buClr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5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Penyimpanan cetakan</a:t>
            </a: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Tidak praktis menyimpan cetakan berukuran besar. Cetakan pasir yg disimpan lama berubah nilai karakteristiknya.</a:t>
            </a:r>
          </a:p>
          <a:p>
            <a:pPr>
              <a:buClr>
                <a:schemeClr val="accent5">
                  <a:lumMod val="75000"/>
                </a:schemeClr>
              </a:buClr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6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Hasil cetak (coran)</a:t>
            </a: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Pasir &amp; kerak menutupi permukaan coran besi/ baja sehingga harus dilakukan pembersihan pada setiap hasil proses cetak.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2900" i="1" smtClean="0">
                <a:latin typeface="Times New Roman" pitchFamily="18" charset="0"/>
                <a:cs typeface="Times New Roman" pitchFamily="18" charset="0"/>
              </a:rPr>
              <a:t>Hal yg Perlu Diperhatikan UtkCetakan Pasir (lanj.) :</a:t>
            </a:r>
            <a:endParaRPr lang="en-US" sz="29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24400"/>
          </a:xfrm>
        </p:spPr>
        <p:txBody>
          <a:bodyPr>
            <a:normAutofit lnSpcReduction="10000"/>
          </a:bodyPr>
          <a:lstStyle/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3100" smtClean="0"/>
              <a:t>Kelonggaran pengerjaan akhir</a:t>
            </a:r>
            <a:endParaRPr lang="en-US" sz="3100" u="sng" smtClean="0"/>
          </a:p>
          <a:p>
            <a:pPr lvl="1">
              <a:buClr>
                <a:schemeClr val="accent5">
                  <a:lumMod val="75000"/>
                </a:schemeClr>
              </a:buClr>
            </a:pPr>
            <a:endParaRPr lang="en-US" sz="2400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smtClean="0"/>
              <a:t>Permukaan yg akan dimesin harus ditambah ketebalannya.</a:t>
            </a:r>
            <a:endParaRPr lang="en-US" sz="2400" u="sng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endParaRPr lang="en-US" sz="2400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smtClean="0"/>
              <a:t>Besarnya penambahan tergantung pada ukuran dan bentuk coran, jenis logam coran, jenis pengerjaan mesin, banyaknya permukaan potong, dan kondisi pengecoran.</a:t>
            </a:r>
            <a:endParaRPr lang="en-US" sz="2800" u="sng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endParaRPr lang="en-US" sz="2400" smtClean="0"/>
          </a:p>
          <a:p>
            <a:pPr lvl="1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smtClean="0"/>
              <a:t>Kelonggaran = 0,125 inch (utk coran ukuran menengah) s/d 0,375 inch (utk coran ukuran besar)</a:t>
            </a:r>
            <a:endParaRPr lang="en-US" sz="2400" u="sng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3700" i="1" smtClean="0">
                <a:latin typeface="Times New Roman" pitchFamily="18" charset="0"/>
                <a:cs typeface="Times New Roman" pitchFamily="18" charset="0"/>
              </a:rPr>
              <a:t>Perhitungan Dimensi Pola :</a:t>
            </a:r>
            <a:endParaRPr lang="en-US" sz="37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24400"/>
          </a:xfrm>
        </p:spPr>
        <p:txBody>
          <a:bodyPr>
            <a:normAutofit fontScale="85000" lnSpcReduction="20000"/>
          </a:bodyPr>
          <a:lstStyle/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2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Kelonggaran penyusutan, di pengaruhi oleh faktor-faktor </a:t>
            </a:r>
            <a:endParaRPr lang="en-US" sz="32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Bahan coran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Rancangan &amp; ukuran coran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Suhu pencairan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Kondisi pengecoran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>
                  <a:lumMod val="75000"/>
                </a:schemeClr>
              </a:buClr>
              <a:buNone/>
            </a:pPr>
            <a:endParaRPr lang="en-US" sz="3200" u="sng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Clr>
                <a:schemeClr val="accent5">
                  <a:lumMod val="75000"/>
                </a:schemeClr>
              </a:buClr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	Besarnya kelonggaran penyusutan (inch/ feet) utk berbagai material logam adalah sbb : </a:t>
            </a:r>
            <a:endParaRPr lang="en-US" sz="32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Besi Tuang (0,125)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Baja Tuang (0,250)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Alumunium (0,15625)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Kuningan (0, 1875)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accent5">
                  <a:lumMod val="75000"/>
                </a:schemeClr>
              </a:buClr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Magnesium (0,15625).</a:t>
            </a:r>
            <a:endParaRPr lang="en-US" sz="26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3700" i="1" smtClean="0">
                <a:latin typeface="Times New Roman" pitchFamily="18" charset="0"/>
                <a:cs typeface="Times New Roman" pitchFamily="18" charset="0"/>
              </a:rPr>
              <a:t>Perhitungan Dimensi Pola (lanj.) :</a:t>
            </a:r>
            <a:endParaRPr lang="en-US" sz="37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24400"/>
          </a:xfrm>
        </p:spPr>
        <p:txBody>
          <a:bodyPr>
            <a:normAutofit/>
          </a:bodyPr>
          <a:lstStyle/>
          <a:p>
            <a:pPr marL="624078" lvl="0" indent="-514350">
              <a:buClr>
                <a:schemeClr val="accent5">
                  <a:lumMod val="75000"/>
                </a:schemeClr>
              </a:buClr>
              <a:buFont typeface="+mj-lt"/>
              <a:buAutoNum type="arabicPeriod" startAt="3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Kelonggaran pencabutan</a:t>
            </a:r>
          </a:p>
          <a:p>
            <a:pPr lvl="1">
              <a:buClr>
                <a:schemeClr val="accent5">
                  <a:lumMod val="75000"/>
                </a:schemeClr>
              </a:buClr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Untuk kemudahan pencabutan, pola dibuat tirus dengan ketirusan 0,125 inch per-feet panjang pola.</a:t>
            </a:r>
          </a:p>
          <a:p>
            <a:pPr lvl="1">
              <a:buClr>
                <a:schemeClr val="accent5">
                  <a:lumMod val="75000"/>
                </a:schemeClr>
              </a:buClr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Catatan : 1 feet = 12 inch</a:t>
            </a:r>
            <a:endParaRPr lang="en-US" sz="24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3900" i="1" smtClean="0">
                <a:latin typeface="Times New Roman" pitchFamily="18" charset="0"/>
                <a:cs typeface="Times New Roman" pitchFamily="18" charset="0"/>
              </a:rPr>
              <a:t>Perhitungan Dimensi Pola (lanj.) :</a:t>
            </a:r>
            <a:endParaRPr lang="en-US" sz="39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2057400"/>
          </a:xfrm>
        </p:spPr>
        <p:txBody>
          <a:bodyPr>
            <a:normAutofit/>
          </a:bodyPr>
          <a:lstStyle/>
          <a:p>
            <a:pPr marL="880110" lvl="1" indent="-514350">
              <a:buFont typeface="+mj-lt"/>
              <a:buAutoNum type="arabicPeriod"/>
            </a:pPr>
            <a:r>
              <a:rPr lang="en-US" sz="2900" smtClean="0">
                <a:latin typeface="Times New Roman" pitchFamily="18" charset="0"/>
                <a:cs typeface="Times New Roman" pitchFamily="18" charset="0"/>
              </a:rPr>
              <a:t>	Bentuk coran Besi Tuang yg akan dibuat spt pd gbr di bawah ini (satuan inch), hitung dimensi pola yang akan dibuat berdasarkan kelonggaran pengerjaan akhir, penyusutan, &amp; pencabutan.</a:t>
            </a:r>
            <a:endParaRPr lang="en-US" sz="2900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3900" i="1" smtClean="0">
                <a:latin typeface="Times New Roman" pitchFamily="18" charset="0"/>
                <a:cs typeface="Times New Roman" pitchFamily="18" charset="0"/>
              </a:rPr>
              <a:t>Contoh Soal :</a:t>
            </a:r>
            <a:endParaRPr lang="en-US" sz="39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657600" y="4648200"/>
            <a:ext cx="381000" cy="1143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4038600" y="5562600"/>
            <a:ext cx="182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038600" y="4876800"/>
            <a:ext cx="182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5867400" y="48768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467100" y="5257800"/>
            <a:ext cx="26289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4038600" y="5791200"/>
            <a:ext cx="0" cy="663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 flipV="1">
            <a:off x="3657600" y="4419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 flipV="1">
            <a:off x="5867400" y="44196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>
            <a:off x="3200400" y="4648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 flipH="1">
            <a:off x="3200400" y="5791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352800" y="4648200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5867400" y="5410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5867400" y="5029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5867400" y="55626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5867400" y="4876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705600" y="48768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-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2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3352800" y="60960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657600" y="5408612"/>
            <a:ext cx="22098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57600" y="5029200"/>
            <a:ext cx="22098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657600" y="62484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4762500" y="3390106"/>
            <a:ext cx="1588" cy="2209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5980906" y="5219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95800" y="4191000"/>
            <a:ext cx="457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smtClean="0"/>
              <a:t>12</a:t>
            </a:r>
            <a:endParaRPr lang="en-US" sz="1500"/>
          </a:p>
        </p:txBody>
      </p:sp>
      <p:sp>
        <p:nvSpPr>
          <p:cNvPr id="51" name="TextBox 50"/>
          <p:cNvSpPr txBox="1"/>
          <p:nvPr/>
        </p:nvSpPr>
        <p:spPr>
          <a:xfrm>
            <a:off x="2743200" y="5087035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smtClean="0"/>
              <a:t>Ø 6</a:t>
            </a:r>
            <a:endParaRPr lang="en-US" sz="1500"/>
          </a:p>
        </p:txBody>
      </p:sp>
      <p:sp>
        <p:nvSpPr>
          <p:cNvPr id="52" name="TextBox 51"/>
          <p:cNvSpPr txBox="1"/>
          <p:nvPr/>
        </p:nvSpPr>
        <p:spPr>
          <a:xfrm>
            <a:off x="6172200" y="5105400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smtClean="0"/>
              <a:t>Ø 3</a:t>
            </a:r>
            <a:endParaRPr lang="en-US" sz="1500"/>
          </a:p>
        </p:txBody>
      </p:sp>
      <p:sp>
        <p:nvSpPr>
          <p:cNvPr id="53" name="TextBox 52"/>
          <p:cNvSpPr txBox="1"/>
          <p:nvPr/>
        </p:nvSpPr>
        <p:spPr>
          <a:xfrm>
            <a:off x="6705600" y="5087035"/>
            <a:ext cx="609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smtClean="0"/>
              <a:t>Ø 4</a:t>
            </a:r>
            <a:endParaRPr lang="en-US" sz="1500"/>
          </a:p>
        </p:txBody>
      </p:sp>
      <p:sp>
        <p:nvSpPr>
          <p:cNvPr id="54" name="TextBox 53"/>
          <p:cNvSpPr txBox="1"/>
          <p:nvPr/>
        </p:nvSpPr>
        <p:spPr>
          <a:xfrm>
            <a:off x="3733800" y="5943600"/>
            <a:ext cx="381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191000"/>
          </a:xfrm>
        </p:spPr>
        <p:txBody>
          <a:bodyPr>
            <a:normAutofit lnSpcReduction="10000"/>
          </a:bodyPr>
          <a:lstStyle/>
          <a:p>
            <a:r>
              <a:rPr lang="en-US" sz="2900" smtClean="0"/>
              <a:t>Digunakan jika dalam suatu cetakan perlu dibuat rongga atau lubang. Inti dapat dibuat sebagai bagian dari pola atau dipasang setelah pola dikeluarkan.</a:t>
            </a:r>
            <a:endParaRPr lang="en-US" sz="2900" b="1" smtClean="0"/>
          </a:p>
          <a:p>
            <a:pPr>
              <a:buNone/>
            </a:pPr>
            <a:endParaRPr lang="en-US" sz="2800" smtClean="0"/>
          </a:p>
          <a:p>
            <a:r>
              <a:rPr lang="en-US" sz="2900" smtClean="0"/>
              <a:t>Jenis Inti :</a:t>
            </a:r>
          </a:p>
          <a:p>
            <a:pPr>
              <a:buNone/>
            </a:pPr>
            <a:endParaRPr lang="en-US" sz="2900" smtClean="0"/>
          </a:p>
          <a:p>
            <a:pPr marL="880110" lvl="1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US" sz="2500" smtClean="0"/>
              <a:t>Inti pasir basah :</a:t>
            </a:r>
          </a:p>
          <a:p>
            <a:pPr lvl="3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200" smtClean="0"/>
              <a:t>Merupakan bagian dari pola dan terbuat dari bahan yang sama dengan cetakan.</a:t>
            </a:r>
            <a:endParaRPr lang="en-US" sz="2200" b="1" smtClean="0"/>
          </a:p>
          <a:p>
            <a:pPr marL="880110" lvl="1" indent="-514350">
              <a:buNone/>
            </a:pPr>
            <a:endParaRPr lang="en-US" sz="2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4300" i="1" smtClean="0">
                <a:latin typeface="Times New Roman" pitchFamily="18" charset="0"/>
                <a:cs typeface="Times New Roman" pitchFamily="18" charset="0"/>
              </a:rPr>
              <a:t>Inti :</a:t>
            </a:r>
            <a:endParaRPr lang="en-US" sz="43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-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2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038600"/>
          </a:xfrm>
        </p:spPr>
        <p:txBody>
          <a:bodyPr>
            <a:normAutofit/>
          </a:bodyPr>
          <a:lstStyle/>
          <a:p>
            <a:pPr marL="624078" lvl="0" indent="-514350">
              <a:buClr>
                <a:schemeClr val="accent5">
                  <a:lumMod val="75000"/>
                </a:schemeClr>
              </a:buClr>
              <a:buSzPct val="100000"/>
              <a:buFont typeface="+mj-lt"/>
              <a:buAutoNum type="arabicPeriod" startAt="2"/>
            </a:pPr>
            <a:r>
              <a:rPr lang="en-US" sz="2900" smtClean="0"/>
              <a:t>Inti pasir kering :</a:t>
            </a:r>
          </a:p>
          <a:p>
            <a:pPr lvl="2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500" smtClean="0"/>
              <a:t>Dibuat secara terpisah &amp; dipasang dng tepat dlm cetakan setelah pola dikeluarkan, sebelum cetakan ditutup.</a:t>
            </a:r>
          </a:p>
          <a:p>
            <a:pPr lvl="2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500" smtClean="0"/>
              <a:t>Inti terpisah lebih sulit &amp; biasanya hal ini berarti peningkatan biaya pembuatan pola. </a:t>
            </a:r>
            <a:endParaRPr lang="en-US" sz="2500" b="1" smtClean="0"/>
          </a:p>
          <a:p>
            <a:pPr lvl="2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500" smtClean="0"/>
              <a:t>Inti harus dibuat secara terpisah dlm kotak inti, Lubang yang teliti dng permukaan halus harus dihasilkan oleh inti pasir kering.</a:t>
            </a:r>
            <a:endParaRPr lang="en-US" sz="2500" b="1" smtClean="0"/>
          </a:p>
          <a:p>
            <a:pPr marL="880110" lvl="1" indent="-514350"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endParaRPr lang="en-US" sz="2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Autofit/>
          </a:bodyPr>
          <a:lstStyle/>
          <a:p>
            <a:r>
              <a:rPr lang="en-US" sz="4300" i="1" smtClean="0">
                <a:latin typeface="Times New Roman" pitchFamily="18" charset="0"/>
                <a:cs typeface="Times New Roman" pitchFamily="18" charset="0"/>
              </a:rPr>
              <a:t>Inti (lanj.) :</a:t>
            </a:r>
            <a:endParaRPr lang="en-US" sz="43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M. Derajat A</a:t>
            </a:r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-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2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700</TotalTime>
  <Words>594</Words>
  <Application>Microsoft Office PowerPoint</Application>
  <PresentationFormat>On-screen Show (4:3)</PresentationFormat>
  <Paragraphs>148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Concourse</vt:lpstr>
      <vt:lpstr>Custom Design</vt:lpstr>
      <vt:lpstr>Cetakan, Inti &amp;  Perhitungannya</vt:lpstr>
      <vt:lpstr>Cetakan Pasir :</vt:lpstr>
      <vt:lpstr>Hal yg Perlu Diperhatikan UtkCetakan Pasir (lanj.) :</vt:lpstr>
      <vt:lpstr>Perhitungan Dimensi Pola :</vt:lpstr>
      <vt:lpstr>Perhitungan Dimensi Pola (lanj.) :</vt:lpstr>
      <vt:lpstr>Perhitungan Dimensi Pola (lanj.) :</vt:lpstr>
      <vt:lpstr>Contoh Soal :</vt:lpstr>
      <vt:lpstr>Inti :</vt:lpstr>
      <vt:lpstr>Inti (lanj.) :</vt:lpstr>
      <vt:lpstr>Jenis-jenis Inti Pasir Kering :</vt:lpstr>
      <vt:lpstr>Jenis-jenis Inti :</vt:lpstr>
      <vt:lpstr>Faktor yang mempengaruhi Rancangan Produk :</vt:lpstr>
      <vt:lpstr>Faktor yang mempengaruhi Rancangan Produk (lanj.)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Pengetahuan Bahan &amp; Material</dc:title>
  <dc:creator/>
  <cp:lastModifiedBy>HP 6520s</cp:lastModifiedBy>
  <cp:revision>42</cp:revision>
  <dcterms:created xsi:type="dcterms:W3CDTF">2006-08-16T00:00:00Z</dcterms:created>
  <dcterms:modified xsi:type="dcterms:W3CDTF">2012-03-09T01:33:13Z</dcterms:modified>
</cp:coreProperties>
</file>