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1.jpeg" ContentType="image/jpeg"/>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9E8BF23E-CCCD-418B-B9B8-D836F904E10E}" type="datetime">
              <a:rPr b="0" lang="en-US" sz="1200" spc="-1" strike="noStrike">
                <a:solidFill>
                  <a:srgbClr val="8b8b8b"/>
                </a:solidFill>
                <a:latin typeface="Calibri"/>
              </a:rPr>
              <a:t>1/8/20</a:t>
            </a:fld>
            <a:endParaRPr b="0" lang="en-US" sz="1200" spc="-1" strike="noStrike">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D59E7CB1-23AE-4786-9DAB-22130DF1E31D}"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1" name="Picture 6" descr=""/>
          <p:cNvPicPr/>
          <p:nvPr/>
        </p:nvPicPr>
        <p:blipFill>
          <a:blip r:embed="rId1">
            <a:lum bright="-65000"/>
          </a:blip>
          <a:stretch/>
        </p:blipFill>
        <p:spPr>
          <a:xfrm>
            <a:off x="0" y="0"/>
            <a:ext cx="9143640" cy="6857640"/>
          </a:xfrm>
          <a:prstGeom prst="rect">
            <a:avLst/>
          </a:prstGeom>
          <a:ln>
            <a:noFill/>
          </a:ln>
        </p:spPr>
      </p:pic>
      <p:sp>
        <p:nvSpPr>
          <p:cNvPr id="42" name="CustomShape 1"/>
          <p:cNvSpPr/>
          <p:nvPr/>
        </p:nvSpPr>
        <p:spPr>
          <a:xfrm>
            <a:off x="3350160" y="152280"/>
            <a:ext cx="2651400" cy="57780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3200" spc="-1" strike="noStrike">
                <a:solidFill>
                  <a:srgbClr val="ffffff"/>
                </a:solidFill>
                <a:latin typeface="Calibri"/>
              </a:rPr>
              <a:t>Desain Industri</a:t>
            </a:r>
            <a:endParaRPr b="0" lang="en-US" sz="3200" spc="-1" strike="noStrike">
              <a:latin typeface="Arial"/>
            </a:endParaRPr>
          </a:p>
        </p:txBody>
      </p:sp>
      <p:sp>
        <p:nvSpPr>
          <p:cNvPr id="43" name="CustomShape 2"/>
          <p:cNvSpPr/>
          <p:nvPr/>
        </p:nvSpPr>
        <p:spPr>
          <a:xfrm>
            <a:off x="509760" y="685800"/>
            <a:ext cx="8100720" cy="588384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0" lang="en-US" sz="2000" spc="-1" strike="noStrike">
                <a:solidFill>
                  <a:srgbClr val="ffffff"/>
                </a:solidFill>
                <a:latin typeface="Arial"/>
              </a:rPr>
              <a:t>Ergonomi (</a:t>
            </a:r>
            <a:r>
              <a:rPr b="0" i="1" lang="en-US" sz="2000" spc="-1" strike="noStrike">
                <a:solidFill>
                  <a:srgbClr val="ffffff"/>
                </a:solidFill>
                <a:latin typeface="Arial"/>
              </a:rPr>
              <a:t>Human factor</a:t>
            </a:r>
            <a:r>
              <a:rPr b="0" lang="en-US" sz="2000" spc="-1" strike="noStrike">
                <a:solidFill>
                  <a:srgbClr val="ffffff"/>
                </a:solidFill>
                <a:latin typeface="Arial"/>
              </a:rPr>
              <a:t>)</a:t>
            </a:r>
            <a:endParaRPr b="0" lang="en-US" sz="2000" spc="-1" strike="noStrike">
              <a:latin typeface="Arial"/>
            </a:endParaRPr>
          </a:p>
          <a:p>
            <a:pPr>
              <a:lnSpc>
                <a:spcPct val="100000"/>
              </a:lnSpc>
            </a:pPr>
            <a:endParaRPr b="0" lang="en-US" sz="2000" spc="-1" strike="noStrike">
              <a:latin typeface="Arial"/>
            </a:endParaRPr>
          </a:p>
          <a:p>
            <a:pPr>
              <a:lnSpc>
                <a:spcPct val="100000"/>
              </a:lnSpc>
            </a:pPr>
            <a:r>
              <a:rPr b="0" lang="en-US" sz="2000" spc="-1" strike="noStrike">
                <a:solidFill>
                  <a:srgbClr val="ffffff"/>
                </a:solidFill>
                <a:latin typeface="Arial"/>
              </a:rPr>
              <a:t>Ilmu yang mempelajari tentang keterkaitan orang dengan lingkungan kerjanya.</a:t>
            </a:r>
            <a:endParaRPr b="0" lang="en-US" sz="2000" spc="-1" strike="noStrike">
              <a:latin typeface="Arial"/>
            </a:endParaRPr>
          </a:p>
          <a:p>
            <a:pPr>
              <a:lnSpc>
                <a:spcPct val="100000"/>
              </a:lnSpc>
            </a:pPr>
            <a:r>
              <a:rPr b="0" lang="en-US" sz="2000" spc="-1" strike="noStrike">
                <a:solidFill>
                  <a:srgbClr val="ffffff"/>
                </a:solidFill>
                <a:latin typeface="Arial"/>
              </a:rPr>
              <a:t>Ilmu ini muncul akibat banyaknya kesalahan yang dilakukan dalam proses kerja yaitu kesalahan dalam perancangan atau prosedur kerja. Sejumlah peralatan kerja dirancang tdk sesuai dengan kondisi fisik, psikis dan lingkungannya. Empat dasar subkategori utama dlm ergonomi, yaitu : skeletal/muscular (kerangka/otot); sensory (alat indera); environmental (lingkungan) dan mental.</a:t>
            </a:r>
            <a:br/>
            <a:br/>
            <a:r>
              <a:rPr b="1" lang="en-US" sz="2000" spc="-1" strike="noStrike">
                <a:solidFill>
                  <a:srgbClr val="ffffff"/>
                </a:solidFill>
                <a:latin typeface="Arial"/>
              </a:rPr>
              <a:t>Perencanaan dan Perancangan Fasilitas</a:t>
            </a:r>
            <a:br/>
            <a:r>
              <a:rPr b="0" lang="en-US" sz="2000" spc="-1" strike="noStrike">
                <a:solidFill>
                  <a:srgbClr val="ffffff"/>
                </a:solidFill>
                <a:latin typeface="Arial"/>
              </a:rPr>
              <a:t>Meliputi penentuan/penempatan lokasi fasilitas, tat letak fasilitas. Tujuan dari perencanaan &amp; perancangan fasilitas adalah untuk mendapatkan biaya yang minimaum.</a:t>
            </a:r>
            <a:br/>
            <a:r>
              <a:rPr b="1" lang="en-US" sz="2000" spc="-1" strike="noStrike">
                <a:solidFill>
                  <a:srgbClr val="ffffff"/>
                </a:solidFill>
                <a:latin typeface="Arial"/>
              </a:rPr>
              <a:t> </a:t>
            </a:r>
            <a:br/>
            <a:r>
              <a:rPr b="1" lang="en-US" sz="2000" spc="-1" strike="noStrike">
                <a:solidFill>
                  <a:srgbClr val="ffffff"/>
                </a:solidFill>
                <a:latin typeface="Arial"/>
              </a:rPr>
              <a:t>Material Handling</a:t>
            </a:r>
            <a:br/>
            <a:r>
              <a:rPr b="0" lang="en-US" sz="2000" spc="-1" strike="noStrike">
                <a:solidFill>
                  <a:srgbClr val="ffffff"/>
                </a:solidFill>
                <a:latin typeface="Arial"/>
              </a:rPr>
              <a:t>Tujuan dari MH adalah untuk meminimumkan MHC, karena seringkali Mh menimbulkan biaya yang tdk sedikit.</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848</TotalTime>
  <Application>LibreOffice/6.1.5.1$Linux_X86_64 LibreOffice_project/10$Build-1</Application>
  <Words>75</Words>
  <Paragraphs>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2012-10-10T14:44:26Z</dcterms:created>
  <dc:creator>USER </dc:creator>
  <dc:description/>
  <dc:language>en-US</dc:language>
  <cp:lastModifiedBy>USER </cp:lastModifiedBy>
  <dcterms:modified xsi:type="dcterms:W3CDTF">2012-10-16T12:49:03Z</dcterms:modified>
  <cp:revision>85</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