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_rels/presentation.xml.rels" ContentType="application/vnd.openxmlformats-package.relationships+xml"/>
  <Override PartName="/ppt/media/image1.jpeg" ContentType="image/jpeg"/>
  <Override PartName="/ppt/slides/_rels/slide1.xml.rels" ContentType="application/vnd.openxmlformats-package.relationships+xml"/>
  <Override PartName="/ppt/slides/slide1.xml" ContentType="application/vnd.openxmlformats-officedocument.presentationml.slid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4"/>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3" name="PlaceHolder 5"/>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5" name="PlaceHolder 2"/>
          <p:cNvSpPr>
            <a:spLocks noGrp="1"/>
          </p:cNvSpPr>
          <p:nvPr>
            <p:ph type="body"/>
          </p:nvPr>
        </p:nvSpPr>
        <p:spPr>
          <a:xfrm>
            <a:off x="45720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3"/>
          <p:cNvSpPr>
            <a:spLocks noGrp="1"/>
          </p:cNvSpPr>
          <p:nvPr>
            <p:ph type="body"/>
          </p:nvPr>
        </p:nvSpPr>
        <p:spPr>
          <a:xfrm>
            <a:off x="323964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4"/>
          <p:cNvSpPr>
            <a:spLocks noGrp="1"/>
          </p:cNvSpPr>
          <p:nvPr>
            <p:ph type="body"/>
          </p:nvPr>
        </p:nvSpPr>
        <p:spPr>
          <a:xfrm>
            <a:off x="602208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5"/>
          <p:cNvSpPr>
            <a:spLocks noGrp="1"/>
          </p:cNvSpPr>
          <p:nvPr>
            <p:ph type="body"/>
          </p:nvPr>
        </p:nvSpPr>
        <p:spPr>
          <a:xfrm>
            <a:off x="45720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6"/>
          <p:cNvSpPr>
            <a:spLocks noGrp="1"/>
          </p:cNvSpPr>
          <p:nvPr>
            <p:ph type="body"/>
          </p:nvPr>
        </p:nvSpPr>
        <p:spPr>
          <a:xfrm>
            <a:off x="323964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40" name="PlaceHolder 7"/>
          <p:cNvSpPr>
            <a:spLocks noGrp="1"/>
          </p:cNvSpPr>
          <p:nvPr>
            <p:ph type="body"/>
          </p:nvPr>
        </p:nvSpPr>
        <p:spPr>
          <a:xfrm>
            <a:off x="602208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7" name="PlaceHolder 4"/>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Arial"/>
            </a:endParaRPr>
          </a:p>
        </p:txBody>
      </p:sp>
      <p:sp>
        <p:nvSpPr>
          <p:cNvPr id="1" name="PlaceHolder 2"/>
          <p:cNvSpPr>
            <a:spLocks noGrp="1"/>
          </p:cNvSpPr>
          <p:nvPr>
            <p:ph type="body"/>
          </p:nvPr>
        </p:nvSpPr>
        <p:spPr>
          <a:xfrm>
            <a:off x="457200" y="1600200"/>
            <a:ext cx="8229240" cy="4525560"/>
          </a:xfrm>
          <a:prstGeom prst="rect">
            <a:avLst/>
          </a:prstGeom>
        </p:spPr>
        <p:txBody>
          <a:bodyPr>
            <a:noAutofit/>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Click to edit Master text styles</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Second level</a:t>
            </a:r>
            <a:endParaRPr b="0" lang="en-US"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en-US" sz="2400" spc="-1" strike="noStrike">
                <a:solidFill>
                  <a:srgbClr val="000000"/>
                </a:solidFill>
                <a:latin typeface="Calibri"/>
              </a:rPr>
              <a:t>Third level</a:t>
            </a:r>
            <a:endParaRPr b="0" lang="en-US" sz="2400" spc="-1" strike="noStrike">
              <a:solidFill>
                <a:srgbClr val="000000"/>
              </a:solidFill>
              <a:latin typeface="Calibri"/>
            </a:endParaRPr>
          </a:p>
          <a:p>
            <a:pPr lvl="3" marL="1600200" indent="-228240">
              <a:lnSpc>
                <a:spcPct val="100000"/>
              </a:lnSpc>
              <a:spcBef>
                <a:spcPts val="400"/>
              </a:spcBef>
              <a:buClr>
                <a:srgbClr val="000000"/>
              </a:buClr>
              <a:buFont typeface="Arial"/>
              <a:buChar char="–"/>
            </a:pPr>
            <a:r>
              <a:rPr b="0" lang="en-US" sz="2000" spc="-1" strike="noStrike">
                <a:solidFill>
                  <a:srgbClr val="000000"/>
                </a:solidFill>
                <a:latin typeface="Calibri"/>
              </a:rPr>
              <a:t>Fourth level</a:t>
            </a:r>
            <a:endParaRPr b="0" lang="en-US" sz="2000" spc="-1" strike="noStrike">
              <a:solidFill>
                <a:srgbClr val="000000"/>
              </a:solidFill>
              <a:latin typeface="Calibri"/>
            </a:endParaRPr>
          </a:p>
          <a:p>
            <a:pPr lvl="4" marL="2057400" indent="-228240">
              <a:lnSpc>
                <a:spcPct val="100000"/>
              </a:lnSpc>
              <a:spcBef>
                <a:spcPts val="400"/>
              </a:spcBef>
              <a:buClr>
                <a:srgbClr val="000000"/>
              </a:buClr>
              <a:buFont typeface="Arial"/>
              <a:buChar char="»"/>
            </a:pPr>
            <a:r>
              <a:rPr b="0" lang="en-US" sz="2000" spc="-1" strike="noStrike">
                <a:solidFill>
                  <a:srgbClr val="000000"/>
                </a:solidFill>
                <a:latin typeface="Calibri"/>
              </a:rPr>
              <a:t>Fifth level</a:t>
            </a:r>
            <a:endParaRPr b="0" lang="en-US" sz="2000" spc="-1" strike="noStrike">
              <a:solidFill>
                <a:srgbClr val="000000"/>
              </a:solidFill>
              <a:latin typeface="Calibri"/>
            </a:endParaRPr>
          </a:p>
        </p:txBody>
      </p:sp>
      <p:sp>
        <p:nvSpPr>
          <p:cNvPr id="2" name="PlaceHolder 3"/>
          <p:cNvSpPr>
            <a:spLocks noGrp="1"/>
          </p:cNvSpPr>
          <p:nvPr>
            <p:ph type="dt"/>
          </p:nvPr>
        </p:nvSpPr>
        <p:spPr>
          <a:xfrm>
            <a:off x="457200" y="6356520"/>
            <a:ext cx="2133360" cy="364680"/>
          </a:xfrm>
          <a:prstGeom prst="rect">
            <a:avLst/>
          </a:prstGeom>
        </p:spPr>
        <p:txBody>
          <a:bodyPr anchor="ctr">
            <a:noAutofit/>
          </a:bodyPr>
          <a:p>
            <a:pPr>
              <a:lnSpc>
                <a:spcPct val="100000"/>
              </a:lnSpc>
            </a:pPr>
            <a:fld id="{BB501808-9CC5-40DB-BBF7-632B3E626CC9}" type="datetime">
              <a:rPr b="0" lang="en-US" sz="1200" spc="-1" strike="noStrike">
                <a:solidFill>
                  <a:srgbClr val="8b8b8b"/>
                </a:solidFill>
                <a:latin typeface="Calibri"/>
              </a:rPr>
              <a:t>1/8/20</a:t>
            </a:fld>
            <a:endParaRPr b="0" lang="en-US" sz="1200" spc="-1" strike="noStrike">
              <a:latin typeface="Times New Roman"/>
            </a:endParaRPr>
          </a:p>
        </p:txBody>
      </p:sp>
      <p:sp>
        <p:nvSpPr>
          <p:cNvPr id="3" name="PlaceHolder 4"/>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4" name="PlaceHolder 5"/>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1C0F504C-AB99-4B96-A0B6-F39C84AF3D08}" type="slidenum">
              <a:rPr b="0" lang="en-US" sz="1200" spc="-1" strike="noStrike">
                <a:solidFill>
                  <a:srgbClr val="8b8b8b"/>
                </a:solidFill>
                <a:latin typeface="Calibri"/>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41" name="Picture 7" descr=""/>
          <p:cNvPicPr/>
          <p:nvPr/>
        </p:nvPicPr>
        <p:blipFill>
          <a:blip r:embed="rId1">
            <a:lum bright="-60000"/>
          </a:blip>
          <a:stretch/>
        </p:blipFill>
        <p:spPr>
          <a:xfrm>
            <a:off x="0" y="0"/>
            <a:ext cx="9143640" cy="6857640"/>
          </a:xfrm>
          <a:prstGeom prst="rect">
            <a:avLst/>
          </a:prstGeom>
          <a:ln>
            <a:noFill/>
          </a:ln>
        </p:spPr>
      </p:pic>
      <p:sp>
        <p:nvSpPr>
          <p:cNvPr id="42" name="CustomShape 1"/>
          <p:cNvSpPr/>
          <p:nvPr/>
        </p:nvSpPr>
        <p:spPr>
          <a:xfrm>
            <a:off x="3350160" y="152280"/>
            <a:ext cx="2651400" cy="577800"/>
          </a:xfrm>
          <a:prstGeom prst="rect">
            <a:avLst/>
          </a:prstGeom>
          <a:noFill/>
          <a:ln w="9360">
            <a:noFill/>
          </a:ln>
        </p:spPr>
        <p:style>
          <a:lnRef idx="0"/>
          <a:fillRef idx="0"/>
          <a:effectRef idx="0"/>
          <a:fontRef idx="minor"/>
        </p:style>
        <p:txBody>
          <a:bodyPr wrap="none" lIns="90000" rIns="90000" tIns="45000" bIns="45000">
            <a:spAutoFit/>
          </a:bodyPr>
          <a:p>
            <a:pPr>
              <a:lnSpc>
                <a:spcPct val="100000"/>
              </a:lnSpc>
            </a:pPr>
            <a:r>
              <a:rPr b="0" lang="en-US" sz="3200" spc="-1" strike="noStrike">
                <a:solidFill>
                  <a:srgbClr val="ffffff"/>
                </a:solidFill>
                <a:latin typeface="Calibri"/>
              </a:rPr>
              <a:t>Desain Industri</a:t>
            </a:r>
            <a:endParaRPr b="0" lang="en-US" sz="3200" spc="-1" strike="noStrike">
              <a:latin typeface="Arial"/>
            </a:endParaRPr>
          </a:p>
        </p:txBody>
      </p:sp>
      <p:sp>
        <p:nvSpPr>
          <p:cNvPr id="43" name="CustomShape 2"/>
          <p:cNvSpPr/>
          <p:nvPr/>
        </p:nvSpPr>
        <p:spPr>
          <a:xfrm>
            <a:off x="509760" y="685800"/>
            <a:ext cx="8100720" cy="6125400"/>
          </a:xfrm>
          <a:prstGeom prst="rect">
            <a:avLst/>
          </a:prstGeom>
          <a:noFill/>
          <a:ln w="9360">
            <a:noFill/>
          </a:ln>
        </p:spPr>
        <p:style>
          <a:lnRef idx="0"/>
          <a:fillRef idx="0"/>
          <a:effectRef idx="0"/>
          <a:fontRef idx="minor"/>
        </p:style>
        <p:txBody>
          <a:bodyPr lIns="90000" rIns="90000" tIns="45000" bIns="45000">
            <a:spAutoFit/>
          </a:bodyPr>
          <a:p>
            <a:pPr>
              <a:lnSpc>
                <a:spcPct val="100000"/>
              </a:lnSpc>
            </a:pPr>
            <a:r>
              <a:rPr b="1" lang="en-US" sz="1800" spc="-1" strike="noStrike">
                <a:solidFill>
                  <a:srgbClr val="ffffff"/>
                </a:solidFill>
                <a:latin typeface="Arial"/>
              </a:rPr>
              <a:t>Pengertian desain dan perkembangannya</a:t>
            </a:r>
            <a:endParaRPr b="0" lang="en-US" sz="1800" spc="-1" strike="noStrike">
              <a:latin typeface="Arial"/>
            </a:endParaRPr>
          </a:p>
          <a:p>
            <a:pPr>
              <a:lnSpc>
                <a:spcPct val="100000"/>
              </a:lnSpc>
            </a:pPr>
            <a:r>
              <a:rPr b="0" lang="en-US" sz="1800" spc="-1" strike="noStrike">
                <a:solidFill>
                  <a:srgbClr val="ffffff"/>
                </a:solidFill>
                <a:latin typeface="Arial"/>
              </a:rPr>
              <a:t>Definisi Desain Industri Hak Desain Industri</a:t>
            </a:r>
            <a:endParaRPr b="0" lang="en-US" sz="1800" spc="-1" strike="noStrike">
              <a:latin typeface="Arial"/>
            </a:endParaRPr>
          </a:p>
          <a:p>
            <a:pPr>
              <a:lnSpc>
                <a:spcPct val="100000"/>
              </a:lnSpc>
            </a:pPr>
            <a:r>
              <a:rPr b="0" lang="en-US" sz="1800" spc="-1" strike="noStrike">
                <a:solidFill>
                  <a:srgbClr val="ffffff"/>
                </a:solidFill>
                <a:latin typeface="Arial"/>
              </a:rPr>
              <a:t>a. Desain Industri </a:t>
            </a:r>
            <a:endParaRPr b="0" lang="en-US" sz="1800" spc="-1" strike="noStrike">
              <a:latin typeface="Arial"/>
            </a:endParaRPr>
          </a:p>
          <a:p>
            <a:pPr>
              <a:lnSpc>
                <a:spcPct val="100000"/>
              </a:lnSpc>
            </a:pPr>
            <a:r>
              <a:rPr b="0" lang="en-US" sz="1800" spc="-1" strike="noStrike">
                <a:solidFill>
                  <a:srgbClr val="ffffff"/>
                </a:solidFill>
                <a:latin typeface="Arial"/>
              </a:rPr>
              <a:t>Menurut Undang-Undang Desain Industri No. 31 Tahun 2000 BAB IKetentuan Umum Pasal 1 ayat (1) yang menyatakan:Desain industri adalahsuatu kreasi tentang bentuk, konfigurasi atau komposisi garis atau warna, ataugaris dan warna, atau gabungan daripadanya yang berbentuk tiga dimensi ataudua dimensi yang memberikan kesan estetis dan dapat diwujudkan dalam polatiga dimensi atau dua dimensi yang memberikan kesan estetis serta dapatdipakai untuk menghasilkan suatu produk, barang, komoditas industri, kerajinantangan.Dari pengertian ini tampak bahwa salah satu yang disebut dengan desainindustri itu adalah suatu kreasi bentuk, konfigurasi dan komposisi garis atauwarna yang memberikan kesan estetis dan dapat dipakai untuk menghasilkankerajinan tangan. Jelaslah, bahwa desain industri yang dihasilkan oleh pengrajinsebenarnya masuk dalam cakupan desain industri sebagaimana yang dirumuskandalam UU Desain Industri. Ketika desain industri yang dihasilkan oleh pengrajin,maka patutlah untuk diberikan perlindungan hukum. Perlindungan hukumdiberikan agar desain industri yang dihasilkan pengrajin tidak ditiru ataudimanfaatkan oleh pihak lain yang tidak berhak. Untuk desain industri yangdapat dilindungi hendaknya desain industri tersebut memenuhi beberapakriteria.</a:t>
            </a:r>
            <a:endParaRPr b="0" lang="en-US" sz="1800" spc="-1" strike="noStrike">
              <a:latin typeface="Arial"/>
            </a:endParaRPr>
          </a:p>
          <a:p>
            <a:pPr>
              <a:lnSpc>
                <a:spcPct val="100000"/>
              </a:lnSpc>
            </a:pPr>
            <a:endParaRPr b="0" lang="en-US"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849</TotalTime>
  <Application>LibreOffice/6.1.5.2$Linux_X86_64 LibreOffice_project/10$Build-2</Application>
  <Words>16</Words>
  <Paragraphs>5</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2012-10-10T14:44:26Z</dcterms:created>
  <dc:creator>USER </dc:creator>
  <dc:description/>
  <dc:language>en-US</dc:language>
  <cp:lastModifiedBy>USER </cp:lastModifiedBy>
  <dcterms:modified xsi:type="dcterms:W3CDTF">2012-10-16T12:49:46Z</dcterms:modified>
  <cp:revision>87</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0</vt:bool>
  </property>
  <property fmtid="{D5CDD505-2E9C-101B-9397-08002B2CF9AE}" pid="10" name="ShareDoc">
    <vt:bool>0</vt:bool>
  </property>
  <property fmtid="{D5CDD505-2E9C-101B-9397-08002B2CF9AE}" pid="11" name="Slides">
    <vt:i4>1</vt:i4>
  </property>
</Properties>
</file>