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2" d="100"/>
          <a:sy n="62" d="100"/>
        </p:scale>
        <p:origin x="-2021" y="-54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F9F4ED-5DDD-43C2-8260-F59B69C2762D}" type="datetimeFigureOut">
              <a:rPr lang="en-US" smtClean="0"/>
              <a:t>11/21/2017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7DE850-D4CC-498A-ACDF-8C03249FBAE0}" type="slidenum">
              <a:rPr lang="en-US" smtClean="0"/>
              <a:t>‹#›</a:t>
            </a:fld>
            <a:endParaRPr lang="en-US"/>
          </a:p>
        </p:txBody>
      </p:sp>
    </p:spTree>
    <p:extLst>
      <p:ext uri="{BB962C8B-B14F-4D97-AF65-F5344CB8AC3E}">
        <p14:creationId xmlns:p14="http://schemas.microsoft.com/office/powerpoint/2010/main" val="1017815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1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101D4C-7CBD-43FB-B777-A0E691BA8735}" type="slidenum">
              <a:rPr lang="id-ID" smtClean="0">
                <a:solidFill>
                  <a:prstClr val="black"/>
                </a:solidFill>
              </a:rPr>
              <a:pPr fontAlgn="base">
                <a:spcBef>
                  <a:spcPct val="0"/>
                </a:spcBef>
                <a:spcAft>
                  <a:spcPct val="0"/>
                </a:spcAft>
                <a:defRPr/>
              </a:pPr>
              <a:t>2</a:t>
            </a:fld>
            <a:endParaRPr lang="id-ID" smtClean="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1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3261B95-DCF2-4E66-8AEA-7CF0A8AF087E}" type="slidenum">
              <a:rPr lang="id-ID" smtClean="0">
                <a:solidFill>
                  <a:prstClr val="black"/>
                </a:solidFill>
              </a:rPr>
              <a:pPr fontAlgn="base">
                <a:spcBef>
                  <a:spcPct val="0"/>
                </a:spcBef>
                <a:spcAft>
                  <a:spcPct val="0"/>
                </a:spcAft>
                <a:defRPr/>
              </a:pPr>
              <a:t>3</a:t>
            </a:fld>
            <a:endParaRPr lang="id-ID" smtClean="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BA9E9EAE-DC28-4808-AE10-CD0E8258DC7D}" type="slidenum">
              <a:rPr lang="id-ID" smtClean="0">
                <a:solidFill>
                  <a:prstClr val="black"/>
                </a:solidFill>
              </a:rPr>
              <a:pPr>
                <a:defRPr/>
              </a:pPr>
              <a:t>4</a:t>
            </a:fld>
            <a:endParaRPr lang="id-ID">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8F5ABF59-DF09-4EFF-B849-9544517D4349}" type="slidenum">
              <a:rPr lang="id-ID" smtClean="0">
                <a:solidFill>
                  <a:prstClr val="black"/>
                </a:solidFill>
              </a:rPr>
              <a:pPr>
                <a:defRPr/>
              </a:pPr>
              <a:t>5</a:t>
            </a:fld>
            <a:endParaRPr lang="id-ID">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156CEED-DB54-43A0-8B1B-20DDE065BDCA}" type="slidenum">
              <a:rPr lang="id-ID" smtClean="0">
                <a:solidFill>
                  <a:prstClr val="black"/>
                </a:solidFill>
              </a:rPr>
              <a:pPr>
                <a:defRPr/>
              </a:pPr>
              <a:t>6</a:t>
            </a:fld>
            <a:endParaRPr lang="id-ID">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156CEED-DB54-43A0-8B1B-20DDE065BDCA}" type="slidenum">
              <a:rPr lang="id-ID" smtClean="0">
                <a:solidFill>
                  <a:prstClr val="black"/>
                </a:solidFill>
              </a:rPr>
              <a:pPr>
                <a:defRPr/>
              </a:pPr>
              <a:t>7</a:t>
            </a:fld>
            <a:endParaRPr lang="id-ID">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156CEED-DB54-43A0-8B1B-20DDE065BDCA}" type="slidenum">
              <a:rPr lang="id-ID" smtClean="0">
                <a:solidFill>
                  <a:prstClr val="black"/>
                </a:solidFill>
              </a:rPr>
              <a:pPr>
                <a:defRPr/>
              </a:pPr>
              <a:t>8</a:t>
            </a:fld>
            <a:endParaRPr lang="id-ID">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156CEED-DB54-43A0-8B1B-20DDE065BDCA}" type="slidenum">
              <a:rPr lang="id-ID" smtClean="0">
                <a:solidFill>
                  <a:prstClr val="black"/>
                </a:solidFill>
              </a:rPr>
              <a:pPr>
                <a:defRPr/>
              </a:pPr>
              <a:t>9</a:t>
            </a:fld>
            <a:endParaRPr lang="id-ID">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62B74E-910F-4F37-95C3-D5013A479466}" type="datetimeFigureOut">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DD75A-E0B9-4048-8602-EE2478DFB11A}" type="slidenum">
              <a:rPr lang="en-US" smtClean="0"/>
              <a:t>‹#›</a:t>
            </a:fld>
            <a:endParaRPr lang="en-US"/>
          </a:p>
        </p:txBody>
      </p:sp>
    </p:spTree>
    <p:extLst>
      <p:ext uri="{BB962C8B-B14F-4D97-AF65-F5344CB8AC3E}">
        <p14:creationId xmlns:p14="http://schemas.microsoft.com/office/powerpoint/2010/main" val="2350105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62B74E-910F-4F37-95C3-D5013A479466}" type="datetimeFigureOut">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DD75A-E0B9-4048-8602-EE2478DFB11A}" type="slidenum">
              <a:rPr lang="en-US" smtClean="0"/>
              <a:t>‹#›</a:t>
            </a:fld>
            <a:endParaRPr lang="en-US"/>
          </a:p>
        </p:txBody>
      </p:sp>
    </p:spTree>
    <p:extLst>
      <p:ext uri="{BB962C8B-B14F-4D97-AF65-F5344CB8AC3E}">
        <p14:creationId xmlns:p14="http://schemas.microsoft.com/office/powerpoint/2010/main" val="3891769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62B74E-910F-4F37-95C3-D5013A479466}" type="datetimeFigureOut">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DD75A-E0B9-4048-8602-EE2478DFB11A}" type="slidenum">
              <a:rPr lang="en-US" smtClean="0"/>
              <a:t>‹#›</a:t>
            </a:fld>
            <a:endParaRPr lang="en-US"/>
          </a:p>
        </p:txBody>
      </p:sp>
    </p:spTree>
    <p:extLst>
      <p:ext uri="{BB962C8B-B14F-4D97-AF65-F5344CB8AC3E}">
        <p14:creationId xmlns:p14="http://schemas.microsoft.com/office/powerpoint/2010/main" val="3260750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62B74E-910F-4F37-95C3-D5013A479466}" type="datetimeFigureOut">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DD75A-E0B9-4048-8602-EE2478DFB11A}" type="slidenum">
              <a:rPr lang="en-US" smtClean="0"/>
              <a:t>‹#›</a:t>
            </a:fld>
            <a:endParaRPr lang="en-US"/>
          </a:p>
        </p:txBody>
      </p:sp>
    </p:spTree>
    <p:extLst>
      <p:ext uri="{BB962C8B-B14F-4D97-AF65-F5344CB8AC3E}">
        <p14:creationId xmlns:p14="http://schemas.microsoft.com/office/powerpoint/2010/main" val="2175037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62B74E-910F-4F37-95C3-D5013A479466}" type="datetimeFigureOut">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DD75A-E0B9-4048-8602-EE2478DFB11A}" type="slidenum">
              <a:rPr lang="en-US" smtClean="0"/>
              <a:t>‹#›</a:t>
            </a:fld>
            <a:endParaRPr lang="en-US"/>
          </a:p>
        </p:txBody>
      </p:sp>
    </p:spTree>
    <p:extLst>
      <p:ext uri="{BB962C8B-B14F-4D97-AF65-F5344CB8AC3E}">
        <p14:creationId xmlns:p14="http://schemas.microsoft.com/office/powerpoint/2010/main" val="3735887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62B74E-910F-4F37-95C3-D5013A479466}" type="datetimeFigureOut">
              <a:rPr lang="en-US" smtClean="0"/>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DD75A-E0B9-4048-8602-EE2478DFB11A}" type="slidenum">
              <a:rPr lang="en-US" smtClean="0"/>
              <a:t>‹#›</a:t>
            </a:fld>
            <a:endParaRPr lang="en-US"/>
          </a:p>
        </p:txBody>
      </p:sp>
    </p:spTree>
    <p:extLst>
      <p:ext uri="{BB962C8B-B14F-4D97-AF65-F5344CB8AC3E}">
        <p14:creationId xmlns:p14="http://schemas.microsoft.com/office/powerpoint/2010/main" val="480483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62B74E-910F-4F37-95C3-D5013A479466}" type="datetimeFigureOut">
              <a:rPr lang="en-US" smtClean="0"/>
              <a:t>11/21/2017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7DD75A-E0B9-4048-8602-EE2478DFB11A}" type="slidenum">
              <a:rPr lang="en-US" smtClean="0"/>
              <a:t>‹#›</a:t>
            </a:fld>
            <a:endParaRPr lang="en-US"/>
          </a:p>
        </p:txBody>
      </p:sp>
    </p:spTree>
    <p:extLst>
      <p:ext uri="{BB962C8B-B14F-4D97-AF65-F5344CB8AC3E}">
        <p14:creationId xmlns:p14="http://schemas.microsoft.com/office/powerpoint/2010/main" val="1652522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62B74E-910F-4F37-95C3-D5013A479466}" type="datetimeFigureOut">
              <a:rPr lang="en-US" smtClean="0"/>
              <a:t>11/21/2017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7DD75A-E0B9-4048-8602-EE2478DFB11A}" type="slidenum">
              <a:rPr lang="en-US" smtClean="0"/>
              <a:t>‹#›</a:t>
            </a:fld>
            <a:endParaRPr lang="en-US"/>
          </a:p>
        </p:txBody>
      </p:sp>
    </p:spTree>
    <p:extLst>
      <p:ext uri="{BB962C8B-B14F-4D97-AF65-F5344CB8AC3E}">
        <p14:creationId xmlns:p14="http://schemas.microsoft.com/office/powerpoint/2010/main" val="451473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62B74E-910F-4F37-95C3-D5013A479466}" type="datetimeFigureOut">
              <a:rPr lang="en-US" smtClean="0"/>
              <a:t>11/21/2017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7DD75A-E0B9-4048-8602-EE2478DFB11A}" type="slidenum">
              <a:rPr lang="en-US" smtClean="0"/>
              <a:t>‹#›</a:t>
            </a:fld>
            <a:endParaRPr lang="en-US"/>
          </a:p>
        </p:txBody>
      </p:sp>
    </p:spTree>
    <p:extLst>
      <p:ext uri="{BB962C8B-B14F-4D97-AF65-F5344CB8AC3E}">
        <p14:creationId xmlns:p14="http://schemas.microsoft.com/office/powerpoint/2010/main" val="37904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62B74E-910F-4F37-95C3-D5013A479466}" type="datetimeFigureOut">
              <a:rPr lang="en-US" smtClean="0"/>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DD75A-E0B9-4048-8602-EE2478DFB11A}" type="slidenum">
              <a:rPr lang="en-US" smtClean="0"/>
              <a:t>‹#›</a:t>
            </a:fld>
            <a:endParaRPr lang="en-US"/>
          </a:p>
        </p:txBody>
      </p:sp>
    </p:spTree>
    <p:extLst>
      <p:ext uri="{BB962C8B-B14F-4D97-AF65-F5344CB8AC3E}">
        <p14:creationId xmlns:p14="http://schemas.microsoft.com/office/powerpoint/2010/main" val="2762340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62B74E-910F-4F37-95C3-D5013A479466}" type="datetimeFigureOut">
              <a:rPr lang="en-US" smtClean="0"/>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DD75A-E0B9-4048-8602-EE2478DFB11A}" type="slidenum">
              <a:rPr lang="en-US" smtClean="0"/>
              <a:t>‹#›</a:t>
            </a:fld>
            <a:endParaRPr lang="en-US"/>
          </a:p>
        </p:txBody>
      </p:sp>
    </p:spTree>
    <p:extLst>
      <p:ext uri="{BB962C8B-B14F-4D97-AF65-F5344CB8AC3E}">
        <p14:creationId xmlns:p14="http://schemas.microsoft.com/office/powerpoint/2010/main" val="527445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2B74E-910F-4F37-95C3-D5013A479466}" type="datetimeFigureOut">
              <a:rPr lang="en-US" smtClean="0"/>
              <a:t>11/21/2017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7DD75A-E0B9-4048-8602-EE2478DFB11A}" type="slidenum">
              <a:rPr lang="en-US" smtClean="0"/>
              <a:t>‹#›</a:t>
            </a:fld>
            <a:endParaRPr lang="en-US"/>
          </a:p>
        </p:txBody>
      </p:sp>
    </p:spTree>
    <p:extLst>
      <p:ext uri="{BB962C8B-B14F-4D97-AF65-F5344CB8AC3E}">
        <p14:creationId xmlns:p14="http://schemas.microsoft.com/office/powerpoint/2010/main" val="982242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2667000" y="3725863"/>
            <a:ext cx="64770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dirty="0" smtClean="0">
                <a:ln w="18415" cmpd="sng">
                  <a:solidFill>
                    <a:srgbClr val="FFFFFF"/>
                  </a:solidFill>
                  <a:prstDash val="solid"/>
                </a:ln>
                <a:solidFill>
                  <a:srgbClr val="FFFFFF"/>
                </a:solidFill>
                <a:latin typeface="Arial" pitchFamily="34" charset="0"/>
                <a:cs typeface="Arial" pitchFamily="34" charset="0"/>
              </a:rPr>
              <a:t>METODE DALAM MANAJEMEN DESAIN</a:t>
            </a:r>
            <a:endParaRPr lang="en-US" b="1" dirty="0">
              <a:solidFill>
                <a:prstClr val="white"/>
              </a:solidFill>
            </a:endParaRPr>
          </a:p>
          <a:p>
            <a:pPr algn="ctr" eaLnBrk="1" hangingPunct="1"/>
            <a:r>
              <a:rPr lang="en-US" b="1" dirty="0">
                <a:solidFill>
                  <a:prstClr val="white"/>
                </a:solidFill>
              </a:rPr>
              <a:t>PERTEMUAN </a:t>
            </a:r>
            <a:r>
              <a:rPr lang="en-US" b="1" dirty="0" smtClean="0">
                <a:solidFill>
                  <a:prstClr val="white"/>
                </a:solidFill>
              </a:rPr>
              <a:t>10</a:t>
            </a:r>
            <a:endParaRPr lang="en-US" b="1" dirty="0">
              <a:solidFill>
                <a:prstClr val="white"/>
              </a:solidFill>
            </a:endParaRPr>
          </a:p>
          <a:p>
            <a:pPr algn="ctr" eaLnBrk="1" hangingPunct="1"/>
            <a:r>
              <a:rPr lang="en-US" b="1" dirty="0" smtClean="0">
                <a:solidFill>
                  <a:prstClr val="white"/>
                </a:solidFill>
              </a:rPr>
              <a:t>OSKAR JUDIANTO </a:t>
            </a:r>
            <a:r>
              <a:rPr lang="en-US" b="1" dirty="0" err="1" smtClean="0">
                <a:solidFill>
                  <a:prstClr val="white"/>
                </a:solidFill>
              </a:rPr>
              <a:t>SSn</a:t>
            </a:r>
            <a:r>
              <a:rPr lang="en-US" b="1" dirty="0" smtClean="0">
                <a:solidFill>
                  <a:prstClr val="white"/>
                </a:solidFill>
              </a:rPr>
              <a:t>., MM., MDs.</a:t>
            </a:r>
            <a:endParaRPr lang="en-US" b="1" dirty="0">
              <a:solidFill>
                <a:prstClr val="white"/>
              </a:solidFill>
            </a:endParaRPr>
          </a:p>
          <a:p>
            <a:pPr algn="ctr" eaLnBrk="1" hangingPunct="1"/>
            <a:r>
              <a:rPr lang="en-US" b="1" dirty="0" smtClean="0">
                <a:solidFill>
                  <a:prstClr val="white"/>
                </a:solidFill>
              </a:rPr>
              <a:t>DESAIN PRODUK</a:t>
            </a:r>
          </a:p>
          <a:p>
            <a:pPr algn="ctr" eaLnBrk="1" hangingPunct="1"/>
            <a:r>
              <a:rPr lang="en-US" b="1" dirty="0" smtClean="0">
                <a:solidFill>
                  <a:prstClr val="white"/>
                </a:solidFill>
              </a:rPr>
              <a:t>FAKULTAS DESAIN </a:t>
            </a:r>
            <a:r>
              <a:rPr lang="en-US" b="1" dirty="0" err="1" smtClean="0">
                <a:solidFill>
                  <a:prstClr val="white"/>
                </a:solidFill>
              </a:rPr>
              <a:t>dan</a:t>
            </a:r>
            <a:r>
              <a:rPr lang="en-US" b="1" dirty="0" smtClean="0">
                <a:solidFill>
                  <a:prstClr val="white"/>
                </a:solidFill>
              </a:rPr>
              <a:t> INDUSTRI KREATIF</a:t>
            </a:r>
            <a:endParaRPr lang="en-US" b="1" dirty="0">
              <a:solidFill>
                <a:prstClr val="white"/>
              </a:solidFill>
            </a:endParaRPr>
          </a:p>
        </p:txBody>
      </p:sp>
    </p:spTree>
    <p:extLst>
      <p:ext uri="{BB962C8B-B14F-4D97-AF65-F5344CB8AC3E}">
        <p14:creationId xmlns:p14="http://schemas.microsoft.com/office/powerpoint/2010/main" val="4286115029"/>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6" descr="SUB#LIST copy.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3124200" y="2622550"/>
            <a:ext cx="3238500" cy="460375"/>
          </a:xfrm>
          <a:prstGeom prst="rect">
            <a:avLst/>
          </a:prstGeom>
          <a:noFill/>
          <a:effectLst/>
        </p:spPr>
        <p:txBody>
          <a:bodyPr>
            <a:spAutoFit/>
          </a:bodyPr>
          <a:lstStyle/>
          <a:p>
            <a:pPr algn="ctr">
              <a:defRPr/>
            </a:pPr>
            <a:r>
              <a:rPr lang="en-US" sz="2400" b="1" dirty="0" err="1">
                <a:ln w="18415" cmpd="sng">
                  <a:noFill/>
                  <a:prstDash val="solid"/>
                </a:ln>
                <a:solidFill>
                  <a:prstClr val="black">
                    <a:lumMod val="75000"/>
                    <a:lumOff val="25000"/>
                  </a:prstClr>
                </a:solidFill>
                <a:latin typeface="Arial" pitchFamily="34" charset="0"/>
                <a:cs typeface="Arial" pitchFamily="34" charset="0"/>
              </a:rPr>
              <a:t>Materi</a:t>
            </a:r>
            <a:r>
              <a:rPr lang="en-US" sz="2400" b="1" dirty="0">
                <a:ln w="18415" cmpd="sng">
                  <a:noFill/>
                  <a:prstDash val="solid"/>
                </a:ln>
                <a:solidFill>
                  <a:prstClr val="black">
                    <a:lumMod val="75000"/>
                    <a:lumOff val="25000"/>
                  </a:prstClr>
                </a:solidFill>
                <a:latin typeface="Arial" pitchFamily="34" charset="0"/>
                <a:cs typeface="Arial" pitchFamily="34" charset="0"/>
              </a:rPr>
              <a:t> </a:t>
            </a:r>
            <a:r>
              <a:rPr lang="en-US" sz="2400" b="1" dirty="0" err="1">
                <a:ln w="18415" cmpd="sng">
                  <a:noFill/>
                  <a:prstDash val="solid"/>
                </a:ln>
                <a:solidFill>
                  <a:prstClr val="black">
                    <a:lumMod val="75000"/>
                    <a:lumOff val="25000"/>
                  </a:prstClr>
                </a:solidFill>
                <a:latin typeface="Arial" pitchFamily="34" charset="0"/>
                <a:cs typeface="Arial" pitchFamily="34" charset="0"/>
              </a:rPr>
              <a:t>Sebelum</a:t>
            </a:r>
            <a:r>
              <a:rPr lang="en-US" sz="2400" b="1" dirty="0">
                <a:ln w="18415" cmpd="sng">
                  <a:noFill/>
                  <a:prstDash val="solid"/>
                </a:ln>
                <a:solidFill>
                  <a:prstClr val="black">
                    <a:lumMod val="75000"/>
                    <a:lumOff val="25000"/>
                  </a:prstClr>
                </a:solidFill>
                <a:latin typeface="Arial" pitchFamily="34" charset="0"/>
                <a:cs typeface="Arial" pitchFamily="34" charset="0"/>
              </a:rPr>
              <a:t> UTS </a:t>
            </a:r>
          </a:p>
        </p:txBody>
      </p:sp>
      <p:sp>
        <p:nvSpPr>
          <p:cNvPr id="8" name="Rectangle 7"/>
          <p:cNvSpPr/>
          <p:nvPr/>
        </p:nvSpPr>
        <p:spPr>
          <a:xfrm>
            <a:off x="3581400" y="3276600"/>
            <a:ext cx="1524000" cy="430887"/>
          </a:xfrm>
          <a:prstGeom prst="rect">
            <a:avLst/>
          </a:prstGeom>
          <a:noFill/>
          <a:ln>
            <a:noFill/>
          </a:ln>
          <a:effectLst/>
        </p:spPr>
        <p:txBody>
          <a:bodyPr>
            <a:spAutoFit/>
          </a:bodyPr>
          <a:lstStyle/>
          <a:p>
            <a:pPr algn="ctr">
              <a:defRPr/>
            </a:pPr>
            <a:r>
              <a:rPr lang="en-US" sz="2200" dirty="0">
                <a:ln w="18415" cmpd="sng">
                  <a:solidFill>
                    <a:srgbClr val="FFFFFF"/>
                  </a:solidFill>
                  <a:prstDash val="solid"/>
                </a:ln>
                <a:solidFill>
                  <a:srgbClr val="FFFFFF"/>
                </a:solidFill>
              </a:rPr>
              <a:t> </a:t>
            </a:r>
            <a:endParaRPr lang="en-US" dirty="0">
              <a:ln w="18415" cmpd="sng">
                <a:solidFill>
                  <a:srgbClr val="FFFFFF"/>
                </a:solidFill>
                <a:prstDash val="solid"/>
              </a:ln>
              <a:solidFill>
                <a:srgbClr val="FFFFFF"/>
              </a:solidFill>
            </a:endParaRPr>
          </a:p>
        </p:txBody>
      </p:sp>
      <p:sp>
        <p:nvSpPr>
          <p:cNvPr id="10" name="Rectangle 9"/>
          <p:cNvSpPr/>
          <p:nvPr/>
        </p:nvSpPr>
        <p:spPr>
          <a:xfrm>
            <a:off x="3633355" y="3647209"/>
            <a:ext cx="5105400" cy="415498"/>
          </a:xfrm>
          <a:prstGeom prst="rect">
            <a:avLst/>
          </a:prstGeom>
          <a:noFill/>
          <a:ln>
            <a:noFill/>
          </a:ln>
          <a:effectLst/>
        </p:spPr>
        <p:txBody>
          <a:bodyPr>
            <a:spAutoFit/>
          </a:bodyPr>
          <a:lstStyle/>
          <a:p>
            <a:pPr>
              <a:defRPr/>
            </a:pPr>
            <a:r>
              <a:rPr lang="en-US" sz="2100" dirty="0">
                <a:ln w="18415" cmpd="sng">
                  <a:solidFill>
                    <a:srgbClr val="FFFFFF"/>
                  </a:solidFill>
                  <a:prstDash val="solid"/>
                </a:ln>
                <a:solidFill>
                  <a:srgbClr val="FFFFFF"/>
                </a:solidFill>
              </a:rPr>
              <a:t> </a:t>
            </a:r>
            <a:r>
              <a:rPr lang="en-US" dirty="0">
                <a:ln w="18415" cmpd="sng">
                  <a:solidFill>
                    <a:srgbClr val="FFFFFF"/>
                  </a:solidFill>
                  <a:prstDash val="solid"/>
                </a:ln>
                <a:solidFill>
                  <a:srgbClr val="FFFFFF"/>
                </a:solidFill>
                <a:latin typeface="Arial" pitchFamily="34" charset="0"/>
                <a:cs typeface="Arial" pitchFamily="34" charset="0"/>
              </a:rPr>
              <a:t>02. SDM </a:t>
            </a:r>
            <a:r>
              <a:rPr lang="en-US" dirty="0" err="1">
                <a:ln w="18415" cmpd="sng">
                  <a:solidFill>
                    <a:srgbClr val="FFFFFF"/>
                  </a:solidFill>
                  <a:prstDash val="solid"/>
                </a:ln>
                <a:solidFill>
                  <a:srgbClr val="FFFFFF"/>
                </a:solidFill>
                <a:latin typeface="Arial" pitchFamily="34" charset="0"/>
                <a:cs typeface="Arial" pitchFamily="34" charset="0"/>
              </a:rPr>
              <a:t>dan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kegiatan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desain</a:t>
            </a:r>
            <a:endParaRPr lang="en-US" dirty="0">
              <a:ln w="18415" cmpd="sng">
                <a:solidFill>
                  <a:srgbClr val="FFFFFF"/>
                </a:solidFill>
                <a:prstDash val="solid"/>
              </a:ln>
              <a:solidFill>
                <a:srgbClr val="FFFFFF"/>
              </a:solidFill>
              <a:latin typeface="Arial" pitchFamily="34" charset="0"/>
              <a:cs typeface="Arial" pitchFamily="34" charset="0"/>
            </a:endParaRPr>
          </a:p>
        </p:txBody>
      </p:sp>
      <p:cxnSp>
        <p:nvCxnSpPr>
          <p:cNvPr id="19" name="Straight Connector 18"/>
          <p:cNvCxnSpPr/>
          <p:nvPr/>
        </p:nvCxnSpPr>
        <p:spPr>
          <a:xfrm>
            <a:off x="3962400" y="3657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962400" y="4038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962400" y="4419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962400" y="4800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962400" y="5181600"/>
            <a:ext cx="46482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410200" y="541020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057400" y="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038600" y="5562600"/>
            <a:ext cx="46482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038600" y="60198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3640281" y="5600721"/>
            <a:ext cx="5105400" cy="369332"/>
          </a:xfrm>
          <a:prstGeom prst="rect">
            <a:avLst/>
          </a:prstGeom>
          <a:noFill/>
          <a:ln>
            <a:noFill/>
          </a:ln>
        </p:spPr>
        <p:txBody>
          <a:bodyPr>
            <a:spAutoFit/>
          </a:bodyPr>
          <a:lstStyle/>
          <a:p>
            <a:pPr>
              <a:defRPr/>
            </a:pPr>
            <a:r>
              <a:rPr lang="en-US" dirty="0">
                <a:ln w="18415" cmpd="sng">
                  <a:solidFill>
                    <a:srgbClr val="FFFFFF"/>
                  </a:solidFill>
                  <a:prstDash val="solid"/>
                </a:ln>
                <a:solidFill>
                  <a:srgbClr val="FFFFFF"/>
                </a:solidFill>
                <a:latin typeface="Arial" pitchFamily="34" charset="0"/>
                <a:cs typeface="Arial" pitchFamily="34" charset="0"/>
              </a:rPr>
              <a:t> 07. </a:t>
            </a:r>
            <a:r>
              <a:rPr lang="en-US" dirty="0" err="1">
                <a:ln w="18415" cmpd="sng">
                  <a:solidFill>
                    <a:srgbClr val="FFFFFF"/>
                  </a:solidFill>
                  <a:prstDash val="solid"/>
                </a:ln>
                <a:solidFill>
                  <a:srgbClr val="FFFFFF"/>
                </a:solidFill>
                <a:latin typeface="Arial" pitchFamily="34" charset="0"/>
                <a:cs typeface="Arial" pitchFamily="34" charset="0"/>
              </a:rPr>
              <a:t>Efektifitas</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antara</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manajemen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dan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desain</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28" name="Rectangle 27"/>
          <p:cNvSpPr/>
          <p:nvPr/>
        </p:nvSpPr>
        <p:spPr>
          <a:xfrm>
            <a:off x="3636816" y="4038606"/>
            <a:ext cx="5105400" cy="369332"/>
          </a:xfrm>
          <a:prstGeom prst="rect">
            <a:avLst/>
          </a:prstGeom>
          <a:noFill/>
          <a:ln>
            <a:noFill/>
          </a:ln>
          <a:effectLst/>
        </p:spPr>
        <p:txBody>
          <a:bodyPr>
            <a:spAutoFit/>
          </a:bodyPr>
          <a:lstStyle/>
          <a:p>
            <a:pPr>
              <a:defRPr/>
            </a:pPr>
            <a:r>
              <a:rPr lang="en-US" dirty="0">
                <a:ln w="18415" cmpd="sng">
                  <a:solidFill>
                    <a:srgbClr val="FFFFFF"/>
                  </a:solidFill>
                  <a:prstDash val="solid"/>
                </a:ln>
                <a:solidFill>
                  <a:srgbClr val="FFFFFF"/>
                </a:solidFill>
                <a:latin typeface="Arial" pitchFamily="34" charset="0"/>
                <a:cs typeface="Arial" pitchFamily="34" charset="0"/>
              </a:rPr>
              <a:t> 03. </a:t>
            </a:r>
            <a:r>
              <a:rPr lang="en-US" dirty="0" err="1">
                <a:ln w="18415" cmpd="sng">
                  <a:solidFill>
                    <a:srgbClr val="FFFFFF"/>
                  </a:solidFill>
                  <a:prstDash val="solid"/>
                </a:ln>
                <a:solidFill>
                  <a:srgbClr val="FFFFFF"/>
                </a:solidFill>
                <a:latin typeface="Arial" pitchFamily="34" charset="0"/>
                <a:cs typeface="Arial" pitchFamily="34" charset="0"/>
              </a:rPr>
              <a:t>Terapannya</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dalam</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manajemen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desain</a:t>
            </a:r>
            <a:r>
              <a:rPr lang="en-US" dirty="0">
                <a:ln w="18415" cmpd="sng">
                  <a:solidFill>
                    <a:srgbClr val="FFFFFF"/>
                  </a:solidFill>
                  <a:prstDash val="solid"/>
                </a:ln>
                <a:solidFill>
                  <a:srgbClr val="FFFFFF"/>
                </a:solidFill>
                <a:latin typeface="Arial" pitchFamily="34" charset="0"/>
                <a:cs typeface="Arial" pitchFamily="34" charset="0"/>
              </a:rPr>
              <a:t> </a:t>
            </a:r>
          </a:p>
        </p:txBody>
      </p:sp>
      <p:sp>
        <p:nvSpPr>
          <p:cNvPr id="29" name="Rectangle 28"/>
          <p:cNvSpPr/>
          <p:nvPr/>
        </p:nvSpPr>
        <p:spPr>
          <a:xfrm>
            <a:off x="3647207" y="4402291"/>
            <a:ext cx="5105400" cy="369332"/>
          </a:xfrm>
          <a:prstGeom prst="rect">
            <a:avLst/>
          </a:prstGeom>
          <a:noFill/>
          <a:ln>
            <a:noFill/>
          </a:ln>
          <a:effectLst/>
        </p:spPr>
        <p:txBody>
          <a:bodyPr>
            <a:spAutoFit/>
          </a:bodyPr>
          <a:lstStyle/>
          <a:p>
            <a:pPr>
              <a:defRPr/>
            </a:pPr>
            <a:r>
              <a:rPr lang="en-US" dirty="0">
                <a:ln w="18415" cmpd="sng">
                  <a:solidFill>
                    <a:srgbClr val="FFFFFF"/>
                  </a:solidFill>
                  <a:prstDash val="solid"/>
                </a:ln>
                <a:solidFill>
                  <a:srgbClr val="FFFFFF"/>
                </a:solidFill>
                <a:latin typeface="Arial" pitchFamily="34" charset="0"/>
                <a:cs typeface="Arial" pitchFamily="34" charset="0"/>
              </a:rPr>
              <a:t> 04. </a:t>
            </a:r>
            <a:r>
              <a:rPr lang="en-US" dirty="0" err="1">
                <a:ln w="18415" cmpd="sng">
                  <a:solidFill>
                    <a:srgbClr val="FFFFFF"/>
                  </a:solidFill>
                  <a:prstDash val="solid"/>
                </a:ln>
                <a:solidFill>
                  <a:srgbClr val="FFFFFF"/>
                </a:solidFill>
                <a:latin typeface="Arial" pitchFamily="34" charset="0"/>
                <a:cs typeface="Arial" pitchFamily="34" charset="0"/>
              </a:rPr>
              <a:t>Desain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Strategi</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dalam</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manajemen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desain</a:t>
            </a:r>
            <a:r>
              <a:rPr lang="en-US" dirty="0">
                <a:ln w="18415" cmpd="sng">
                  <a:solidFill>
                    <a:srgbClr val="FFFFFF"/>
                  </a:solidFill>
                  <a:prstDash val="solid"/>
                </a:ln>
                <a:solidFill>
                  <a:srgbClr val="FFFFFF"/>
                </a:solidFill>
                <a:latin typeface="Arial" pitchFamily="34" charset="0"/>
                <a:cs typeface="Arial" pitchFamily="34" charset="0"/>
              </a:rPr>
              <a:t>  </a:t>
            </a:r>
          </a:p>
        </p:txBody>
      </p:sp>
      <p:sp>
        <p:nvSpPr>
          <p:cNvPr id="30" name="Rectangle 29"/>
          <p:cNvSpPr/>
          <p:nvPr/>
        </p:nvSpPr>
        <p:spPr>
          <a:xfrm>
            <a:off x="3647207" y="4776367"/>
            <a:ext cx="5105400" cy="415498"/>
          </a:xfrm>
          <a:prstGeom prst="rect">
            <a:avLst/>
          </a:prstGeom>
          <a:noFill/>
          <a:ln>
            <a:noFill/>
          </a:ln>
          <a:effectLst/>
        </p:spPr>
        <p:txBody>
          <a:bodyPr>
            <a:spAutoFit/>
          </a:bodyPr>
          <a:lstStyle/>
          <a:p>
            <a:pPr>
              <a:defRPr/>
            </a:pPr>
            <a:r>
              <a:rPr lang="en-US" sz="2100" dirty="0">
                <a:ln w="18415" cmpd="sng">
                  <a:solidFill>
                    <a:srgbClr val="FFFFFF"/>
                  </a:solidFill>
                  <a:prstDash val="solid"/>
                </a:ln>
                <a:solidFill>
                  <a:srgbClr val="FFFFFF"/>
                </a:solidFill>
              </a:rPr>
              <a:t> </a:t>
            </a:r>
            <a:r>
              <a:rPr lang="en-US" dirty="0">
                <a:ln w="18415" cmpd="sng">
                  <a:solidFill>
                    <a:srgbClr val="FFFFFF"/>
                  </a:solidFill>
                  <a:prstDash val="solid"/>
                </a:ln>
                <a:solidFill>
                  <a:srgbClr val="FFFFFF"/>
                </a:solidFill>
                <a:latin typeface="Arial" pitchFamily="34" charset="0"/>
                <a:cs typeface="Arial" pitchFamily="34" charset="0"/>
              </a:rPr>
              <a:t>05. </a:t>
            </a:r>
            <a:r>
              <a:rPr lang="en-US" dirty="0" err="1">
                <a:ln w="18415" cmpd="sng">
                  <a:solidFill>
                    <a:srgbClr val="FFFFFF"/>
                  </a:solidFill>
                  <a:prstDash val="solid"/>
                </a:ln>
                <a:solidFill>
                  <a:srgbClr val="FFFFFF"/>
                </a:solidFill>
                <a:latin typeface="Arial" pitchFamily="34" charset="0"/>
                <a:cs typeface="Arial" pitchFamily="34" charset="0"/>
              </a:rPr>
              <a:t>Tujuan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dalam</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manajemen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desain</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31" name="Rectangle 30"/>
          <p:cNvSpPr/>
          <p:nvPr/>
        </p:nvSpPr>
        <p:spPr>
          <a:xfrm>
            <a:off x="3647207" y="5181616"/>
            <a:ext cx="5105400" cy="369332"/>
          </a:xfrm>
          <a:prstGeom prst="rect">
            <a:avLst/>
          </a:prstGeom>
          <a:noFill/>
          <a:ln>
            <a:noFill/>
          </a:ln>
          <a:effectLst/>
        </p:spPr>
        <p:txBody>
          <a:bodyPr>
            <a:spAutoFit/>
          </a:bodyPr>
          <a:lstStyle/>
          <a:p>
            <a:pPr>
              <a:defRPr/>
            </a:pPr>
            <a:r>
              <a:rPr lang="en-US" dirty="0">
                <a:ln w="18415" cmpd="sng">
                  <a:solidFill>
                    <a:srgbClr val="FFFFFF"/>
                  </a:solidFill>
                  <a:prstDash val="solid"/>
                </a:ln>
                <a:solidFill>
                  <a:srgbClr val="FFFFFF"/>
                </a:solidFill>
                <a:latin typeface="Arial" pitchFamily="34" charset="0"/>
                <a:cs typeface="Arial" pitchFamily="34" charset="0"/>
              </a:rPr>
              <a:t> 06. </a:t>
            </a:r>
            <a:r>
              <a:rPr lang="en-US" dirty="0" err="1">
                <a:ln w="18415" cmpd="sng">
                  <a:solidFill>
                    <a:srgbClr val="FFFFFF"/>
                  </a:solidFill>
                  <a:prstDash val="solid"/>
                </a:ln>
                <a:solidFill>
                  <a:srgbClr val="FFFFFF"/>
                </a:solidFill>
                <a:latin typeface="Arial" pitchFamily="34" charset="0"/>
                <a:cs typeface="Arial" pitchFamily="34" charset="0"/>
              </a:rPr>
              <a:t>Desain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inovasi</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dan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teknologi</a:t>
            </a:r>
            <a:r>
              <a:rPr lang="en-US" dirty="0">
                <a:ln w="18415" cmpd="sng">
                  <a:solidFill>
                    <a:srgbClr val="FFFFFF"/>
                  </a:solidFill>
                  <a:prstDash val="solid"/>
                </a:ln>
                <a:solidFill>
                  <a:srgbClr val="FFFFFF"/>
                </a:solidFill>
                <a:latin typeface="Arial" pitchFamily="34" charset="0"/>
                <a:cs typeface="Arial" pitchFamily="34" charset="0"/>
              </a:rPr>
              <a:t> di </a:t>
            </a:r>
            <a:r>
              <a:rPr lang="en-US" dirty="0" err="1">
                <a:ln w="18415" cmpd="sng">
                  <a:solidFill>
                    <a:srgbClr val="FFFFFF"/>
                  </a:solidFill>
                  <a:prstDash val="solid"/>
                </a:ln>
                <a:solidFill>
                  <a:srgbClr val="FFFFFF"/>
                </a:solidFill>
                <a:latin typeface="Arial" pitchFamily="34" charset="0"/>
                <a:cs typeface="Arial" pitchFamily="34" charset="0"/>
              </a:rPr>
              <a:t>manajemen</a:t>
            </a:r>
            <a:r>
              <a:rPr lang="en-US" dirty="0">
                <a:ln w="18415" cmpd="sng">
                  <a:solidFill>
                    <a:srgbClr val="FFFFFF"/>
                  </a:solidFill>
                  <a:prstDash val="solid"/>
                </a:ln>
                <a:solidFill>
                  <a:srgbClr val="FFFFFF"/>
                </a:solidFill>
                <a:latin typeface="Arial" pitchFamily="34" charset="0"/>
                <a:cs typeface="Arial" pitchFamily="34" charset="0"/>
              </a:rPr>
              <a:t> </a:t>
            </a:r>
          </a:p>
        </p:txBody>
      </p:sp>
      <p:sp>
        <p:nvSpPr>
          <p:cNvPr id="32" name="Rectangle 31"/>
          <p:cNvSpPr/>
          <p:nvPr/>
        </p:nvSpPr>
        <p:spPr>
          <a:xfrm>
            <a:off x="3647207" y="3248890"/>
            <a:ext cx="5105400" cy="415498"/>
          </a:xfrm>
          <a:prstGeom prst="rect">
            <a:avLst/>
          </a:prstGeom>
          <a:noFill/>
          <a:ln>
            <a:noFill/>
          </a:ln>
          <a:effectLst/>
        </p:spPr>
        <p:txBody>
          <a:bodyPr>
            <a:spAutoFit/>
          </a:bodyPr>
          <a:lstStyle/>
          <a:p>
            <a:pPr>
              <a:defRPr/>
            </a:pPr>
            <a:r>
              <a:rPr lang="en-US" sz="2100" dirty="0">
                <a:ln w="18415" cmpd="sng">
                  <a:solidFill>
                    <a:srgbClr val="FFFFFF"/>
                  </a:solidFill>
                  <a:prstDash val="solid"/>
                </a:ln>
                <a:solidFill>
                  <a:srgbClr val="FFFFFF"/>
                </a:solidFill>
              </a:rPr>
              <a:t> </a:t>
            </a:r>
            <a:r>
              <a:rPr lang="en-US" dirty="0">
                <a:ln w="18415" cmpd="sng">
                  <a:solidFill>
                    <a:srgbClr val="FFFFFF"/>
                  </a:solidFill>
                  <a:prstDash val="solid"/>
                </a:ln>
                <a:solidFill>
                  <a:srgbClr val="FFFFFF"/>
                </a:solidFill>
                <a:latin typeface="Arial" pitchFamily="34" charset="0"/>
                <a:cs typeface="Arial" pitchFamily="34" charset="0"/>
              </a:rPr>
              <a:t>01. </a:t>
            </a:r>
            <a:r>
              <a:rPr lang="en-US" dirty="0" err="1">
                <a:ln w="18415" cmpd="sng">
                  <a:solidFill>
                    <a:srgbClr val="FFFFFF"/>
                  </a:solidFill>
                  <a:prstDash val="solid"/>
                </a:ln>
                <a:solidFill>
                  <a:srgbClr val="FFFFFF"/>
                </a:solidFill>
                <a:latin typeface="Arial" pitchFamily="34" charset="0"/>
                <a:cs typeface="Arial" pitchFamily="34" charset="0"/>
              </a:rPr>
              <a:t>Manajemen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dalam</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desain</a:t>
            </a:r>
            <a:r>
              <a:rPr lang="en-US" dirty="0">
                <a:ln w="18415" cmpd="sng">
                  <a:solidFill>
                    <a:srgbClr val="FFFFFF"/>
                  </a:solidFill>
                  <a:prstDash val="solid"/>
                </a:ln>
                <a:solidFill>
                  <a:srgbClr val="FFFFFF"/>
                </a:solidFill>
                <a:latin typeface="Arial" pitchFamily="34" charset="0"/>
                <a:cs typeface="Arial" pitchFamily="34" charset="0"/>
              </a:rPr>
              <a:t>  </a:t>
            </a:r>
          </a:p>
        </p:txBody>
      </p:sp>
    </p:spTree>
    <p:extLst>
      <p:ext uri="{BB962C8B-B14F-4D97-AF65-F5344CB8AC3E}">
        <p14:creationId xmlns:p14="http://schemas.microsoft.com/office/powerpoint/2010/main" val="2970316929"/>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6" descr="SUB#LIST copy.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113" y="-4763"/>
            <a:ext cx="9144000"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3124200" y="2622550"/>
            <a:ext cx="3238500" cy="461963"/>
          </a:xfrm>
          <a:prstGeom prst="rect">
            <a:avLst/>
          </a:prstGeom>
          <a:noFill/>
          <a:effectLst/>
        </p:spPr>
        <p:txBody>
          <a:bodyPr>
            <a:spAutoFit/>
          </a:bodyPr>
          <a:lstStyle/>
          <a:p>
            <a:pPr algn="ctr">
              <a:defRPr/>
            </a:pPr>
            <a:r>
              <a:rPr lang="en-US" sz="2400" b="1" dirty="0" err="1">
                <a:ln w="18415" cmpd="sng">
                  <a:noFill/>
                  <a:prstDash val="solid"/>
                </a:ln>
                <a:solidFill>
                  <a:prstClr val="black">
                    <a:lumMod val="75000"/>
                    <a:lumOff val="25000"/>
                  </a:prstClr>
                </a:solidFill>
                <a:latin typeface="Arial" pitchFamily="34" charset="0"/>
                <a:cs typeface="Arial" pitchFamily="34" charset="0"/>
              </a:rPr>
              <a:t>Materi</a:t>
            </a:r>
            <a:r>
              <a:rPr lang="en-US" sz="2400" b="1" dirty="0">
                <a:ln w="18415" cmpd="sng">
                  <a:noFill/>
                  <a:prstDash val="solid"/>
                </a:ln>
                <a:solidFill>
                  <a:prstClr val="black">
                    <a:lumMod val="75000"/>
                    <a:lumOff val="25000"/>
                  </a:prstClr>
                </a:solidFill>
                <a:latin typeface="Arial" pitchFamily="34" charset="0"/>
                <a:cs typeface="Arial" pitchFamily="34" charset="0"/>
              </a:rPr>
              <a:t> </a:t>
            </a:r>
            <a:r>
              <a:rPr lang="en-US" sz="2400" b="1" dirty="0" err="1">
                <a:ln w="18415" cmpd="sng">
                  <a:noFill/>
                  <a:prstDash val="solid"/>
                </a:ln>
                <a:solidFill>
                  <a:prstClr val="black">
                    <a:lumMod val="75000"/>
                    <a:lumOff val="25000"/>
                  </a:prstClr>
                </a:solidFill>
                <a:latin typeface="Arial" pitchFamily="34" charset="0"/>
                <a:cs typeface="Arial" pitchFamily="34" charset="0"/>
              </a:rPr>
              <a:t>Setelah</a:t>
            </a:r>
            <a:r>
              <a:rPr lang="en-US" sz="2400" b="1" dirty="0">
                <a:ln w="18415" cmpd="sng">
                  <a:noFill/>
                  <a:prstDash val="solid"/>
                </a:ln>
                <a:solidFill>
                  <a:prstClr val="black">
                    <a:lumMod val="75000"/>
                    <a:lumOff val="25000"/>
                  </a:prstClr>
                </a:solidFill>
                <a:latin typeface="Arial" pitchFamily="34" charset="0"/>
                <a:cs typeface="Arial" pitchFamily="34" charset="0"/>
              </a:rPr>
              <a:t> UTS </a:t>
            </a:r>
          </a:p>
        </p:txBody>
      </p:sp>
      <p:sp>
        <p:nvSpPr>
          <p:cNvPr id="8" name="Rectangle 7"/>
          <p:cNvSpPr/>
          <p:nvPr/>
        </p:nvSpPr>
        <p:spPr>
          <a:xfrm>
            <a:off x="3581400" y="3276600"/>
            <a:ext cx="1524000" cy="430887"/>
          </a:xfrm>
          <a:prstGeom prst="rect">
            <a:avLst/>
          </a:prstGeom>
          <a:noFill/>
          <a:ln>
            <a:noFill/>
          </a:ln>
          <a:effectLst/>
        </p:spPr>
        <p:txBody>
          <a:bodyPr>
            <a:spAutoFit/>
          </a:bodyPr>
          <a:lstStyle/>
          <a:p>
            <a:pPr algn="ctr">
              <a:defRPr/>
            </a:pPr>
            <a:r>
              <a:rPr lang="en-US" sz="2200" dirty="0">
                <a:ln w="18415" cmpd="sng">
                  <a:solidFill>
                    <a:srgbClr val="FFFFFF"/>
                  </a:solidFill>
                  <a:prstDash val="solid"/>
                </a:ln>
                <a:solidFill>
                  <a:srgbClr val="FFFFFF"/>
                </a:solidFill>
              </a:rPr>
              <a:t> </a:t>
            </a:r>
            <a:endParaRPr lang="en-US" dirty="0">
              <a:ln w="18415" cmpd="sng">
                <a:solidFill>
                  <a:srgbClr val="FFFFFF"/>
                </a:solidFill>
                <a:prstDash val="solid"/>
              </a:ln>
              <a:solidFill>
                <a:srgbClr val="FFFFFF"/>
              </a:solidFill>
            </a:endParaRPr>
          </a:p>
        </p:txBody>
      </p:sp>
      <p:sp>
        <p:nvSpPr>
          <p:cNvPr id="10" name="Rectangle 9"/>
          <p:cNvSpPr/>
          <p:nvPr/>
        </p:nvSpPr>
        <p:spPr>
          <a:xfrm>
            <a:off x="3633355" y="3647209"/>
            <a:ext cx="5105400" cy="415498"/>
          </a:xfrm>
          <a:prstGeom prst="rect">
            <a:avLst/>
          </a:prstGeom>
          <a:noFill/>
          <a:ln>
            <a:noFill/>
          </a:ln>
          <a:effectLst/>
        </p:spPr>
        <p:txBody>
          <a:bodyPr>
            <a:spAutoFit/>
          </a:bodyPr>
          <a:lstStyle/>
          <a:p>
            <a:pPr>
              <a:defRPr/>
            </a:pPr>
            <a:r>
              <a:rPr lang="en-US" sz="2100" dirty="0">
                <a:ln w="18415" cmpd="sng">
                  <a:solidFill>
                    <a:srgbClr val="FFFFFF"/>
                  </a:solidFill>
                  <a:prstDash val="solid"/>
                </a:ln>
                <a:solidFill>
                  <a:srgbClr val="FFFFFF"/>
                </a:solidFill>
              </a:rPr>
              <a:t> </a:t>
            </a:r>
            <a:r>
              <a:rPr lang="en-US" dirty="0">
                <a:ln w="18415" cmpd="sng">
                  <a:solidFill>
                    <a:srgbClr val="FFFFFF"/>
                  </a:solidFill>
                  <a:prstDash val="solid"/>
                </a:ln>
                <a:solidFill>
                  <a:srgbClr val="FFFFFF"/>
                </a:solidFill>
                <a:latin typeface="Arial" pitchFamily="34" charset="0"/>
                <a:cs typeface="Arial" pitchFamily="34" charset="0"/>
              </a:rPr>
              <a:t>09. </a:t>
            </a:r>
            <a:r>
              <a:rPr lang="en-US" dirty="0" err="1">
                <a:ln w="18415" cmpd="sng">
                  <a:solidFill>
                    <a:srgbClr val="FFFFFF"/>
                  </a:solidFill>
                  <a:prstDash val="solid"/>
                </a:ln>
                <a:solidFill>
                  <a:srgbClr val="FFFFFF"/>
                </a:solidFill>
                <a:latin typeface="Arial" pitchFamily="34" charset="0"/>
                <a:cs typeface="Arial" pitchFamily="34" charset="0"/>
              </a:rPr>
              <a:t>Manajemen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desain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taktis</a:t>
            </a:r>
            <a:r>
              <a:rPr lang="en-US" dirty="0">
                <a:ln w="18415" cmpd="sng">
                  <a:solidFill>
                    <a:srgbClr val="FFFFFF"/>
                  </a:solidFill>
                  <a:prstDash val="solid"/>
                </a:ln>
                <a:solidFill>
                  <a:srgbClr val="FFFFFF"/>
                </a:solidFill>
                <a:latin typeface="Arial" pitchFamily="34" charset="0"/>
                <a:cs typeface="Arial" pitchFamily="34" charset="0"/>
              </a:rPr>
              <a:t> di </a:t>
            </a:r>
            <a:r>
              <a:rPr lang="en-US" dirty="0" err="1">
                <a:ln w="18415" cmpd="sng">
                  <a:solidFill>
                    <a:srgbClr val="FFFFFF"/>
                  </a:solidFill>
                  <a:prstDash val="solid"/>
                </a:ln>
                <a:solidFill>
                  <a:srgbClr val="FFFFFF"/>
                </a:solidFill>
                <a:latin typeface="Arial" pitchFamily="34" charset="0"/>
                <a:cs typeface="Arial" pitchFamily="34" charset="0"/>
              </a:rPr>
              <a:t>perusahaan</a:t>
            </a:r>
            <a:r>
              <a:rPr lang="en-US" dirty="0">
                <a:ln w="18415" cmpd="sng">
                  <a:solidFill>
                    <a:srgbClr val="FFFFFF"/>
                  </a:solidFill>
                  <a:prstDash val="solid"/>
                </a:ln>
                <a:solidFill>
                  <a:srgbClr val="FFFFFF"/>
                </a:solidFill>
                <a:latin typeface="Arial" pitchFamily="34" charset="0"/>
                <a:cs typeface="Arial" pitchFamily="34" charset="0"/>
              </a:rPr>
              <a:t>. </a:t>
            </a:r>
          </a:p>
        </p:txBody>
      </p:sp>
      <p:cxnSp>
        <p:nvCxnSpPr>
          <p:cNvPr id="19" name="Straight Connector 18"/>
          <p:cNvCxnSpPr/>
          <p:nvPr/>
        </p:nvCxnSpPr>
        <p:spPr>
          <a:xfrm>
            <a:off x="3962400" y="3657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962400" y="4038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962400" y="4419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962400" y="4800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962400" y="5181600"/>
            <a:ext cx="46482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410200" y="541020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057400" y="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038600" y="5562600"/>
            <a:ext cx="46482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038600" y="60198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3640281" y="5600721"/>
            <a:ext cx="5105400" cy="369332"/>
          </a:xfrm>
          <a:prstGeom prst="rect">
            <a:avLst/>
          </a:prstGeom>
          <a:noFill/>
          <a:ln>
            <a:noFill/>
          </a:ln>
        </p:spPr>
        <p:txBody>
          <a:bodyPr>
            <a:spAutoFit/>
          </a:bodyPr>
          <a:lstStyle/>
          <a:p>
            <a:pPr>
              <a:defRPr/>
            </a:pPr>
            <a:r>
              <a:rPr lang="en-US" dirty="0">
                <a:ln w="18415" cmpd="sng">
                  <a:solidFill>
                    <a:srgbClr val="FFFFFF"/>
                  </a:solidFill>
                  <a:prstDash val="solid"/>
                </a:ln>
                <a:solidFill>
                  <a:srgbClr val="FFFFFF"/>
                </a:solidFill>
                <a:latin typeface="Arial" pitchFamily="34" charset="0"/>
                <a:cs typeface="Arial" pitchFamily="34" charset="0"/>
              </a:rPr>
              <a:t> 14. Proses </a:t>
            </a:r>
            <a:r>
              <a:rPr lang="en-US" dirty="0" err="1">
                <a:ln w="18415" cmpd="sng">
                  <a:solidFill>
                    <a:srgbClr val="FFFFFF"/>
                  </a:solidFill>
                  <a:prstDash val="solid"/>
                </a:ln>
                <a:solidFill>
                  <a:srgbClr val="FFFFFF"/>
                </a:solidFill>
                <a:latin typeface="Arial" pitchFamily="34" charset="0"/>
                <a:cs typeface="Arial" pitchFamily="34" charset="0"/>
              </a:rPr>
              <a:t>desain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dalam</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manajemen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desain</a:t>
            </a:r>
            <a:r>
              <a:rPr lang="en-US" dirty="0">
                <a:ln w="18415" cmpd="sng">
                  <a:solidFill>
                    <a:srgbClr val="FFFFFF"/>
                  </a:solidFill>
                  <a:prstDash val="solid"/>
                </a:ln>
                <a:solidFill>
                  <a:srgbClr val="FFFFFF"/>
                </a:solidFill>
                <a:latin typeface="Arial" pitchFamily="34" charset="0"/>
                <a:cs typeface="Arial" pitchFamily="34" charset="0"/>
              </a:rPr>
              <a:t> </a:t>
            </a:r>
          </a:p>
        </p:txBody>
      </p:sp>
      <p:sp>
        <p:nvSpPr>
          <p:cNvPr id="28" name="Rectangle 27"/>
          <p:cNvSpPr/>
          <p:nvPr/>
        </p:nvSpPr>
        <p:spPr>
          <a:xfrm>
            <a:off x="3636816" y="4038606"/>
            <a:ext cx="5105400" cy="369332"/>
          </a:xfrm>
          <a:prstGeom prst="rect">
            <a:avLst/>
          </a:prstGeom>
          <a:noFill/>
          <a:ln>
            <a:noFill/>
          </a:ln>
          <a:effectLst/>
        </p:spPr>
        <p:txBody>
          <a:bodyPr>
            <a:spAutoFit/>
          </a:bodyPr>
          <a:lstStyle/>
          <a:p>
            <a:pPr>
              <a:defRPr/>
            </a:pPr>
            <a:r>
              <a:rPr lang="en-US" dirty="0">
                <a:ln w="18415" cmpd="sng">
                  <a:solidFill>
                    <a:srgbClr val="FFFFFF"/>
                  </a:solidFill>
                  <a:prstDash val="solid"/>
                </a:ln>
                <a:solidFill>
                  <a:srgbClr val="FFFFFF"/>
                </a:solidFill>
                <a:latin typeface="Arial" pitchFamily="34" charset="0"/>
                <a:cs typeface="Arial" pitchFamily="34" charset="0"/>
              </a:rPr>
              <a:t> 10. </a:t>
            </a:r>
            <a:r>
              <a:rPr lang="en-US" dirty="0" err="1">
                <a:ln w="18415" cmpd="sng">
                  <a:solidFill>
                    <a:srgbClr val="FFFFFF"/>
                  </a:solidFill>
                  <a:prstDash val="solid"/>
                </a:ln>
                <a:solidFill>
                  <a:srgbClr val="FFFFFF"/>
                </a:solidFill>
                <a:latin typeface="Arial" pitchFamily="34" charset="0"/>
                <a:cs typeface="Arial" pitchFamily="34" charset="0"/>
              </a:rPr>
              <a:t>Metode</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dalam</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manajemen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desain</a:t>
            </a:r>
            <a:r>
              <a:rPr lang="en-US" dirty="0">
                <a:ln w="18415" cmpd="sng">
                  <a:solidFill>
                    <a:srgbClr val="FFFFFF"/>
                  </a:solidFill>
                  <a:prstDash val="solid"/>
                </a:ln>
                <a:solidFill>
                  <a:srgbClr val="FFFFFF"/>
                </a:solidFill>
                <a:latin typeface="Arial" pitchFamily="34" charset="0"/>
                <a:cs typeface="Arial" pitchFamily="34" charset="0"/>
              </a:rPr>
              <a:t>.  </a:t>
            </a:r>
          </a:p>
        </p:txBody>
      </p:sp>
      <p:sp>
        <p:nvSpPr>
          <p:cNvPr id="29" name="Rectangle 28"/>
          <p:cNvSpPr/>
          <p:nvPr/>
        </p:nvSpPr>
        <p:spPr>
          <a:xfrm>
            <a:off x="3647207" y="4402291"/>
            <a:ext cx="5105400" cy="369332"/>
          </a:xfrm>
          <a:prstGeom prst="rect">
            <a:avLst/>
          </a:prstGeom>
          <a:noFill/>
          <a:ln>
            <a:noFill/>
          </a:ln>
          <a:effectLst/>
        </p:spPr>
        <p:txBody>
          <a:bodyPr>
            <a:spAutoFit/>
          </a:bodyPr>
          <a:lstStyle/>
          <a:p>
            <a:pPr>
              <a:defRPr/>
            </a:pPr>
            <a:r>
              <a:rPr lang="en-US" dirty="0">
                <a:ln w="18415" cmpd="sng">
                  <a:solidFill>
                    <a:srgbClr val="FFFFFF"/>
                  </a:solidFill>
                  <a:prstDash val="solid"/>
                </a:ln>
                <a:solidFill>
                  <a:srgbClr val="FFFFFF"/>
                </a:solidFill>
                <a:latin typeface="Arial" pitchFamily="34" charset="0"/>
                <a:cs typeface="Arial" pitchFamily="34" charset="0"/>
              </a:rPr>
              <a:t> 11. </a:t>
            </a:r>
            <a:r>
              <a:rPr lang="en-US" dirty="0" err="1">
                <a:ln w="18415" cmpd="sng">
                  <a:solidFill>
                    <a:srgbClr val="FFFFFF"/>
                  </a:solidFill>
                  <a:prstDash val="solid"/>
                </a:ln>
                <a:solidFill>
                  <a:srgbClr val="FFFFFF"/>
                </a:solidFill>
                <a:latin typeface="Arial" pitchFamily="34" charset="0"/>
                <a:cs typeface="Arial" pitchFamily="34" charset="0"/>
              </a:rPr>
              <a:t>Jalur</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dalam</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manajemen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desain</a:t>
            </a:r>
            <a:r>
              <a:rPr lang="en-US" dirty="0">
                <a:ln w="18415" cmpd="sng">
                  <a:solidFill>
                    <a:srgbClr val="FFFFFF"/>
                  </a:solidFill>
                  <a:prstDash val="solid"/>
                </a:ln>
                <a:solidFill>
                  <a:srgbClr val="FFFFFF"/>
                </a:solidFill>
                <a:latin typeface="Arial" pitchFamily="34" charset="0"/>
                <a:cs typeface="Arial" pitchFamily="34" charset="0"/>
              </a:rPr>
              <a:t> </a:t>
            </a:r>
          </a:p>
        </p:txBody>
      </p:sp>
      <p:sp>
        <p:nvSpPr>
          <p:cNvPr id="30" name="Rectangle 29"/>
          <p:cNvSpPr/>
          <p:nvPr/>
        </p:nvSpPr>
        <p:spPr>
          <a:xfrm>
            <a:off x="3647207" y="4776367"/>
            <a:ext cx="5105400" cy="415498"/>
          </a:xfrm>
          <a:prstGeom prst="rect">
            <a:avLst/>
          </a:prstGeom>
          <a:noFill/>
          <a:ln>
            <a:noFill/>
          </a:ln>
          <a:effectLst/>
        </p:spPr>
        <p:txBody>
          <a:bodyPr>
            <a:spAutoFit/>
          </a:bodyPr>
          <a:lstStyle/>
          <a:p>
            <a:pPr>
              <a:defRPr/>
            </a:pPr>
            <a:r>
              <a:rPr lang="en-US" sz="2100" dirty="0">
                <a:ln w="18415" cmpd="sng">
                  <a:solidFill>
                    <a:srgbClr val="FFFFFF"/>
                  </a:solidFill>
                  <a:prstDash val="solid"/>
                </a:ln>
                <a:solidFill>
                  <a:srgbClr val="FFFFFF"/>
                </a:solidFill>
              </a:rPr>
              <a:t> 12</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Pekerjaan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dalam</a:t>
            </a:r>
            <a:r>
              <a:rPr lang="en-US" dirty="0">
                <a:ln w="18415" cmpd="sng">
                  <a:solidFill>
                    <a:srgbClr val="FFFFFF"/>
                  </a:solidFill>
                  <a:prstDash val="solid"/>
                </a:ln>
                <a:solidFill>
                  <a:srgbClr val="FFFFFF"/>
                </a:solidFill>
                <a:latin typeface="Arial" pitchFamily="34" charset="0"/>
                <a:cs typeface="Arial" pitchFamily="34" charset="0"/>
              </a:rPr>
              <a:t> unit – unit </a:t>
            </a:r>
            <a:r>
              <a:rPr lang="en-US" dirty="0" err="1">
                <a:ln w="18415" cmpd="sng">
                  <a:solidFill>
                    <a:srgbClr val="FFFFFF"/>
                  </a:solidFill>
                  <a:prstDash val="solid"/>
                </a:ln>
                <a:solidFill>
                  <a:srgbClr val="FFFFFF"/>
                </a:solidFill>
                <a:latin typeface="Arial" pitchFamily="34" charset="0"/>
                <a:cs typeface="Arial" pitchFamily="34" charset="0"/>
              </a:rPr>
              <a:t>desain</a:t>
            </a:r>
            <a:r>
              <a:rPr lang="en-US" dirty="0">
                <a:ln w="18415" cmpd="sng">
                  <a:solidFill>
                    <a:srgbClr val="FFFFFF"/>
                  </a:solidFill>
                  <a:prstDash val="solid"/>
                </a:ln>
                <a:solidFill>
                  <a:srgbClr val="FFFFFF"/>
                </a:solidFill>
                <a:latin typeface="Arial" pitchFamily="34" charset="0"/>
                <a:cs typeface="Arial" pitchFamily="34" charset="0"/>
              </a:rPr>
              <a:t> </a:t>
            </a:r>
          </a:p>
        </p:txBody>
      </p:sp>
      <p:sp>
        <p:nvSpPr>
          <p:cNvPr id="31" name="Rectangle 30"/>
          <p:cNvSpPr/>
          <p:nvPr/>
        </p:nvSpPr>
        <p:spPr>
          <a:xfrm>
            <a:off x="3647207" y="5181616"/>
            <a:ext cx="5105400" cy="369332"/>
          </a:xfrm>
          <a:prstGeom prst="rect">
            <a:avLst/>
          </a:prstGeom>
          <a:noFill/>
          <a:ln>
            <a:noFill/>
          </a:ln>
          <a:effectLst/>
        </p:spPr>
        <p:txBody>
          <a:bodyPr>
            <a:spAutoFit/>
          </a:bodyPr>
          <a:lstStyle/>
          <a:p>
            <a:pPr>
              <a:defRPr/>
            </a:pPr>
            <a:r>
              <a:rPr lang="en-US" dirty="0">
                <a:ln w="18415" cmpd="sng">
                  <a:solidFill>
                    <a:srgbClr val="FFFFFF"/>
                  </a:solidFill>
                  <a:prstDash val="solid"/>
                </a:ln>
                <a:solidFill>
                  <a:srgbClr val="FFFFFF"/>
                </a:solidFill>
                <a:latin typeface="Arial" pitchFamily="34" charset="0"/>
                <a:cs typeface="Arial" pitchFamily="34" charset="0"/>
              </a:rPr>
              <a:t> 13. </a:t>
            </a:r>
            <a:r>
              <a:rPr lang="en-US" dirty="0" err="1">
                <a:ln w="18415" cmpd="sng">
                  <a:solidFill>
                    <a:srgbClr val="FFFFFF"/>
                  </a:solidFill>
                  <a:prstDash val="solid"/>
                </a:ln>
                <a:solidFill>
                  <a:srgbClr val="FFFFFF"/>
                </a:solidFill>
                <a:latin typeface="Arial" pitchFamily="34" charset="0"/>
                <a:cs typeface="Arial" pitchFamily="34" charset="0"/>
              </a:rPr>
              <a:t>Tujuan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akhir</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dalam</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manajemen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desain</a:t>
            </a:r>
            <a:r>
              <a:rPr lang="en-US" dirty="0">
                <a:ln w="18415" cmpd="sng">
                  <a:solidFill>
                    <a:srgbClr val="FFFFFF"/>
                  </a:solidFill>
                  <a:prstDash val="solid"/>
                </a:ln>
                <a:solidFill>
                  <a:srgbClr val="FFFFFF"/>
                </a:solidFill>
                <a:latin typeface="Arial" pitchFamily="34" charset="0"/>
                <a:cs typeface="Arial" pitchFamily="34" charset="0"/>
              </a:rPr>
              <a:t> </a:t>
            </a:r>
          </a:p>
        </p:txBody>
      </p:sp>
      <p:sp>
        <p:nvSpPr>
          <p:cNvPr id="32" name="Rectangle 31"/>
          <p:cNvSpPr/>
          <p:nvPr/>
        </p:nvSpPr>
        <p:spPr>
          <a:xfrm>
            <a:off x="3647207" y="3248890"/>
            <a:ext cx="5105400" cy="415498"/>
          </a:xfrm>
          <a:prstGeom prst="rect">
            <a:avLst/>
          </a:prstGeom>
          <a:noFill/>
          <a:ln>
            <a:noFill/>
          </a:ln>
          <a:effectLst/>
        </p:spPr>
        <p:txBody>
          <a:bodyPr>
            <a:spAutoFit/>
          </a:bodyPr>
          <a:lstStyle/>
          <a:p>
            <a:pPr>
              <a:defRPr/>
            </a:pPr>
            <a:r>
              <a:rPr lang="en-US" sz="2100" dirty="0">
                <a:ln w="18415" cmpd="sng">
                  <a:solidFill>
                    <a:srgbClr val="FFFFFF"/>
                  </a:solidFill>
                  <a:prstDash val="solid"/>
                </a:ln>
                <a:solidFill>
                  <a:srgbClr val="FFFFFF"/>
                </a:solidFill>
              </a:rPr>
              <a:t> </a:t>
            </a:r>
            <a:r>
              <a:rPr lang="en-US" dirty="0">
                <a:ln w="18415" cmpd="sng">
                  <a:solidFill>
                    <a:srgbClr val="FFFFFF"/>
                  </a:solidFill>
                  <a:prstDash val="solid"/>
                </a:ln>
                <a:solidFill>
                  <a:srgbClr val="FFFFFF"/>
                </a:solidFill>
                <a:latin typeface="Arial" pitchFamily="34" charset="0"/>
                <a:cs typeface="Arial" pitchFamily="34" charset="0"/>
              </a:rPr>
              <a:t>08. </a:t>
            </a:r>
            <a:r>
              <a:rPr lang="en-US" dirty="0" err="1">
                <a:ln w="18415" cmpd="sng">
                  <a:solidFill>
                    <a:srgbClr val="FFFFFF"/>
                  </a:solidFill>
                  <a:prstDash val="solid"/>
                </a:ln>
                <a:solidFill>
                  <a:srgbClr val="FFFFFF"/>
                </a:solidFill>
                <a:latin typeface="Arial" pitchFamily="34" charset="0"/>
                <a:cs typeface="Arial" pitchFamily="34" charset="0"/>
              </a:rPr>
              <a:t>Ruang</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lingkup</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manajemen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desain</a:t>
            </a:r>
            <a:r>
              <a:rPr lang="en-US" dirty="0">
                <a:ln w="18415" cmpd="sng">
                  <a:solidFill>
                    <a:srgbClr val="FFFFFF"/>
                  </a:solidFill>
                  <a:prstDash val="solid"/>
                </a:ln>
                <a:solidFill>
                  <a:srgbClr val="FFFFFF"/>
                </a:solidFill>
                <a:latin typeface="Arial" pitchFamily="34" charset="0"/>
                <a:cs typeface="Arial" pitchFamily="34" charset="0"/>
              </a:rPr>
              <a:t>. </a:t>
            </a:r>
          </a:p>
        </p:txBody>
      </p:sp>
    </p:spTree>
    <p:extLst>
      <p:ext uri="{BB962C8B-B14F-4D97-AF65-F5344CB8AC3E}">
        <p14:creationId xmlns:p14="http://schemas.microsoft.com/office/powerpoint/2010/main" val="3270257579"/>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itle 5"/>
          <p:cNvSpPr>
            <a:spLocks noGrp="1"/>
          </p:cNvSpPr>
          <p:nvPr>
            <p:ph type="title"/>
          </p:nvPr>
        </p:nvSpPr>
        <p:spPr>
          <a:xfrm>
            <a:off x="533400" y="685800"/>
            <a:ext cx="8229600" cy="685800"/>
          </a:xfrm>
        </p:spPr>
        <p:txBody>
          <a:bodyPr>
            <a:normAutofit/>
          </a:bodyPr>
          <a:lstStyle/>
          <a:p>
            <a:pPr>
              <a:spcBef>
                <a:spcPct val="50000"/>
              </a:spcBef>
            </a:pPr>
            <a:endParaRPr lang="en-US" sz="3200" dirty="0" smtClean="0">
              <a:latin typeface="Arial" charset="0"/>
              <a:cs typeface="Arial" charset="0"/>
            </a:endParaRPr>
          </a:p>
        </p:txBody>
      </p:sp>
      <p:sp>
        <p:nvSpPr>
          <p:cNvPr id="5124" name="Content Placeholder 5"/>
          <p:cNvSpPr>
            <a:spLocks noGrp="1"/>
          </p:cNvSpPr>
          <p:nvPr>
            <p:ph idx="1"/>
          </p:nvPr>
        </p:nvSpPr>
        <p:spPr>
          <a:xfrm>
            <a:off x="457200" y="1524000"/>
            <a:ext cx="8229600" cy="4602163"/>
          </a:xfrm>
        </p:spPr>
        <p:txBody>
          <a:bodyPr>
            <a:normAutofit fontScale="40000" lnSpcReduction="20000"/>
          </a:bodyPr>
          <a:lstStyle/>
          <a:p>
            <a:r>
              <a:rPr lang="en-US" sz="4000" b="1" dirty="0"/>
              <a:t>Model </a:t>
            </a:r>
            <a:r>
              <a:rPr lang="en-US" sz="4000" b="1" dirty="0" err="1"/>
              <a:t>Pengambilan</a:t>
            </a:r>
            <a:r>
              <a:rPr lang="en-US" sz="4000" b="1" dirty="0"/>
              <a:t> </a:t>
            </a:r>
            <a:r>
              <a:rPr lang="en-US" sz="4000" b="1" dirty="0" err="1"/>
              <a:t>Keputusan</a:t>
            </a:r>
            <a:r>
              <a:rPr lang="en-US" sz="4000" b="1" dirty="0"/>
              <a:t> </a:t>
            </a:r>
            <a:r>
              <a:rPr lang="en-US" sz="4000" b="1" dirty="0" err="1"/>
              <a:t>Taktis</a:t>
            </a:r>
            <a:r>
              <a:rPr lang="en-US" sz="4000" dirty="0"/>
              <a:t/>
            </a:r>
            <a:br>
              <a:rPr lang="en-US" sz="4000" dirty="0"/>
            </a:br>
            <a:r>
              <a:rPr lang="en-US" sz="4000" dirty="0"/>
              <a:t/>
            </a:r>
            <a:br>
              <a:rPr lang="en-US" sz="4000" dirty="0"/>
            </a:br>
            <a:r>
              <a:rPr lang="en-US" sz="4000" dirty="0"/>
              <a:t>       </a:t>
            </a:r>
            <a:r>
              <a:rPr lang="en-US" sz="4000" dirty="0" err="1"/>
              <a:t>Bagaimana</a:t>
            </a:r>
            <a:r>
              <a:rPr lang="en-US" sz="4000" dirty="0"/>
              <a:t> </a:t>
            </a:r>
            <a:r>
              <a:rPr lang="en-US" sz="4000" dirty="0" err="1"/>
              <a:t>perusahaan</a:t>
            </a:r>
            <a:r>
              <a:rPr lang="en-US" sz="4000" dirty="0"/>
              <a:t> </a:t>
            </a:r>
            <a:r>
              <a:rPr lang="en-US" sz="4000" dirty="0" err="1"/>
              <a:t>membuat</a:t>
            </a:r>
            <a:r>
              <a:rPr lang="en-US" sz="4000" dirty="0"/>
              <a:t> </a:t>
            </a:r>
            <a:r>
              <a:rPr lang="en-US" sz="4000" dirty="0" err="1"/>
              <a:t>keputusan</a:t>
            </a:r>
            <a:r>
              <a:rPr lang="en-US" sz="4000" dirty="0"/>
              <a:t> </a:t>
            </a:r>
            <a:r>
              <a:rPr lang="en-US" sz="4000" dirty="0" err="1"/>
              <a:t>taktis</a:t>
            </a:r>
            <a:r>
              <a:rPr lang="en-US" sz="4000" dirty="0"/>
              <a:t> yang </a:t>
            </a:r>
            <a:r>
              <a:rPr lang="en-US" sz="4000" dirty="0" err="1"/>
              <a:t>baik</a:t>
            </a:r>
            <a:r>
              <a:rPr lang="en-US" sz="4000" dirty="0"/>
              <a:t>? </a:t>
            </a:r>
            <a:r>
              <a:rPr lang="en-US" sz="4000" dirty="0" smtClean="0"/>
              <a:t>Kita </a:t>
            </a:r>
            <a:r>
              <a:rPr lang="en-US" sz="4000" dirty="0" err="1"/>
              <a:t>dapat</a:t>
            </a:r>
            <a:r>
              <a:rPr lang="en-US" sz="4000" dirty="0"/>
              <a:t> </a:t>
            </a:r>
            <a:r>
              <a:rPr lang="en-US" sz="4000" dirty="0" err="1"/>
              <a:t>menguraikan</a:t>
            </a:r>
            <a:r>
              <a:rPr lang="en-US" sz="4000" dirty="0"/>
              <a:t> </a:t>
            </a:r>
            <a:r>
              <a:rPr lang="en-US" sz="4000" dirty="0" err="1"/>
              <a:t>pendekatan</a:t>
            </a:r>
            <a:r>
              <a:rPr lang="en-US" sz="4000" dirty="0"/>
              <a:t> </a:t>
            </a:r>
            <a:r>
              <a:rPr lang="en-US" sz="4000" dirty="0" err="1"/>
              <a:t>umum</a:t>
            </a:r>
            <a:r>
              <a:rPr lang="en-US" sz="4000" dirty="0"/>
              <a:t> </a:t>
            </a:r>
            <a:r>
              <a:rPr lang="en-US" sz="4000" dirty="0" err="1"/>
              <a:t>bagi</a:t>
            </a:r>
            <a:r>
              <a:rPr lang="en-US" sz="4000" dirty="0"/>
              <a:t> </a:t>
            </a:r>
            <a:r>
              <a:rPr lang="en-US" sz="4000" dirty="0" err="1"/>
              <a:t>pengambilan</a:t>
            </a:r>
            <a:r>
              <a:rPr lang="en-US" sz="4000" dirty="0"/>
              <a:t> </a:t>
            </a:r>
            <a:r>
              <a:rPr lang="en-US" sz="4000" dirty="0" err="1"/>
              <a:t>keputusan</a:t>
            </a:r>
            <a:r>
              <a:rPr lang="en-US" sz="4000" dirty="0"/>
              <a:t> </a:t>
            </a:r>
            <a:r>
              <a:rPr lang="en-US" sz="4000" dirty="0" err="1"/>
              <a:t>taktis</a:t>
            </a:r>
            <a:r>
              <a:rPr lang="en-US" sz="4000" dirty="0"/>
              <a:t>. </a:t>
            </a:r>
            <a:endParaRPr lang="en-US" sz="4000" dirty="0" smtClean="0"/>
          </a:p>
          <a:p>
            <a:pPr marL="0" indent="0">
              <a:buNone/>
            </a:pPr>
            <a:endParaRPr lang="en-US" sz="4000" dirty="0" smtClean="0"/>
          </a:p>
          <a:p>
            <a:pPr marL="0" indent="0">
              <a:buNone/>
            </a:pPr>
            <a:r>
              <a:rPr lang="en-US" sz="4000" dirty="0" err="1" smtClean="0"/>
              <a:t>Keenam</a:t>
            </a:r>
            <a:r>
              <a:rPr lang="en-US" sz="4000" dirty="0" smtClean="0"/>
              <a:t> </a:t>
            </a:r>
            <a:r>
              <a:rPr lang="en-US" sz="4000" dirty="0" err="1"/>
              <a:t>langkah</a:t>
            </a:r>
            <a:r>
              <a:rPr lang="en-US" sz="4000" dirty="0"/>
              <a:t> </a:t>
            </a:r>
            <a:r>
              <a:rPr lang="en-US" sz="4000" dirty="0" err="1"/>
              <a:t>menggambarkan</a:t>
            </a:r>
            <a:r>
              <a:rPr lang="en-US" sz="4000" dirty="0"/>
              <a:t> proses </a:t>
            </a:r>
            <a:r>
              <a:rPr lang="en-US" sz="4000" dirty="0" err="1"/>
              <a:t>pengambilan</a:t>
            </a:r>
            <a:r>
              <a:rPr lang="en-US" sz="4000" dirty="0"/>
              <a:t> </a:t>
            </a:r>
            <a:r>
              <a:rPr lang="en-US" sz="4000" dirty="0" err="1"/>
              <a:t>keputusan</a:t>
            </a:r>
            <a:r>
              <a:rPr lang="en-US" sz="4000" dirty="0"/>
              <a:t> yang </a:t>
            </a:r>
            <a:r>
              <a:rPr lang="en-US" sz="4000" dirty="0" err="1"/>
              <a:t>direkomendasi</a:t>
            </a:r>
            <a:r>
              <a:rPr lang="en-US" sz="4000" dirty="0"/>
              <a:t> </a:t>
            </a:r>
            <a:r>
              <a:rPr lang="en-US" sz="4000" dirty="0" err="1"/>
              <a:t>adalah</a:t>
            </a:r>
            <a:r>
              <a:rPr lang="en-US" sz="4000" dirty="0"/>
              <a:t> </a:t>
            </a:r>
            <a:r>
              <a:rPr lang="en-US" sz="4000" dirty="0" err="1"/>
              <a:t>sebagai</a:t>
            </a:r>
            <a:r>
              <a:rPr lang="en-US" sz="4000" dirty="0"/>
              <a:t> </a:t>
            </a:r>
            <a:r>
              <a:rPr lang="en-US" sz="4000" dirty="0" err="1"/>
              <a:t>berikut</a:t>
            </a:r>
            <a:r>
              <a:rPr lang="en-US" sz="4000" dirty="0" smtClean="0"/>
              <a:t>:</a:t>
            </a:r>
          </a:p>
          <a:p>
            <a:pPr marL="0" indent="0">
              <a:buNone/>
            </a:pPr>
            <a:endParaRPr lang="en-US" sz="4000" dirty="0" smtClean="0"/>
          </a:p>
          <a:p>
            <a:r>
              <a:rPr lang="en-US" sz="4000" dirty="0" err="1" smtClean="0"/>
              <a:t>Kenali</a:t>
            </a:r>
            <a:r>
              <a:rPr lang="en-US" sz="4000" dirty="0" smtClean="0"/>
              <a:t> </a:t>
            </a:r>
            <a:r>
              <a:rPr lang="en-US" sz="4000" dirty="0" err="1"/>
              <a:t>dan</a:t>
            </a:r>
            <a:r>
              <a:rPr lang="en-US" sz="4000" dirty="0"/>
              <a:t> </a:t>
            </a:r>
            <a:r>
              <a:rPr lang="en-US" sz="4000" dirty="0" err="1"/>
              <a:t>tetapkan</a:t>
            </a:r>
            <a:r>
              <a:rPr lang="en-US" sz="4000" dirty="0"/>
              <a:t> </a:t>
            </a:r>
            <a:r>
              <a:rPr lang="en-US" sz="4000" dirty="0" err="1"/>
              <a:t>masalah</a:t>
            </a:r>
            <a:endParaRPr lang="en-US" sz="4000" dirty="0"/>
          </a:p>
          <a:p>
            <a:r>
              <a:rPr lang="en-US" sz="4000" dirty="0" err="1"/>
              <a:t>Identifikasi</a:t>
            </a:r>
            <a:r>
              <a:rPr lang="en-US" sz="4000" dirty="0"/>
              <a:t> </a:t>
            </a:r>
            <a:r>
              <a:rPr lang="en-US" sz="4000" dirty="0" err="1"/>
              <a:t>setiap</a:t>
            </a:r>
            <a:r>
              <a:rPr lang="en-US" sz="4000" dirty="0"/>
              <a:t> </a:t>
            </a:r>
            <a:r>
              <a:rPr lang="en-US" sz="4000" dirty="0" err="1"/>
              <a:t>alternatif</a:t>
            </a:r>
            <a:r>
              <a:rPr lang="en-US" sz="4000" dirty="0"/>
              <a:t> </a:t>
            </a:r>
            <a:r>
              <a:rPr lang="en-US" sz="4000" dirty="0" err="1"/>
              <a:t>sebagai</a:t>
            </a:r>
            <a:r>
              <a:rPr lang="en-US" sz="4000" dirty="0"/>
              <a:t> </a:t>
            </a:r>
            <a:r>
              <a:rPr lang="en-US" sz="4000" dirty="0" err="1"/>
              <a:t>solusi</a:t>
            </a:r>
            <a:r>
              <a:rPr lang="en-US" sz="4000" dirty="0"/>
              <a:t> yang </a:t>
            </a:r>
            <a:r>
              <a:rPr lang="en-US" sz="4000" dirty="0" err="1"/>
              <a:t>layak</a:t>
            </a:r>
            <a:r>
              <a:rPr lang="en-US" sz="4000" dirty="0"/>
              <a:t> </a:t>
            </a:r>
            <a:r>
              <a:rPr lang="en-US" sz="4000" dirty="0" err="1"/>
              <a:t>atas</a:t>
            </a:r>
            <a:r>
              <a:rPr lang="en-US" sz="4000" dirty="0"/>
              <a:t> </a:t>
            </a:r>
            <a:r>
              <a:rPr lang="en-US" sz="4000" dirty="0" err="1"/>
              <a:t>masalah</a:t>
            </a:r>
            <a:r>
              <a:rPr lang="en-US" sz="4000" dirty="0"/>
              <a:t> </a:t>
            </a:r>
            <a:r>
              <a:rPr lang="en-US" sz="4000" dirty="0" err="1"/>
              <a:t>tersebut</a:t>
            </a:r>
            <a:r>
              <a:rPr lang="en-US" sz="4000" dirty="0"/>
              <a:t>; </a:t>
            </a:r>
            <a:r>
              <a:rPr lang="en-US" sz="4000" dirty="0" err="1"/>
              <a:t>eliminasi</a:t>
            </a:r>
            <a:r>
              <a:rPr lang="en-US" sz="4000" dirty="0"/>
              <a:t> </a:t>
            </a:r>
            <a:r>
              <a:rPr lang="en-US" sz="4000" dirty="0" err="1"/>
              <a:t>alternatif</a:t>
            </a:r>
            <a:r>
              <a:rPr lang="en-US" sz="4000" dirty="0"/>
              <a:t> yang </a:t>
            </a:r>
            <a:r>
              <a:rPr lang="en-US" sz="4000" dirty="0" err="1"/>
              <a:t>secara</a:t>
            </a:r>
            <a:r>
              <a:rPr lang="en-US" sz="4000" dirty="0"/>
              <a:t> </a:t>
            </a:r>
            <a:r>
              <a:rPr lang="en-US" sz="4000" dirty="0" err="1"/>
              <a:t>nyata</a:t>
            </a:r>
            <a:r>
              <a:rPr lang="en-US" sz="4000" dirty="0"/>
              <a:t> </a:t>
            </a:r>
            <a:r>
              <a:rPr lang="en-US" sz="4000" dirty="0" err="1"/>
              <a:t>tidak</a:t>
            </a:r>
            <a:r>
              <a:rPr lang="en-US" sz="4000" dirty="0"/>
              <a:t> </a:t>
            </a:r>
            <a:r>
              <a:rPr lang="en-US" sz="4000" dirty="0" err="1"/>
              <a:t>layak</a:t>
            </a:r>
            <a:r>
              <a:rPr lang="en-US" sz="4000" dirty="0"/>
              <a:t>.</a:t>
            </a:r>
          </a:p>
          <a:p>
            <a:r>
              <a:rPr lang="en-US" sz="4000" dirty="0" err="1"/>
              <a:t>Identifikasi</a:t>
            </a:r>
            <a:r>
              <a:rPr lang="en-US" sz="4000" dirty="0"/>
              <a:t> </a:t>
            </a:r>
            <a:r>
              <a:rPr lang="en-US" sz="4000" dirty="0" err="1"/>
              <a:t>biaya</a:t>
            </a:r>
            <a:r>
              <a:rPr lang="en-US" sz="4000" dirty="0"/>
              <a:t> </a:t>
            </a:r>
            <a:r>
              <a:rPr lang="en-US" sz="4000" dirty="0" err="1"/>
              <a:t>dan</a:t>
            </a:r>
            <a:r>
              <a:rPr lang="en-US" sz="4000" dirty="0"/>
              <a:t> </a:t>
            </a:r>
            <a:r>
              <a:rPr lang="en-US" sz="4000" dirty="0" err="1"/>
              <a:t>manfaat</a:t>
            </a:r>
            <a:r>
              <a:rPr lang="en-US" sz="4000" dirty="0"/>
              <a:t> yang </a:t>
            </a:r>
            <a:r>
              <a:rPr lang="en-US" sz="4000" dirty="0" err="1"/>
              <a:t>berkaitan</a:t>
            </a:r>
            <a:r>
              <a:rPr lang="en-US" sz="4000" dirty="0"/>
              <a:t> </a:t>
            </a:r>
            <a:r>
              <a:rPr lang="en-US" sz="4000" dirty="0" err="1"/>
              <a:t>dengan</a:t>
            </a:r>
            <a:r>
              <a:rPr lang="en-US" sz="4000" dirty="0"/>
              <a:t> </a:t>
            </a:r>
            <a:r>
              <a:rPr lang="en-US" sz="4000" dirty="0" err="1"/>
              <a:t>setiap</a:t>
            </a:r>
            <a:r>
              <a:rPr lang="en-US" sz="4000" dirty="0"/>
              <a:t> </a:t>
            </a:r>
            <a:r>
              <a:rPr lang="en-US" sz="4000" dirty="0" err="1"/>
              <a:t>alternatif</a:t>
            </a:r>
            <a:r>
              <a:rPr lang="en-US" sz="4000" dirty="0"/>
              <a:t> yang </a:t>
            </a:r>
            <a:r>
              <a:rPr lang="en-US" sz="4000" dirty="0" err="1"/>
              <a:t>layak</a:t>
            </a:r>
            <a:r>
              <a:rPr lang="en-US" sz="4000" dirty="0"/>
              <a:t>. </a:t>
            </a:r>
            <a:r>
              <a:rPr lang="en-US" sz="4000" dirty="0" err="1"/>
              <a:t>Klasifikasilah</a:t>
            </a:r>
            <a:r>
              <a:rPr lang="en-US" sz="4000" dirty="0"/>
              <a:t> </a:t>
            </a:r>
            <a:r>
              <a:rPr lang="en-US" sz="4000" dirty="0" err="1"/>
              <a:t>biaya</a:t>
            </a:r>
            <a:r>
              <a:rPr lang="en-US" sz="4000" dirty="0"/>
              <a:t> </a:t>
            </a:r>
            <a:r>
              <a:rPr lang="en-US" sz="4000" dirty="0" err="1"/>
              <a:t>dan</a:t>
            </a:r>
            <a:r>
              <a:rPr lang="en-US" sz="4000" dirty="0"/>
              <a:t> </a:t>
            </a:r>
            <a:r>
              <a:rPr lang="en-US" sz="4000" dirty="0" err="1"/>
              <a:t>manfaat</a:t>
            </a:r>
            <a:r>
              <a:rPr lang="en-US" sz="4000" dirty="0"/>
              <a:t> </a:t>
            </a:r>
            <a:r>
              <a:rPr lang="en-US" sz="4000" dirty="0" err="1"/>
              <a:t>sebagai</a:t>
            </a:r>
            <a:r>
              <a:rPr lang="en-US" sz="4000" dirty="0"/>
              <a:t> </a:t>
            </a:r>
            <a:r>
              <a:rPr lang="en-US" sz="4000" dirty="0" err="1"/>
              <a:t>relevan</a:t>
            </a:r>
            <a:r>
              <a:rPr lang="en-US" sz="4000" dirty="0"/>
              <a:t> </a:t>
            </a:r>
            <a:r>
              <a:rPr lang="en-US" sz="4000" dirty="0" err="1"/>
              <a:t>atau</a:t>
            </a:r>
            <a:r>
              <a:rPr lang="en-US" sz="4000" dirty="0"/>
              <a:t> </a:t>
            </a:r>
            <a:r>
              <a:rPr lang="en-US" sz="4000" dirty="0" err="1"/>
              <a:t>tidak</a:t>
            </a:r>
            <a:r>
              <a:rPr lang="en-US" sz="4000" dirty="0"/>
              <a:t> </a:t>
            </a:r>
            <a:r>
              <a:rPr lang="en-US" sz="4000" dirty="0" err="1"/>
              <a:t>relevan</a:t>
            </a:r>
            <a:r>
              <a:rPr lang="en-US" sz="4000" dirty="0"/>
              <a:t> </a:t>
            </a:r>
            <a:r>
              <a:rPr lang="en-US" sz="4000" dirty="0" err="1"/>
              <a:t>serta</a:t>
            </a:r>
            <a:r>
              <a:rPr lang="en-US" sz="4000" dirty="0"/>
              <a:t> </a:t>
            </a:r>
            <a:r>
              <a:rPr lang="en-US" sz="4000" dirty="0" err="1"/>
              <a:t>eliminasilah</a:t>
            </a:r>
            <a:r>
              <a:rPr lang="en-US" sz="4000" dirty="0"/>
              <a:t> </a:t>
            </a:r>
            <a:r>
              <a:rPr lang="en-US" sz="4000" dirty="0" err="1"/>
              <a:t>biaya</a:t>
            </a:r>
            <a:r>
              <a:rPr lang="en-US" sz="4000" dirty="0"/>
              <a:t> </a:t>
            </a:r>
            <a:r>
              <a:rPr lang="en-US" sz="4000" dirty="0" err="1"/>
              <a:t>dan</a:t>
            </a:r>
            <a:r>
              <a:rPr lang="en-US" sz="4000" dirty="0"/>
              <a:t> </a:t>
            </a:r>
            <a:r>
              <a:rPr lang="en-US" sz="4000" dirty="0" err="1"/>
              <a:t>manfaat</a:t>
            </a:r>
            <a:r>
              <a:rPr lang="en-US" sz="4000" dirty="0"/>
              <a:t> yang </a:t>
            </a:r>
            <a:r>
              <a:rPr lang="en-US" sz="4000" dirty="0" err="1"/>
              <a:t>tidak</a:t>
            </a:r>
            <a:r>
              <a:rPr lang="en-US" sz="4000" dirty="0"/>
              <a:t> </a:t>
            </a:r>
            <a:r>
              <a:rPr lang="en-US" sz="4000" dirty="0" err="1"/>
              <a:t>relevan</a:t>
            </a:r>
            <a:r>
              <a:rPr lang="en-US" sz="4000" dirty="0"/>
              <a:t> </a:t>
            </a:r>
            <a:r>
              <a:rPr lang="en-US" sz="4000" dirty="0" err="1"/>
              <a:t>dari</a:t>
            </a:r>
            <a:r>
              <a:rPr lang="en-US" sz="4000" dirty="0"/>
              <a:t> </a:t>
            </a:r>
            <a:r>
              <a:rPr lang="en-US" sz="4000" dirty="0" err="1"/>
              <a:t>pertimbangan</a:t>
            </a:r>
            <a:r>
              <a:rPr lang="en-US" sz="4000" dirty="0"/>
              <a:t>.</a:t>
            </a:r>
          </a:p>
          <a:p>
            <a:r>
              <a:rPr lang="en-US" sz="4000" dirty="0" err="1"/>
              <a:t>Hitunglah</a:t>
            </a:r>
            <a:r>
              <a:rPr lang="en-US" sz="4000" dirty="0"/>
              <a:t> total </a:t>
            </a:r>
            <a:r>
              <a:rPr lang="en-US" sz="4000" dirty="0" err="1"/>
              <a:t>biaya</a:t>
            </a:r>
            <a:r>
              <a:rPr lang="en-US" sz="4000" dirty="0"/>
              <a:t> </a:t>
            </a:r>
            <a:r>
              <a:rPr lang="en-US" sz="4000" dirty="0" err="1"/>
              <a:t>dan</a:t>
            </a:r>
            <a:r>
              <a:rPr lang="en-US" sz="4000" dirty="0"/>
              <a:t> </a:t>
            </a:r>
            <a:r>
              <a:rPr lang="en-US" sz="4000" dirty="0" err="1"/>
              <a:t>manfaat</a:t>
            </a:r>
            <a:r>
              <a:rPr lang="en-US" sz="4000" dirty="0"/>
              <a:t> </a:t>
            </a:r>
            <a:r>
              <a:rPr lang="en-US" sz="4000" dirty="0" err="1"/>
              <a:t>relevan</a:t>
            </a:r>
            <a:r>
              <a:rPr lang="en-US" sz="4000" dirty="0"/>
              <a:t> </a:t>
            </a:r>
            <a:r>
              <a:rPr lang="en-US" sz="4000" dirty="0" err="1"/>
              <a:t>masing-masing</a:t>
            </a:r>
            <a:r>
              <a:rPr lang="en-US" sz="4000" dirty="0"/>
              <a:t> </a:t>
            </a:r>
            <a:r>
              <a:rPr lang="en-US" sz="4000" dirty="0" err="1"/>
              <a:t>alternatif</a:t>
            </a:r>
            <a:r>
              <a:rPr lang="en-US" sz="4000" dirty="0"/>
              <a:t>.</a:t>
            </a:r>
          </a:p>
          <a:p>
            <a:r>
              <a:rPr lang="en-US" sz="4000" dirty="0" err="1"/>
              <a:t>Nilailah</a:t>
            </a:r>
            <a:r>
              <a:rPr lang="en-US" sz="4000" dirty="0"/>
              <a:t> factor-</a:t>
            </a:r>
            <a:r>
              <a:rPr lang="en-US" sz="4000" dirty="0" err="1"/>
              <a:t>faktor</a:t>
            </a:r>
            <a:r>
              <a:rPr lang="en-US" sz="4000" dirty="0"/>
              <a:t> </a:t>
            </a:r>
            <a:r>
              <a:rPr lang="en-US" sz="4000" dirty="0" err="1"/>
              <a:t>kualitatif</a:t>
            </a:r>
            <a:r>
              <a:rPr lang="en-US" sz="4000" dirty="0"/>
              <a:t>.</a:t>
            </a:r>
          </a:p>
          <a:p>
            <a:r>
              <a:rPr lang="en-US" sz="4000" dirty="0" err="1"/>
              <a:t>Tetapkan</a:t>
            </a:r>
            <a:r>
              <a:rPr lang="en-US" sz="4000" dirty="0"/>
              <a:t> </a:t>
            </a:r>
            <a:r>
              <a:rPr lang="en-US" sz="4000" dirty="0" err="1"/>
              <a:t>alternatif</a:t>
            </a:r>
            <a:r>
              <a:rPr lang="en-US" sz="4000" dirty="0"/>
              <a:t> yang </a:t>
            </a:r>
            <a:r>
              <a:rPr lang="en-US" sz="4000" dirty="0" err="1"/>
              <a:t>menawarkan</a:t>
            </a:r>
            <a:r>
              <a:rPr lang="en-US" sz="4000" dirty="0"/>
              <a:t> </a:t>
            </a:r>
            <a:r>
              <a:rPr lang="en-US" sz="4000" dirty="0" err="1"/>
              <a:t>manfaat</a:t>
            </a:r>
            <a:r>
              <a:rPr lang="en-US" sz="4000" dirty="0"/>
              <a:t> </a:t>
            </a:r>
            <a:r>
              <a:rPr lang="en-US" sz="4000" dirty="0" err="1"/>
              <a:t>terbesar</a:t>
            </a:r>
            <a:r>
              <a:rPr lang="en-US" sz="4000" dirty="0"/>
              <a:t>.</a:t>
            </a:r>
          </a:p>
          <a:p>
            <a:pPr marL="0" indent="0">
              <a:buNone/>
            </a:pPr>
            <a:r>
              <a:rPr lang="en-US" sz="2400" dirty="0"/>
              <a:t/>
            </a:r>
            <a:br>
              <a:rPr lang="en-US" sz="2400" dirty="0"/>
            </a:br>
            <a:r>
              <a:rPr lang="en-US" sz="2400" dirty="0"/>
              <a:t/>
            </a:r>
            <a:br>
              <a:rPr lang="en-US" sz="2400" dirty="0"/>
            </a:br>
            <a:endParaRPr lang="en-US" sz="2400" dirty="0"/>
          </a:p>
          <a:p>
            <a:pPr marL="0" indent="0">
              <a:buNone/>
            </a:pPr>
            <a:r>
              <a:rPr lang="en-US" sz="2400" dirty="0"/>
              <a:t/>
            </a:r>
            <a:br>
              <a:rPr lang="en-US" sz="2400" dirty="0"/>
            </a:br>
            <a:endParaRPr lang="en-US" sz="2400" dirty="0"/>
          </a:p>
          <a:p>
            <a:pPr marL="0" indent="0" algn="just">
              <a:buNone/>
            </a:pPr>
            <a:endParaRPr lang="en-US" sz="2400" dirty="0" smtClean="0"/>
          </a:p>
          <a:p>
            <a:pPr marL="0" indent="0" algn="just">
              <a:buNone/>
            </a:pPr>
            <a:endParaRPr lang="en-US" sz="2400" dirty="0"/>
          </a:p>
          <a:p>
            <a:pPr marL="0" indent="0" algn="ctr">
              <a:buNone/>
            </a:pPr>
            <a:endParaRPr lang="en-US" sz="2400" dirty="0"/>
          </a:p>
          <a:p>
            <a:endParaRPr lang="en-US" sz="2400" dirty="0"/>
          </a:p>
          <a:p>
            <a:pPr marL="0" indent="0">
              <a:buNone/>
            </a:pPr>
            <a:endParaRPr lang="en-US" sz="2400" dirty="0"/>
          </a:p>
          <a:p>
            <a:endParaRPr lang="en-US" sz="2400" dirty="0"/>
          </a:p>
          <a:p>
            <a:endParaRPr lang="id-ID" sz="2200" dirty="0" smtClean="0">
              <a:latin typeface="Arial" charset="0"/>
              <a:cs typeface="Arial" charset="0"/>
            </a:endParaRPr>
          </a:p>
        </p:txBody>
      </p:sp>
    </p:spTree>
    <p:extLst>
      <p:ext uri="{BB962C8B-B14F-4D97-AF65-F5344CB8AC3E}">
        <p14:creationId xmlns:p14="http://schemas.microsoft.com/office/powerpoint/2010/main" val="57523252"/>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itle 5"/>
          <p:cNvSpPr>
            <a:spLocks noGrp="1"/>
          </p:cNvSpPr>
          <p:nvPr>
            <p:ph type="title"/>
          </p:nvPr>
        </p:nvSpPr>
        <p:spPr>
          <a:xfrm>
            <a:off x="533400" y="685800"/>
            <a:ext cx="8229600" cy="685800"/>
          </a:xfrm>
        </p:spPr>
        <p:txBody>
          <a:bodyPr>
            <a:normAutofit fontScale="90000"/>
          </a:bodyPr>
          <a:lstStyle/>
          <a:p>
            <a:pPr>
              <a:spcBef>
                <a:spcPct val="50000"/>
              </a:spcBef>
            </a:pPr>
            <a:r>
              <a:rPr lang="en-US" sz="3200" dirty="0" smtClean="0"/>
              <a:t> </a:t>
            </a:r>
            <a:r>
              <a:rPr lang="en-US" sz="3200" dirty="0"/>
              <a:t/>
            </a:r>
            <a:br>
              <a:rPr lang="en-US" sz="3200" dirty="0"/>
            </a:br>
            <a:endParaRPr lang="en-US" sz="3200" dirty="0" smtClean="0">
              <a:latin typeface="Arial" charset="0"/>
              <a:cs typeface="Arial" charset="0"/>
            </a:endParaRPr>
          </a:p>
        </p:txBody>
      </p:sp>
      <p:sp>
        <p:nvSpPr>
          <p:cNvPr id="6148" name="Content Placeholder 5"/>
          <p:cNvSpPr>
            <a:spLocks noGrp="1"/>
          </p:cNvSpPr>
          <p:nvPr>
            <p:ph idx="1"/>
          </p:nvPr>
        </p:nvSpPr>
        <p:spPr>
          <a:xfrm>
            <a:off x="457200" y="1524000"/>
            <a:ext cx="8229600" cy="4602163"/>
          </a:xfrm>
        </p:spPr>
        <p:txBody>
          <a:bodyPr>
            <a:normAutofit/>
          </a:bodyPr>
          <a:lstStyle/>
          <a:p>
            <a:pPr marL="0" indent="0" algn="just">
              <a:buNone/>
            </a:pPr>
            <a:r>
              <a:rPr lang="en-US" sz="2000" dirty="0"/>
              <a:t/>
            </a:r>
            <a:br>
              <a:rPr lang="en-US" sz="2000" dirty="0"/>
            </a:br>
            <a:r>
              <a:rPr lang="en-US" sz="2000" dirty="0"/>
              <a:t/>
            </a:r>
            <a:br>
              <a:rPr lang="en-US" sz="2000" dirty="0"/>
            </a:b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408617335"/>
              </p:ext>
            </p:extLst>
          </p:nvPr>
        </p:nvGraphicFramePr>
        <p:xfrm>
          <a:off x="609600" y="962205"/>
          <a:ext cx="7467600" cy="5279825"/>
        </p:xfrm>
        <a:graphic>
          <a:graphicData uri="http://schemas.openxmlformats.org/drawingml/2006/table">
            <a:tbl>
              <a:tblPr/>
              <a:tblGrid>
                <a:gridCol w="1412069"/>
                <a:gridCol w="2356626"/>
                <a:gridCol w="3698905"/>
              </a:tblGrid>
              <a:tr h="188915">
                <a:tc>
                  <a:txBody>
                    <a:bodyPr/>
                    <a:lstStyle/>
                    <a:p>
                      <a:pPr algn="ctr" fontAlgn="t"/>
                      <a:r>
                        <a:rPr lang="en-US" sz="1400" dirty="0" err="1">
                          <a:effectLst/>
                        </a:rPr>
                        <a:t>Tahapan</a:t>
                      </a:r>
                      <a:endParaRPr lang="en-US" sz="1400" dirty="0">
                        <a:effectLst/>
                      </a:endParaRPr>
                    </a:p>
                  </a:txBody>
                  <a:tcPr marL="7462" marR="7462" marT="1866" marB="1866">
                    <a:lnL>
                      <a:noFill/>
                    </a:lnL>
                    <a:lnR>
                      <a:noFill/>
                    </a:lnR>
                    <a:lnT>
                      <a:noFill/>
                    </a:lnT>
                    <a:lnB>
                      <a:noFill/>
                    </a:lnB>
                    <a:solidFill>
                      <a:srgbClr val="575B65"/>
                    </a:solidFill>
                  </a:tcPr>
                </a:tc>
                <a:tc>
                  <a:txBody>
                    <a:bodyPr/>
                    <a:lstStyle/>
                    <a:p>
                      <a:pPr algn="ctr" fontAlgn="t"/>
                      <a:r>
                        <a:rPr lang="en-US" sz="1400">
                          <a:effectLst/>
                        </a:rPr>
                        <a:t>Uraian Tahapan</a:t>
                      </a:r>
                    </a:p>
                  </a:txBody>
                  <a:tcPr marL="7462" marR="7462" marT="1866" marB="1866">
                    <a:lnL>
                      <a:noFill/>
                    </a:lnL>
                    <a:lnR>
                      <a:noFill/>
                    </a:lnR>
                    <a:lnT>
                      <a:noFill/>
                    </a:lnT>
                    <a:lnB>
                      <a:noFill/>
                    </a:lnB>
                    <a:solidFill>
                      <a:srgbClr val="575B65"/>
                    </a:solidFill>
                  </a:tcPr>
                </a:tc>
                <a:tc>
                  <a:txBody>
                    <a:bodyPr/>
                    <a:lstStyle/>
                    <a:p>
                      <a:pPr algn="ctr" fontAlgn="t"/>
                      <a:r>
                        <a:rPr lang="en-US" sz="1400">
                          <a:effectLst/>
                        </a:rPr>
                        <a:t>Contoh</a:t>
                      </a:r>
                    </a:p>
                  </a:txBody>
                  <a:tcPr marL="7462" marR="7462" marT="1866" marB="1866">
                    <a:lnL>
                      <a:noFill/>
                    </a:lnL>
                    <a:lnR>
                      <a:noFill/>
                    </a:lnR>
                    <a:lnT>
                      <a:noFill/>
                    </a:lnT>
                    <a:lnB>
                      <a:noFill/>
                    </a:lnB>
                    <a:solidFill>
                      <a:srgbClr val="575B65"/>
                    </a:solidFill>
                  </a:tcPr>
                </a:tc>
              </a:tr>
              <a:tr h="350153">
                <a:tc>
                  <a:txBody>
                    <a:bodyPr/>
                    <a:lstStyle/>
                    <a:p>
                      <a:pPr fontAlgn="t"/>
                      <a:r>
                        <a:rPr lang="en-US" sz="1400" dirty="0" err="1">
                          <a:effectLst/>
                        </a:rPr>
                        <a:t>Langkah</a:t>
                      </a:r>
                      <a:r>
                        <a:rPr lang="en-US" sz="1400" dirty="0">
                          <a:effectLst/>
                        </a:rPr>
                        <a:t> 1</a:t>
                      </a:r>
                    </a:p>
                  </a:txBody>
                  <a:tcPr marL="7462" marR="7462" marT="1866" marB="1866">
                    <a:lnL>
                      <a:noFill/>
                    </a:lnL>
                    <a:lnR>
                      <a:noFill/>
                    </a:lnR>
                    <a:lnT>
                      <a:noFill/>
                    </a:lnT>
                    <a:lnB>
                      <a:noFill/>
                    </a:lnB>
                    <a:solidFill>
                      <a:srgbClr val="575B65"/>
                    </a:solidFill>
                  </a:tcPr>
                </a:tc>
                <a:tc>
                  <a:txBody>
                    <a:bodyPr/>
                    <a:lstStyle/>
                    <a:p>
                      <a:pPr fontAlgn="t"/>
                      <a:r>
                        <a:rPr lang="en-US" sz="1400" dirty="0" err="1">
                          <a:effectLst/>
                        </a:rPr>
                        <a:t>Tetapkan</a:t>
                      </a:r>
                      <a:r>
                        <a:rPr lang="en-US" sz="1400" dirty="0">
                          <a:effectLst/>
                        </a:rPr>
                        <a:t> </a:t>
                      </a:r>
                      <a:r>
                        <a:rPr lang="en-US" sz="1400" dirty="0" err="1" smtClean="0">
                          <a:effectLst/>
                        </a:rPr>
                        <a:t>masalah</a:t>
                      </a:r>
                      <a:endParaRPr lang="en-US" sz="1400" dirty="0" smtClean="0">
                        <a:effectLst/>
                      </a:endParaRPr>
                    </a:p>
                  </a:txBody>
                  <a:tcPr marL="7462" marR="7462" marT="1866" marB="1866">
                    <a:lnL>
                      <a:noFill/>
                    </a:lnL>
                    <a:lnR>
                      <a:noFill/>
                    </a:lnR>
                    <a:lnT>
                      <a:noFill/>
                    </a:lnT>
                    <a:lnB>
                      <a:noFill/>
                    </a:lnB>
                    <a:solidFill>
                      <a:srgbClr val="575B65"/>
                    </a:solidFill>
                  </a:tcPr>
                </a:tc>
                <a:tc>
                  <a:txBody>
                    <a:bodyPr/>
                    <a:lstStyle/>
                    <a:p>
                      <a:pPr algn="l" fontAlgn="t"/>
                      <a:r>
                        <a:rPr lang="en-US" sz="1400" dirty="0" err="1">
                          <a:effectLst/>
                        </a:rPr>
                        <a:t>Meningkatkan</a:t>
                      </a:r>
                      <a:r>
                        <a:rPr lang="en-US" sz="1400" dirty="0">
                          <a:effectLst/>
                        </a:rPr>
                        <a:t> </a:t>
                      </a:r>
                      <a:r>
                        <a:rPr lang="en-US" sz="1400" dirty="0" err="1">
                          <a:effectLst/>
                        </a:rPr>
                        <a:t>kapasitas</a:t>
                      </a:r>
                      <a:r>
                        <a:rPr lang="en-US" sz="1400" dirty="0">
                          <a:effectLst/>
                        </a:rPr>
                        <a:t> </a:t>
                      </a:r>
                      <a:r>
                        <a:rPr lang="en-US" sz="1400" dirty="0" err="1">
                          <a:effectLst/>
                        </a:rPr>
                        <a:t>gudang</a:t>
                      </a:r>
                      <a:r>
                        <a:rPr lang="en-US" sz="1400" dirty="0">
                          <a:effectLst/>
                        </a:rPr>
                        <a:t> </a:t>
                      </a:r>
                      <a:r>
                        <a:rPr lang="en-US" sz="1400" dirty="0" err="1">
                          <a:effectLst/>
                        </a:rPr>
                        <a:t>dan</a:t>
                      </a:r>
                      <a:r>
                        <a:rPr lang="en-US" sz="1400" dirty="0">
                          <a:effectLst/>
                        </a:rPr>
                        <a:t> </a:t>
                      </a:r>
                      <a:r>
                        <a:rPr lang="en-US" sz="1400" dirty="0" err="1" smtClean="0">
                          <a:effectLst/>
                        </a:rPr>
                        <a:t>produksi</a:t>
                      </a:r>
                      <a:endParaRPr lang="en-US" sz="1400" dirty="0" smtClean="0">
                        <a:effectLst/>
                      </a:endParaRPr>
                    </a:p>
                  </a:txBody>
                  <a:tcPr marL="7462" marR="7462" marT="1866" marB="1866">
                    <a:lnL>
                      <a:noFill/>
                    </a:lnL>
                    <a:lnR>
                      <a:noFill/>
                    </a:lnR>
                    <a:lnT>
                      <a:noFill/>
                    </a:lnT>
                    <a:lnB>
                      <a:noFill/>
                    </a:lnB>
                    <a:solidFill>
                      <a:srgbClr val="575B65"/>
                    </a:solidFill>
                  </a:tcPr>
                </a:tc>
              </a:tr>
              <a:tr h="1117253">
                <a:tc>
                  <a:txBody>
                    <a:bodyPr/>
                    <a:lstStyle/>
                    <a:p>
                      <a:pPr fontAlgn="t"/>
                      <a:r>
                        <a:rPr lang="en-US" sz="1400">
                          <a:effectLst/>
                        </a:rPr>
                        <a:t>Langkah 2</a:t>
                      </a:r>
                    </a:p>
                  </a:txBody>
                  <a:tcPr marL="7462" marR="7462" marT="1866" marB="1866">
                    <a:lnL>
                      <a:noFill/>
                    </a:lnL>
                    <a:lnR>
                      <a:noFill/>
                    </a:lnR>
                    <a:lnT>
                      <a:noFill/>
                    </a:lnT>
                    <a:lnB>
                      <a:noFill/>
                    </a:lnB>
                    <a:solidFill>
                      <a:srgbClr val="575B65"/>
                    </a:solidFill>
                  </a:tcPr>
                </a:tc>
                <a:tc>
                  <a:txBody>
                    <a:bodyPr/>
                    <a:lstStyle/>
                    <a:p>
                      <a:pPr fontAlgn="t"/>
                      <a:r>
                        <a:rPr lang="en-US" sz="1400" dirty="0" err="1">
                          <a:effectLst/>
                        </a:rPr>
                        <a:t>Identifikasi</a:t>
                      </a:r>
                      <a:r>
                        <a:rPr lang="en-US" sz="1400" dirty="0">
                          <a:effectLst/>
                        </a:rPr>
                        <a:t> </a:t>
                      </a:r>
                      <a:r>
                        <a:rPr lang="en-US" sz="1400" dirty="0" err="1">
                          <a:effectLst/>
                        </a:rPr>
                        <a:t>alterternatif</a:t>
                      </a:r>
                      <a:r>
                        <a:rPr lang="en-US" sz="1400" dirty="0">
                          <a:effectLst/>
                        </a:rPr>
                        <a:t> </a:t>
                      </a:r>
                      <a:r>
                        <a:rPr lang="en-US" sz="1400" dirty="0" err="1">
                          <a:effectLst/>
                        </a:rPr>
                        <a:t>solusi</a:t>
                      </a:r>
                      <a:endParaRPr lang="en-US" sz="1400" dirty="0">
                        <a:effectLst/>
                      </a:endParaRPr>
                    </a:p>
                  </a:txBody>
                  <a:tcPr marL="7462" marR="7462" marT="1866" marB="1866">
                    <a:lnL>
                      <a:noFill/>
                    </a:lnL>
                    <a:lnR>
                      <a:noFill/>
                    </a:lnR>
                    <a:lnT>
                      <a:noFill/>
                    </a:lnT>
                    <a:lnB>
                      <a:noFill/>
                    </a:lnB>
                    <a:solidFill>
                      <a:srgbClr val="575B65"/>
                    </a:solidFill>
                  </a:tcPr>
                </a:tc>
                <a:tc>
                  <a:txBody>
                    <a:bodyPr/>
                    <a:lstStyle/>
                    <a:p>
                      <a:pPr algn="l" fontAlgn="t">
                        <a:buFont typeface="+mj-lt"/>
                        <a:buAutoNum type="arabicPeriod"/>
                      </a:pPr>
                      <a:r>
                        <a:rPr lang="en-US" sz="1400">
                          <a:effectLst/>
                        </a:rPr>
                        <a:t>membangun fasilitas baru</a:t>
                      </a:r>
                    </a:p>
                    <a:p>
                      <a:pPr algn="l" fontAlgn="t">
                        <a:buFont typeface="+mj-lt"/>
                        <a:buAutoNum type="arabicPeriod"/>
                      </a:pPr>
                      <a:r>
                        <a:rPr lang="en-US" sz="1400">
                          <a:effectLst/>
                        </a:rPr>
                        <a:t>meleasing fasilitas yang lebih besar</a:t>
                      </a:r>
                    </a:p>
                    <a:p>
                      <a:pPr algn="l" fontAlgn="t">
                        <a:buFont typeface="+mj-lt"/>
                        <a:buAutoNum type="arabicPeriod"/>
                      </a:pPr>
                      <a:r>
                        <a:rPr lang="en-US" sz="1400">
                          <a:effectLst/>
                        </a:rPr>
                        <a:t>meleasing fasilitas tambahan</a:t>
                      </a:r>
                    </a:p>
                    <a:p>
                      <a:pPr algn="l" fontAlgn="t">
                        <a:buFont typeface="+mj-lt"/>
                        <a:buAutoNum type="arabicPeriod"/>
                      </a:pPr>
                      <a:r>
                        <a:rPr lang="en-US" sz="1400">
                          <a:effectLst/>
                        </a:rPr>
                        <a:t>meleasing ruang untuk gudang</a:t>
                      </a:r>
                    </a:p>
                    <a:p>
                      <a:pPr algn="l" fontAlgn="t">
                        <a:buFont typeface="+mj-lt"/>
                        <a:buAutoNum type="arabicPeriod"/>
                      </a:pPr>
                      <a:r>
                        <a:rPr lang="en-US" sz="1400">
                          <a:effectLst/>
                        </a:rPr>
                        <a:t>membeli komponen produk sehingga tidak perlu memproduksi sendiri</a:t>
                      </a:r>
                    </a:p>
                  </a:txBody>
                  <a:tcPr marL="7462" marR="7462" marT="1866" marB="1866">
                    <a:lnL>
                      <a:noFill/>
                    </a:lnL>
                    <a:lnR>
                      <a:noFill/>
                    </a:lnR>
                    <a:lnT>
                      <a:noFill/>
                    </a:lnT>
                    <a:lnB>
                      <a:noFill/>
                    </a:lnB>
                    <a:solidFill>
                      <a:srgbClr val="575B65"/>
                    </a:solidFill>
                  </a:tcPr>
                </a:tc>
              </a:tr>
              <a:tr h="931585">
                <a:tc>
                  <a:txBody>
                    <a:bodyPr/>
                    <a:lstStyle/>
                    <a:p>
                      <a:pPr fontAlgn="t"/>
                      <a:r>
                        <a:rPr lang="en-US" sz="1400">
                          <a:effectLst/>
                        </a:rPr>
                        <a:t>Langkah 3</a:t>
                      </a:r>
                    </a:p>
                  </a:txBody>
                  <a:tcPr marL="7462" marR="7462" marT="1866" marB="1866">
                    <a:lnL>
                      <a:noFill/>
                    </a:lnL>
                    <a:lnR>
                      <a:noFill/>
                    </a:lnR>
                    <a:lnT>
                      <a:noFill/>
                    </a:lnT>
                    <a:lnB>
                      <a:noFill/>
                    </a:lnB>
                    <a:solidFill>
                      <a:srgbClr val="575B65"/>
                    </a:solidFill>
                  </a:tcPr>
                </a:tc>
                <a:tc>
                  <a:txBody>
                    <a:bodyPr/>
                    <a:lstStyle/>
                    <a:p>
                      <a:pPr fontAlgn="t"/>
                      <a:r>
                        <a:rPr lang="en-US" sz="1400" dirty="0" err="1">
                          <a:effectLst/>
                        </a:rPr>
                        <a:t>Identifikasi</a:t>
                      </a:r>
                      <a:r>
                        <a:rPr lang="en-US" sz="1400" dirty="0">
                          <a:effectLst/>
                        </a:rPr>
                        <a:t> </a:t>
                      </a:r>
                      <a:r>
                        <a:rPr lang="en-US" sz="1400" dirty="0" err="1">
                          <a:effectLst/>
                        </a:rPr>
                        <a:t>biaya</a:t>
                      </a:r>
                      <a:r>
                        <a:rPr lang="en-US" sz="1400" dirty="0">
                          <a:effectLst/>
                        </a:rPr>
                        <a:t> </a:t>
                      </a:r>
                      <a:r>
                        <a:rPr lang="en-US" sz="1400" dirty="0" err="1">
                          <a:effectLst/>
                        </a:rPr>
                        <a:t>dan</a:t>
                      </a:r>
                      <a:r>
                        <a:rPr lang="en-US" sz="1400" dirty="0">
                          <a:effectLst/>
                        </a:rPr>
                        <a:t> </a:t>
                      </a:r>
                      <a:r>
                        <a:rPr lang="en-US" sz="1400" dirty="0" err="1">
                          <a:effectLst/>
                        </a:rPr>
                        <a:t>manfaat</a:t>
                      </a:r>
                      <a:r>
                        <a:rPr lang="en-US" sz="1400" dirty="0">
                          <a:effectLst/>
                        </a:rPr>
                        <a:t> yang </a:t>
                      </a:r>
                      <a:r>
                        <a:rPr lang="en-US" sz="1400" dirty="0" err="1">
                          <a:effectLst/>
                        </a:rPr>
                        <a:t>terkait</a:t>
                      </a:r>
                      <a:r>
                        <a:rPr lang="en-US" sz="1400" dirty="0">
                          <a:effectLst/>
                        </a:rPr>
                        <a:t> </a:t>
                      </a:r>
                      <a:r>
                        <a:rPr lang="en-US" sz="1400" dirty="0" err="1">
                          <a:effectLst/>
                        </a:rPr>
                        <a:t>dengan</a:t>
                      </a:r>
                      <a:r>
                        <a:rPr lang="en-US" sz="1400" dirty="0">
                          <a:effectLst/>
                        </a:rPr>
                        <a:t> </a:t>
                      </a:r>
                      <a:r>
                        <a:rPr lang="en-US" sz="1400" dirty="0" err="1">
                          <a:effectLst/>
                        </a:rPr>
                        <a:t>setiap</a:t>
                      </a:r>
                      <a:r>
                        <a:rPr lang="en-US" sz="1400" dirty="0">
                          <a:effectLst/>
                        </a:rPr>
                        <a:t> </a:t>
                      </a:r>
                      <a:r>
                        <a:rPr lang="en-US" sz="1400" dirty="0" err="1">
                          <a:effectLst/>
                        </a:rPr>
                        <a:t>alternatif</a:t>
                      </a:r>
                      <a:r>
                        <a:rPr lang="en-US" sz="1400" dirty="0">
                          <a:effectLst/>
                        </a:rPr>
                        <a:t> </a:t>
                      </a:r>
                      <a:r>
                        <a:rPr lang="en-US" sz="1400" dirty="0" err="1">
                          <a:effectLst/>
                        </a:rPr>
                        <a:t>solusi</a:t>
                      </a:r>
                      <a:r>
                        <a:rPr lang="en-US" sz="1400" dirty="0">
                          <a:effectLst/>
                        </a:rPr>
                        <a:t> yang </a:t>
                      </a:r>
                      <a:r>
                        <a:rPr lang="en-US" sz="1400" dirty="0" err="1">
                          <a:effectLst/>
                        </a:rPr>
                        <a:t>layak</a:t>
                      </a:r>
                      <a:endParaRPr lang="en-US" sz="1400" dirty="0">
                        <a:effectLst/>
                      </a:endParaRPr>
                    </a:p>
                  </a:txBody>
                  <a:tcPr marL="7462" marR="7462" marT="1866" marB="1866">
                    <a:lnL>
                      <a:noFill/>
                    </a:lnL>
                    <a:lnR>
                      <a:noFill/>
                    </a:lnR>
                    <a:lnT>
                      <a:noFill/>
                    </a:lnT>
                    <a:lnB>
                      <a:noFill/>
                    </a:lnB>
                    <a:solidFill>
                      <a:srgbClr val="575B65"/>
                    </a:solidFill>
                  </a:tcPr>
                </a:tc>
                <a:tc>
                  <a:txBody>
                    <a:bodyPr/>
                    <a:lstStyle/>
                    <a:p>
                      <a:pPr algn="l" fontAlgn="t"/>
                      <a:r>
                        <a:rPr lang="en-US" sz="1400" dirty="0" err="1">
                          <a:effectLst/>
                        </a:rPr>
                        <a:t>Alternatif</a:t>
                      </a:r>
                      <a:r>
                        <a:rPr lang="en-US" sz="1400" dirty="0">
                          <a:effectLst/>
                        </a:rPr>
                        <a:t> 4</a:t>
                      </a:r>
                    </a:p>
                    <a:p>
                      <a:pPr algn="l" fontAlgn="t"/>
                      <a:r>
                        <a:rPr lang="en-US" sz="1400" dirty="0" err="1">
                          <a:effectLst/>
                        </a:rPr>
                        <a:t>Biaya</a:t>
                      </a:r>
                      <a:r>
                        <a:rPr lang="en-US" sz="1400" dirty="0">
                          <a:effectLst/>
                        </a:rPr>
                        <a:t> </a:t>
                      </a:r>
                      <a:r>
                        <a:rPr lang="en-US" sz="1400" dirty="0" err="1">
                          <a:effectLst/>
                        </a:rPr>
                        <a:t>produksi</a:t>
                      </a:r>
                      <a:r>
                        <a:rPr lang="en-US" sz="1400" dirty="0">
                          <a:effectLst/>
                        </a:rPr>
                        <a:t> </a:t>
                      </a:r>
                      <a:r>
                        <a:rPr lang="en-US" sz="1400" dirty="0" err="1">
                          <a:effectLst/>
                        </a:rPr>
                        <a:t>variabel</a:t>
                      </a:r>
                      <a:r>
                        <a:rPr lang="en-US" sz="1400" dirty="0">
                          <a:effectLst/>
                        </a:rPr>
                        <a:t> 345.000,00</a:t>
                      </a:r>
                    </a:p>
                    <a:p>
                      <a:pPr algn="l" fontAlgn="t"/>
                      <a:r>
                        <a:rPr lang="en-US" sz="1400" dirty="0">
                          <a:effectLst/>
                        </a:rPr>
                        <a:t>Lease </a:t>
                      </a:r>
                      <a:r>
                        <a:rPr lang="en-US" sz="1400" dirty="0" err="1">
                          <a:effectLst/>
                        </a:rPr>
                        <a:t>gudang</a:t>
                      </a:r>
                      <a:r>
                        <a:rPr lang="en-US" sz="1400" dirty="0">
                          <a:effectLst/>
                        </a:rPr>
                        <a:t> </a:t>
                      </a:r>
                      <a:r>
                        <a:rPr lang="en-US" sz="1400" dirty="0" smtClean="0">
                          <a:effectLst/>
                        </a:rPr>
                        <a:t>135.000,00</a:t>
                      </a:r>
                      <a:endParaRPr lang="en-US" sz="1400" dirty="0">
                        <a:effectLst/>
                      </a:endParaRPr>
                    </a:p>
                    <a:p>
                      <a:pPr algn="l" fontAlgn="t"/>
                      <a:r>
                        <a:rPr lang="en-US" sz="1400" dirty="0" err="1">
                          <a:effectLst/>
                        </a:rPr>
                        <a:t>Alternatif</a:t>
                      </a:r>
                      <a:r>
                        <a:rPr lang="en-US" sz="1400" dirty="0">
                          <a:effectLst/>
                        </a:rPr>
                        <a:t> 5</a:t>
                      </a:r>
                    </a:p>
                    <a:p>
                      <a:pPr algn="l" fontAlgn="t"/>
                      <a:r>
                        <a:rPr lang="en-US" sz="1400" dirty="0" err="1">
                          <a:effectLst/>
                        </a:rPr>
                        <a:t>Harga</a:t>
                      </a:r>
                      <a:r>
                        <a:rPr lang="en-US" sz="1400" dirty="0">
                          <a:effectLst/>
                        </a:rPr>
                        <a:t> </a:t>
                      </a:r>
                      <a:r>
                        <a:rPr lang="en-US" sz="1400" dirty="0" err="1">
                          <a:effectLst/>
                        </a:rPr>
                        <a:t>beli</a:t>
                      </a:r>
                      <a:r>
                        <a:rPr lang="en-US" sz="1400" dirty="0">
                          <a:effectLst/>
                        </a:rPr>
                        <a:t> 460.000,00</a:t>
                      </a:r>
                    </a:p>
                  </a:txBody>
                  <a:tcPr marL="7462" marR="7462" marT="1866" marB="1866">
                    <a:lnL>
                      <a:noFill/>
                    </a:lnL>
                    <a:lnR>
                      <a:noFill/>
                    </a:lnR>
                    <a:lnT>
                      <a:noFill/>
                    </a:lnT>
                    <a:lnB>
                      <a:noFill/>
                    </a:lnB>
                    <a:solidFill>
                      <a:srgbClr val="575B65"/>
                    </a:solidFill>
                  </a:tcPr>
                </a:tc>
              </a:tr>
              <a:tr h="560250">
                <a:tc>
                  <a:txBody>
                    <a:bodyPr/>
                    <a:lstStyle/>
                    <a:p>
                      <a:pPr fontAlgn="t"/>
                      <a:r>
                        <a:rPr lang="en-US" sz="1400" dirty="0" err="1">
                          <a:effectLst/>
                        </a:rPr>
                        <a:t>Langkah</a:t>
                      </a:r>
                      <a:r>
                        <a:rPr lang="en-US" sz="1400" dirty="0">
                          <a:effectLst/>
                        </a:rPr>
                        <a:t> 4</a:t>
                      </a:r>
                    </a:p>
                  </a:txBody>
                  <a:tcPr marL="7462" marR="7462" marT="1866" marB="1866">
                    <a:lnL>
                      <a:noFill/>
                    </a:lnL>
                    <a:lnR>
                      <a:noFill/>
                    </a:lnR>
                    <a:lnT>
                      <a:noFill/>
                    </a:lnT>
                    <a:lnB>
                      <a:noFill/>
                    </a:lnB>
                    <a:solidFill>
                      <a:srgbClr val="575B65"/>
                    </a:solidFill>
                  </a:tcPr>
                </a:tc>
                <a:tc>
                  <a:txBody>
                    <a:bodyPr/>
                    <a:lstStyle/>
                    <a:p>
                      <a:pPr fontAlgn="t"/>
                      <a:r>
                        <a:rPr lang="en-US" sz="1400">
                          <a:effectLst/>
                        </a:rPr>
                        <a:t>Hitung biaya dan manfaat yang relevan untuk setiap alternatif solusi yang layak</a:t>
                      </a:r>
                    </a:p>
                  </a:txBody>
                  <a:tcPr marL="7462" marR="7462" marT="1866" marB="1866">
                    <a:lnL>
                      <a:noFill/>
                    </a:lnL>
                    <a:lnR>
                      <a:noFill/>
                    </a:lnR>
                    <a:lnT>
                      <a:noFill/>
                    </a:lnT>
                    <a:lnB>
                      <a:noFill/>
                    </a:lnB>
                    <a:solidFill>
                      <a:srgbClr val="575B65"/>
                    </a:solidFill>
                  </a:tcPr>
                </a:tc>
                <a:tc>
                  <a:txBody>
                    <a:bodyPr/>
                    <a:lstStyle/>
                    <a:p>
                      <a:pPr algn="l" fontAlgn="t"/>
                      <a:r>
                        <a:rPr lang="en-US" sz="1400">
                          <a:effectLst/>
                        </a:rPr>
                        <a:t>Alternatif 4: 480.000,00</a:t>
                      </a:r>
                    </a:p>
                    <a:p>
                      <a:pPr algn="l" fontAlgn="t"/>
                      <a:r>
                        <a:rPr lang="en-US" sz="1400">
                          <a:effectLst/>
                        </a:rPr>
                        <a:t>Alternatif 5: 460.000,00</a:t>
                      </a:r>
                    </a:p>
                    <a:p>
                      <a:pPr algn="l" fontAlgn="t"/>
                      <a:r>
                        <a:rPr lang="en-US" sz="1400">
                          <a:effectLst/>
                        </a:rPr>
                        <a:t>Biaya Diferensial (alt 4): 20.000,00</a:t>
                      </a:r>
                    </a:p>
                  </a:txBody>
                  <a:tcPr marL="7462" marR="7462" marT="1866" marB="1866">
                    <a:lnL>
                      <a:noFill/>
                    </a:lnL>
                    <a:lnR>
                      <a:noFill/>
                    </a:lnR>
                    <a:lnT>
                      <a:noFill/>
                    </a:lnT>
                    <a:lnB>
                      <a:noFill/>
                    </a:lnB>
                    <a:solidFill>
                      <a:srgbClr val="575B65"/>
                    </a:solidFill>
                  </a:tcPr>
                </a:tc>
              </a:tr>
              <a:tr h="1044388">
                <a:tc>
                  <a:txBody>
                    <a:bodyPr/>
                    <a:lstStyle/>
                    <a:p>
                      <a:pPr fontAlgn="t"/>
                      <a:r>
                        <a:rPr lang="en-US" sz="1400">
                          <a:effectLst/>
                        </a:rPr>
                        <a:t>Langkah 5</a:t>
                      </a:r>
                    </a:p>
                  </a:txBody>
                  <a:tcPr marL="7462" marR="7462" marT="1866" marB="1866">
                    <a:lnL>
                      <a:noFill/>
                    </a:lnL>
                    <a:lnR>
                      <a:noFill/>
                    </a:lnR>
                    <a:lnT>
                      <a:noFill/>
                    </a:lnT>
                    <a:lnB>
                      <a:noFill/>
                    </a:lnB>
                    <a:solidFill>
                      <a:srgbClr val="575B65"/>
                    </a:solidFill>
                  </a:tcPr>
                </a:tc>
                <a:tc>
                  <a:txBody>
                    <a:bodyPr/>
                    <a:lstStyle/>
                    <a:p>
                      <a:pPr fontAlgn="t"/>
                      <a:r>
                        <a:rPr lang="en-US" sz="1400" dirty="0" err="1">
                          <a:effectLst/>
                        </a:rPr>
                        <a:t>Menilai</a:t>
                      </a:r>
                      <a:r>
                        <a:rPr lang="en-US" sz="1400" dirty="0">
                          <a:effectLst/>
                        </a:rPr>
                        <a:t> </a:t>
                      </a:r>
                      <a:r>
                        <a:rPr lang="en-US" sz="1400" dirty="0" err="1">
                          <a:effectLst/>
                        </a:rPr>
                        <a:t>faktor-faktor</a:t>
                      </a:r>
                      <a:r>
                        <a:rPr lang="en-US" sz="1400" dirty="0">
                          <a:effectLst/>
                        </a:rPr>
                        <a:t> </a:t>
                      </a:r>
                      <a:r>
                        <a:rPr lang="en-US" sz="1400" dirty="0" err="1" smtClean="0">
                          <a:effectLst/>
                        </a:rPr>
                        <a:t>kualitatif</a:t>
                      </a:r>
                      <a:endParaRPr lang="en-US" sz="1400" dirty="0">
                        <a:effectLst/>
                      </a:endParaRPr>
                    </a:p>
                  </a:txBody>
                  <a:tcPr marL="7462" marR="7462" marT="1866" marB="1866">
                    <a:lnL>
                      <a:noFill/>
                    </a:lnL>
                    <a:lnR>
                      <a:noFill/>
                    </a:lnR>
                    <a:lnT>
                      <a:noFill/>
                    </a:lnT>
                    <a:lnB>
                      <a:noFill/>
                    </a:lnB>
                    <a:solidFill>
                      <a:srgbClr val="575B65"/>
                    </a:solidFill>
                  </a:tcPr>
                </a:tc>
                <a:tc>
                  <a:txBody>
                    <a:bodyPr/>
                    <a:lstStyle/>
                    <a:p>
                      <a:pPr algn="l" fontAlgn="t">
                        <a:buFont typeface="+mj-lt"/>
                        <a:buAutoNum type="arabicPeriod"/>
                      </a:pPr>
                      <a:r>
                        <a:rPr lang="en-US" sz="1400" dirty="0" err="1">
                          <a:effectLst/>
                        </a:rPr>
                        <a:t>Kualitas</a:t>
                      </a:r>
                      <a:r>
                        <a:rPr lang="en-US" sz="1400" dirty="0">
                          <a:effectLst/>
                        </a:rPr>
                        <a:t> </a:t>
                      </a:r>
                      <a:r>
                        <a:rPr lang="en-US" sz="1400" dirty="0" err="1">
                          <a:effectLst/>
                        </a:rPr>
                        <a:t>pemasok</a:t>
                      </a:r>
                      <a:r>
                        <a:rPr lang="en-US" sz="1400" dirty="0">
                          <a:effectLst/>
                        </a:rPr>
                        <a:t> </a:t>
                      </a:r>
                      <a:r>
                        <a:rPr lang="en-US" sz="1400" dirty="0" err="1">
                          <a:effectLst/>
                        </a:rPr>
                        <a:t>eksternal</a:t>
                      </a:r>
                      <a:r>
                        <a:rPr lang="en-US" sz="1400" dirty="0">
                          <a:effectLst/>
                        </a:rPr>
                        <a:t> (</a:t>
                      </a:r>
                      <a:r>
                        <a:rPr lang="en-US" sz="1400" dirty="0" err="1">
                          <a:effectLst/>
                        </a:rPr>
                        <a:t>tidak</a:t>
                      </a:r>
                      <a:r>
                        <a:rPr lang="en-US" sz="1400" dirty="0">
                          <a:effectLst/>
                        </a:rPr>
                        <a:t> </a:t>
                      </a:r>
                      <a:r>
                        <a:rPr lang="en-US" sz="1400" dirty="0" err="1">
                          <a:effectLst/>
                        </a:rPr>
                        <a:t>terjamin</a:t>
                      </a:r>
                      <a:r>
                        <a:rPr lang="en-US" sz="1400" dirty="0" smtClean="0">
                          <a:effectLst/>
                        </a:rPr>
                        <a:t>)</a:t>
                      </a:r>
                      <a:endParaRPr lang="en-US" sz="1400" dirty="0">
                        <a:effectLst/>
                      </a:endParaRPr>
                    </a:p>
                    <a:p>
                      <a:pPr algn="l" fontAlgn="t">
                        <a:buFont typeface="+mj-lt"/>
                        <a:buAutoNum type="arabicPeriod"/>
                      </a:pPr>
                      <a:r>
                        <a:rPr lang="en-US" sz="1400" dirty="0" err="1">
                          <a:effectLst/>
                        </a:rPr>
                        <a:t>Realibilitas</a:t>
                      </a:r>
                      <a:r>
                        <a:rPr lang="en-US" sz="1400" dirty="0">
                          <a:effectLst/>
                        </a:rPr>
                        <a:t> </a:t>
                      </a:r>
                      <a:r>
                        <a:rPr lang="en-US" sz="1400" dirty="0" err="1">
                          <a:effectLst/>
                        </a:rPr>
                        <a:t>pemasok</a:t>
                      </a:r>
                      <a:r>
                        <a:rPr lang="en-US" sz="1400" dirty="0">
                          <a:effectLst/>
                        </a:rPr>
                        <a:t> </a:t>
                      </a:r>
                      <a:r>
                        <a:rPr lang="en-US" sz="1400" dirty="0" err="1">
                          <a:effectLst/>
                        </a:rPr>
                        <a:t>eksternal</a:t>
                      </a:r>
                      <a:r>
                        <a:rPr lang="en-US" sz="1400" dirty="0">
                          <a:effectLst/>
                        </a:rPr>
                        <a:t> (</a:t>
                      </a:r>
                      <a:r>
                        <a:rPr lang="en-US" sz="1400" dirty="0" err="1">
                          <a:effectLst/>
                        </a:rPr>
                        <a:t>kurang</a:t>
                      </a:r>
                      <a:r>
                        <a:rPr lang="en-US" sz="1400" dirty="0" smtClean="0">
                          <a:effectLst/>
                        </a:rPr>
                        <a:t>)</a:t>
                      </a:r>
                      <a:endParaRPr lang="en-US" sz="1400" dirty="0">
                        <a:effectLst/>
                      </a:endParaRPr>
                    </a:p>
                    <a:p>
                      <a:pPr algn="l" fontAlgn="t">
                        <a:buFont typeface="+mj-lt"/>
                        <a:buAutoNum type="arabicPeriod"/>
                      </a:pPr>
                      <a:r>
                        <a:rPr lang="en-US" sz="1400" dirty="0" err="1">
                          <a:effectLst/>
                        </a:rPr>
                        <a:t>Stabilitas</a:t>
                      </a:r>
                      <a:r>
                        <a:rPr lang="en-US" sz="1400" dirty="0">
                          <a:effectLst/>
                        </a:rPr>
                        <a:t> </a:t>
                      </a:r>
                      <a:r>
                        <a:rPr lang="en-US" sz="1400" dirty="0" err="1">
                          <a:effectLst/>
                        </a:rPr>
                        <a:t>harga</a:t>
                      </a:r>
                      <a:r>
                        <a:rPr lang="en-US" sz="1400" dirty="0">
                          <a:effectLst/>
                        </a:rPr>
                        <a:t> </a:t>
                      </a:r>
                      <a:r>
                        <a:rPr lang="en-US" sz="1400" dirty="0" err="1">
                          <a:effectLst/>
                        </a:rPr>
                        <a:t>pemasok</a:t>
                      </a:r>
                      <a:r>
                        <a:rPr lang="en-US" sz="1400" dirty="0">
                          <a:effectLst/>
                        </a:rPr>
                        <a:t> (</a:t>
                      </a:r>
                      <a:r>
                        <a:rPr lang="en-US" sz="1400" dirty="0" err="1">
                          <a:effectLst/>
                        </a:rPr>
                        <a:t>fluktuatif</a:t>
                      </a:r>
                      <a:r>
                        <a:rPr lang="en-US" sz="1400" dirty="0" smtClean="0">
                          <a:effectLst/>
                        </a:rPr>
                        <a:t>)</a:t>
                      </a:r>
                      <a:endParaRPr lang="en-US" sz="1400" dirty="0">
                        <a:effectLst/>
                      </a:endParaRPr>
                    </a:p>
                    <a:p>
                      <a:pPr algn="l" fontAlgn="t">
                        <a:buFont typeface="+mj-lt"/>
                        <a:buAutoNum type="arabicPeriod"/>
                      </a:pPr>
                      <a:r>
                        <a:rPr lang="en-US" sz="1400" dirty="0" err="1">
                          <a:effectLst/>
                        </a:rPr>
                        <a:t>Hubungan</a:t>
                      </a:r>
                      <a:r>
                        <a:rPr lang="en-US" sz="1400" dirty="0">
                          <a:effectLst/>
                        </a:rPr>
                        <a:t> </a:t>
                      </a:r>
                      <a:r>
                        <a:rPr lang="en-US" sz="1400" dirty="0" err="1">
                          <a:effectLst/>
                        </a:rPr>
                        <a:t>ketenagakerjaan</a:t>
                      </a:r>
                      <a:r>
                        <a:rPr lang="en-US" sz="1400" dirty="0">
                          <a:effectLst/>
                        </a:rPr>
                        <a:t> </a:t>
                      </a:r>
                      <a:r>
                        <a:rPr lang="en-US" sz="1400" dirty="0" err="1">
                          <a:effectLst/>
                        </a:rPr>
                        <a:t>dan</a:t>
                      </a:r>
                      <a:r>
                        <a:rPr lang="en-US" sz="1400" dirty="0">
                          <a:effectLst/>
                        </a:rPr>
                        <a:t> </a:t>
                      </a:r>
                      <a:r>
                        <a:rPr lang="en-US" sz="1400" dirty="0" err="1">
                          <a:effectLst/>
                        </a:rPr>
                        <a:t>citra</a:t>
                      </a:r>
                      <a:r>
                        <a:rPr lang="en-US" sz="1400" dirty="0">
                          <a:effectLst/>
                        </a:rPr>
                        <a:t> </a:t>
                      </a:r>
                      <a:r>
                        <a:rPr lang="en-US" sz="1400" dirty="0" err="1">
                          <a:effectLst/>
                        </a:rPr>
                        <a:t>masyarakat</a:t>
                      </a:r>
                      <a:r>
                        <a:rPr lang="en-US" sz="1400" dirty="0">
                          <a:effectLst/>
                        </a:rPr>
                        <a:t> (</a:t>
                      </a:r>
                      <a:r>
                        <a:rPr lang="en-US" sz="1400" dirty="0" err="1">
                          <a:effectLst/>
                        </a:rPr>
                        <a:t>kurang</a:t>
                      </a:r>
                      <a:r>
                        <a:rPr lang="en-US" sz="1400" dirty="0" smtClean="0">
                          <a:effectLst/>
                        </a:rPr>
                        <a:t>)</a:t>
                      </a:r>
                      <a:endParaRPr lang="en-US" sz="1400" dirty="0">
                        <a:effectLst/>
                      </a:endParaRPr>
                    </a:p>
                  </a:txBody>
                  <a:tcPr marL="7462" marR="7462" marT="1866" marB="1866">
                    <a:lnL>
                      <a:noFill/>
                    </a:lnL>
                    <a:lnR>
                      <a:noFill/>
                    </a:lnR>
                    <a:lnT>
                      <a:noFill/>
                    </a:lnT>
                    <a:lnB>
                      <a:noFill/>
                    </a:lnB>
                    <a:solidFill>
                      <a:srgbClr val="575B65"/>
                    </a:solidFill>
                  </a:tcPr>
                </a:tc>
              </a:tr>
              <a:tr h="560250">
                <a:tc>
                  <a:txBody>
                    <a:bodyPr/>
                    <a:lstStyle/>
                    <a:p>
                      <a:pPr fontAlgn="t"/>
                      <a:r>
                        <a:rPr lang="en-US" sz="1400">
                          <a:effectLst/>
                        </a:rPr>
                        <a:t>Langkah 6</a:t>
                      </a:r>
                    </a:p>
                  </a:txBody>
                  <a:tcPr marL="7462" marR="7462" marT="1866" marB="1866">
                    <a:lnL>
                      <a:noFill/>
                    </a:lnL>
                    <a:lnR>
                      <a:noFill/>
                    </a:lnR>
                    <a:lnT>
                      <a:noFill/>
                    </a:lnT>
                    <a:lnB>
                      <a:noFill/>
                    </a:lnB>
                    <a:solidFill>
                      <a:srgbClr val="575B65"/>
                    </a:solidFill>
                  </a:tcPr>
                </a:tc>
                <a:tc>
                  <a:txBody>
                    <a:bodyPr/>
                    <a:lstStyle/>
                    <a:p>
                      <a:pPr fontAlgn="t"/>
                      <a:r>
                        <a:rPr lang="en-US" sz="1400">
                          <a:effectLst/>
                        </a:rPr>
                        <a:t>Buat keputusan</a:t>
                      </a:r>
                    </a:p>
                  </a:txBody>
                  <a:tcPr marL="7462" marR="7462" marT="1866" marB="1866">
                    <a:lnL>
                      <a:noFill/>
                    </a:lnL>
                    <a:lnR>
                      <a:noFill/>
                    </a:lnR>
                    <a:lnT>
                      <a:noFill/>
                    </a:lnT>
                    <a:lnB>
                      <a:noFill/>
                    </a:lnB>
                    <a:solidFill>
                      <a:srgbClr val="575B65"/>
                    </a:solidFill>
                  </a:tcPr>
                </a:tc>
                <a:tc>
                  <a:txBody>
                    <a:bodyPr/>
                    <a:lstStyle/>
                    <a:p>
                      <a:pPr algn="l" fontAlgn="t"/>
                      <a:r>
                        <a:rPr lang="en-US" sz="1400" dirty="0" err="1">
                          <a:effectLst/>
                        </a:rPr>
                        <a:t>memproduksi</a:t>
                      </a:r>
                      <a:r>
                        <a:rPr lang="en-US" sz="1400" dirty="0">
                          <a:effectLst/>
                        </a:rPr>
                        <a:t> </a:t>
                      </a:r>
                      <a:r>
                        <a:rPr lang="en-US" sz="1400" dirty="0" err="1">
                          <a:effectLst/>
                        </a:rPr>
                        <a:t>sendiri</a:t>
                      </a:r>
                      <a:r>
                        <a:rPr lang="en-US" sz="1400" dirty="0">
                          <a:effectLst/>
                        </a:rPr>
                        <a:t> </a:t>
                      </a:r>
                      <a:r>
                        <a:rPr lang="en-US" sz="1400" dirty="0" err="1">
                          <a:effectLst/>
                        </a:rPr>
                        <a:t>komponen</a:t>
                      </a:r>
                      <a:r>
                        <a:rPr lang="en-US" sz="1400" dirty="0">
                          <a:effectLst/>
                        </a:rPr>
                        <a:t> </a:t>
                      </a:r>
                      <a:r>
                        <a:rPr lang="en-US" sz="1400" dirty="0" err="1">
                          <a:effectLst/>
                        </a:rPr>
                        <a:t>dan</a:t>
                      </a:r>
                      <a:r>
                        <a:rPr lang="en-US" sz="1400" dirty="0">
                          <a:effectLst/>
                        </a:rPr>
                        <a:t> </a:t>
                      </a:r>
                      <a:r>
                        <a:rPr lang="en-US" sz="1400" dirty="0" err="1">
                          <a:effectLst/>
                        </a:rPr>
                        <a:t>melease</a:t>
                      </a:r>
                      <a:r>
                        <a:rPr lang="en-US" sz="1400" dirty="0">
                          <a:effectLst/>
                        </a:rPr>
                        <a:t> </a:t>
                      </a:r>
                      <a:r>
                        <a:rPr lang="en-US" sz="1400" dirty="0" err="1">
                          <a:effectLst/>
                        </a:rPr>
                        <a:t>gudang</a:t>
                      </a:r>
                      <a:r>
                        <a:rPr lang="en-US" sz="1400" dirty="0">
                          <a:effectLst/>
                        </a:rPr>
                        <a:t/>
                      </a:r>
                      <a:br>
                        <a:rPr lang="en-US" sz="1400" dirty="0">
                          <a:effectLst/>
                        </a:rPr>
                      </a:br>
                      <a:endParaRPr lang="en-US" sz="1400" dirty="0">
                        <a:effectLst/>
                      </a:endParaRPr>
                    </a:p>
                  </a:txBody>
                  <a:tcPr marL="7462" marR="7462" marT="1866" marB="1866">
                    <a:lnL>
                      <a:noFill/>
                    </a:lnL>
                    <a:lnR>
                      <a:noFill/>
                    </a:lnR>
                    <a:lnT>
                      <a:noFill/>
                    </a:lnT>
                    <a:lnB>
                      <a:noFill/>
                    </a:lnB>
                    <a:solidFill>
                      <a:srgbClr val="575B65"/>
                    </a:solidFill>
                  </a:tcPr>
                </a:tc>
              </a:tr>
            </a:tbl>
          </a:graphicData>
        </a:graphic>
      </p:graphicFrame>
      <p:sp>
        <p:nvSpPr>
          <p:cNvPr id="3" name="Rectangle 1"/>
          <p:cNvSpPr>
            <a:spLocks noChangeArrowheads="1"/>
          </p:cNvSpPr>
          <p:nvPr/>
        </p:nvSpPr>
        <p:spPr bwMode="auto">
          <a:xfrm>
            <a:off x="4078288" y="1600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AutoNum type="arabicPeriod" startAt="4"/>
              <a:tabLst/>
            </a:pPr>
            <a:r>
              <a:rPr kumimoji="0" lang="en-US" sz="900" b="0" i="0" u="none" strike="noStrike" cap="none" normalizeH="0" baseline="0" smtClean="0">
                <a:ln>
                  <a:noFill/>
                </a:ln>
                <a:solidFill>
                  <a:srgbClr val="EEEEEE"/>
                </a:solidFill>
                <a:effectLst/>
                <a:latin typeface="Arial" pitchFamily="34" charset="0"/>
                <a:cs typeface="Arial" pitchFamily="34" charset="0"/>
              </a:rPr>
              <a:t>Keenam langkah ini mendefinisikan model pengambilan keputusan sederhana. Model keputusan (decision making) adalah serangkaian prosedur yang, bila diikuti, akan membawa kepada suatu keputusan. Tabel di bawah menggambarkan urutan dari keenam langkah-langkah tersebut dari Model Pengambilan Keputusan Taktis dengan mengambil kasus Masalah Ruangan</a:t>
            </a:r>
            <a:r>
              <a:rPr kumimoji="0" lang="en-US" sz="600" b="0" i="0" u="none" strike="noStrike" cap="none" normalizeH="0" baseline="0" smtClean="0">
                <a:ln>
                  <a:noFill/>
                </a:ln>
                <a:solidFill>
                  <a:schemeClr val="tx1"/>
                </a:solidFill>
                <a:effectLst/>
                <a:latin typeface="Arial" pitchFamily="34" charset="0"/>
                <a:cs typeface="Arial" pitchFamily="34" charset="0"/>
              </a:rPr>
              <a:t/>
            </a:r>
            <a:br>
              <a:rPr kumimoji="0" lang="en-US" sz="600" b="0" i="0" u="none" strike="noStrike" cap="none" normalizeH="0" baseline="0" smtClean="0">
                <a:ln>
                  <a:noFill/>
                </a:ln>
                <a:solidFill>
                  <a:schemeClr val="tx1"/>
                </a:solidFill>
                <a:effectLst/>
                <a:latin typeface="Arial" pitchFamily="34" charset="0"/>
                <a:cs typeface="Arial" pitchFamily="34" charset="0"/>
              </a:rPr>
            </a:b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51549504"/>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itle 5"/>
          <p:cNvSpPr>
            <a:spLocks noGrp="1"/>
          </p:cNvSpPr>
          <p:nvPr>
            <p:ph type="title"/>
          </p:nvPr>
        </p:nvSpPr>
        <p:spPr>
          <a:xfrm>
            <a:off x="533400" y="685800"/>
            <a:ext cx="8229600" cy="685800"/>
          </a:xfrm>
        </p:spPr>
        <p:txBody>
          <a:bodyPr/>
          <a:lstStyle/>
          <a:p>
            <a:pPr>
              <a:spcBef>
                <a:spcPct val="50000"/>
              </a:spcBef>
            </a:pPr>
            <a:endParaRPr lang="en-US" sz="3200" dirty="0" smtClean="0">
              <a:latin typeface="Arial" charset="0"/>
              <a:cs typeface="Arial" charset="0"/>
            </a:endParaRPr>
          </a:p>
        </p:txBody>
      </p:sp>
      <p:sp>
        <p:nvSpPr>
          <p:cNvPr id="7172" name="Content Placeholder 5"/>
          <p:cNvSpPr>
            <a:spLocks noGrp="1"/>
          </p:cNvSpPr>
          <p:nvPr>
            <p:ph idx="1"/>
          </p:nvPr>
        </p:nvSpPr>
        <p:spPr>
          <a:xfrm>
            <a:off x="457200" y="1524000"/>
            <a:ext cx="8229600" cy="4602163"/>
          </a:xfrm>
        </p:spPr>
        <p:txBody>
          <a:bodyPr>
            <a:normAutofit/>
          </a:bodyPr>
          <a:lstStyle/>
          <a:p>
            <a:pPr marL="0" indent="0" algn="just">
              <a:buNone/>
            </a:pPr>
            <a:r>
              <a:rPr lang="en-US" sz="2400" dirty="0" err="1"/>
              <a:t>Keenam</a:t>
            </a:r>
            <a:r>
              <a:rPr lang="en-US" sz="2400" dirty="0"/>
              <a:t> </a:t>
            </a:r>
            <a:r>
              <a:rPr lang="en-US" sz="2400" dirty="0" err="1"/>
              <a:t>langkah</a:t>
            </a:r>
            <a:r>
              <a:rPr lang="en-US" sz="2400" dirty="0"/>
              <a:t> </a:t>
            </a:r>
            <a:r>
              <a:rPr lang="en-US" sz="2400" dirty="0" err="1" smtClean="0"/>
              <a:t>diatas</a:t>
            </a:r>
            <a:r>
              <a:rPr lang="en-US" sz="2400" dirty="0" smtClean="0"/>
              <a:t> </a:t>
            </a:r>
            <a:r>
              <a:rPr lang="en-US" sz="2400" dirty="0" err="1"/>
              <a:t>mendefinisikan</a:t>
            </a:r>
            <a:r>
              <a:rPr lang="en-US" sz="2400" dirty="0"/>
              <a:t> model </a:t>
            </a:r>
            <a:r>
              <a:rPr lang="en-US" sz="2400" dirty="0" err="1"/>
              <a:t>pengambilan</a:t>
            </a:r>
            <a:r>
              <a:rPr lang="en-US" sz="2400" dirty="0"/>
              <a:t> </a:t>
            </a:r>
            <a:r>
              <a:rPr lang="en-US" sz="2400" dirty="0" err="1"/>
              <a:t>keputusan</a:t>
            </a:r>
            <a:r>
              <a:rPr lang="en-US" sz="2400" dirty="0"/>
              <a:t> </a:t>
            </a:r>
            <a:r>
              <a:rPr lang="en-US" sz="2400" dirty="0" err="1"/>
              <a:t>sederhana</a:t>
            </a:r>
            <a:r>
              <a:rPr lang="en-US" sz="2400" dirty="0"/>
              <a:t>. Model </a:t>
            </a:r>
            <a:r>
              <a:rPr lang="en-US" sz="2400" dirty="0" err="1"/>
              <a:t>keputusan</a:t>
            </a:r>
            <a:r>
              <a:rPr lang="en-US" sz="2400" dirty="0"/>
              <a:t> (decision making) </a:t>
            </a:r>
            <a:r>
              <a:rPr lang="en-US" sz="2400" dirty="0" err="1"/>
              <a:t>adalah</a:t>
            </a:r>
            <a:r>
              <a:rPr lang="en-US" sz="2400" dirty="0"/>
              <a:t> </a:t>
            </a:r>
            <a:r>
              <a:rPr lang="en-US" sz="2400" dirty="0" err="1"/>
              <a:t>serangkaian</a:t>
            </a:r>
            <a:r>
              <a:rPr lang="en-US" sz="2400" dirty="0"/>
              <a:t> </a:t>
            </a:r>
            <a:r>
              <a:rPr lang="en-US" sz="2400" dirty="0" err="1"/>
              <a:t>prosedur</a:t>
            </a:r>
            <a:r>
              <a:rPr lang="en-US" sz="2400" dirty="0"/>
              <a:t> yang, </a:t>
            </a:r>
            <a:r>
              <a:rPr lang="en-US" sz="2400" dirty="0" err="1"/>
              <a:t>bila</a:t>
            </a:r>
            <a:r>
              <a:rPr lang="en-US" sz="2400" dirty="0"/>
              <a:t> </a:t>
            </a:r>
            <a:r>
              <a:rPr lang="en-US" sz="2400" dirty="0" err="1"/>
              <a:t>diikuti</a:t>
            </a:r>
            <a:r>
              <a:rPr lang="en-US" sz="2400" dirty="0"/>
              <a:t>, </a:t>
            </a:r>
            <a:r>
              <a:rPr lang="en-US" sz="2400" dirty="0" err="1"/>
              <a:t>akan</a:t>
            </a:r>
            <a:r>
              <a:rPr lang="en-US" sz="2400" dirty="0"/>
              <a:t> </a:t>
            </a:r>
            <a:r>
              <a:rPr lang="en-US" sz="2400" dirty="0" err="1"/>
              <a:t>membawa</a:t>
            </a:r>
            <a:r>
              <a:rPr lang="en-US" sz="2400" dirty="0"/>
              <a:t> </a:t>
            </a:r>
            <a:r>
              <a:rPr lang="en-US" sz="2400" dirty="0" err="1"/>
              <a:t>kepada</a:t>
            </a:r>
            <a:r>
              <a:rPr lang="en-US" sz="2400" dirty="0"/>
              <a:t> </a:t>
            </a:r>
            <a:r>
              <a:rPr lang="en-US" sz="2400" dirty="0" err="1"/>
              <a:t>suatu</a:t>
            </a:r>
            <a:r>
              <a:rPr lang="en-US" sz="2400" dirty="0"/>
              <a:t> </a:t>
            </a:r>
            <a:r>
              <a:rPr lang="en-US" sz="2400" dirty="0" err="1"/>
              <a:t>keputusan</a:t>
            </a:r>
            <a:r>
              <a:rPr lang="en-US" sz="2400" dirty="0"/>
              <a:t>. </a:t>
            </a:r>
            <a:r>
              <a:rPr lang="en-US" sz="2400" dirty="0" err="1"/>
              <a:t>Tabel</a:t>
            </a:r>
            <a:r>
              <a:rPr lang="en-US" sz="2400" dirty="0"/>
              <a:t> di </a:t>
            </a:r>
            <a:r>
              <a:rPr lang="en-US" sz="2400" dirty="0" err="1"/>
              <a:t>bawah</a:t>
            </a:r>
            <a:r>
              <a:rPr lang="en-US" sz="2400" dirty="0"/>
              <a:t> </a:t>
            </a:r>
            <a:r>
              <a:rPr lang="en-US" sz="2400" dirty="0" err="1"/>
              <a:t>menggambarkan</a:t>
            </a:r>
            <a:r>
              <a:rPr lang="en-US" sz="2400" dirty="0"/>
              <a:t> </a:t>
            </a:r>
            <a:r>
              <a:rPr lang="en-US" sz="2400" dirty="0" err="1"/>
              <a:t>urutan</a:t>
            </a:r>
            <a:r>
              <a:rPr lang="en-US" sz="2400" dirty="0"/>
              <a:t> </a:t>
            </a:r>
            <a:r>
              <a:rPr lang="en-US" sz="2400" dirty="0" err="1"/>
              <a:t>dari</a:t>
            </a:r>
            <a:r>
              <a:rPr lang="en-US" sz="2400" dirty="0"/>
              <a:t> </a:t>
            </a:r>
            <a:r>
              <a:rPr lang="en-US" sz="2400" dirty="0" err="1"/>
              <a:t>keenam</a:t>
            </a:r>
            <a:r>
              <a:rPr lang="en-US" sz="2400" dirty="0"/>
              <a:t> </a:t>
            </a:r>
            <a:r>
              <a:rPr lang="en-US" sz="2400" dirty="0" err="1"/>
              <a:t>langkah-langkah</a:t>
            </a:r>
            <a:r>
              <a:rPr lang="en-US" sz="2400" dirty="0"/>
              <a:t> </a:t>
            </a:r>
            <a:r>
              <a:rPr lang="en-US" sz="2400" dirty="0" err="1"/>
              <a:t>tersebut</a:t>
            </a:r>
            <a:r>
              <a:rPr lang="en-US" sz="2400" dirty="0"/>
              <a:t> </a:t>
            </a:r>
            <a:r>
              <a:rPr lang="en-US" sz="2400" dirty="0" err="1"/>
              <a:t>dari</a:t>
            </a:r>
            <a:r>
              <a:rPr lang="en-US" sz="2400" dirty="0"/>
              <a:t> Model </a:t>
            </a:r>
            <a:r>
              <a:rPr lang="en-US" sz="2400" dirty="0" err="1"/>
              <a:t>Pengambilan</a:t>
            </a:r>
            <a:r>
              <a:rPr lang="en-US" sz="2400" dirty="0"/>
              <a:t> </a:t>
            </a:r>
            <a:r>
              <a:rPr lang="en-US" sz="2400" dirty="0" err="1"/>
              <a:t>Keputusan</a:t>
            </a:r>
            <a:r>
              <a:rPr lang="en-US" sz="2400" dirty="0"/>
              <a:t> </a:t>
            </a:r>
            <a:r>
              <a:rPr lang="en-US" sz="2400" dirty="0" err="1"/>
              <a:t>Taktis</a:t>
            </a:r>
            <a:r>
              <a:rPr lang="en-US" sz="2400" dirty="0"/>
              <a:t> </a:t>
            </a:r>
            <a:r>
              <a:rPr lang="en-US" sz="2400" dirty="0" err="1"/>
              <a:t>dengan</a:t>
            </a:r>
            <a:r>
              <a:rPr lang="en-US" sz="2400" dirty="0"/>
              <a:t> </a:t>
            </a:r>
            <a:r>
              <a:rPr lang="en-US" sz="2400" dirty="0" err="1"/>
              <a:t>mengambil</a:t>
            </a:r>
            <a:r>
              <a:rPr lang="en-US" sz="2400" dirty="0"/>
              <a:t> </a:t>
            </a:r>
            <a:r>
              <a:rPr lang="en-US" sz="2400" dirty="0" err="1"/>
              <a:t>kasus</a:t>
            </a:r>
            <a:r>
              <a:rPr lang="en-US" sz="2400" dirty="0"/>
              <a:t> </a:t>
            </a:r>
            <a:r>
              <a:rPr lang="en-US" sz="2400" dirty="0" err="1"/>
              <a:t>Masalah</a:t>
            </a:r>
            <a:r>
              <a:rPr lang="en-US" sz="2400" dirty="0"/>
              <a:t> </a:t>
            </a:r>
            <a:r>
              <a:rPr lang="en-US" sz="2400" dirty="0" err="1"/>
              <a:t>Ruangan</a:t>
            </a:r>
            <a:r>
              <a:rPr lang="en-US" sz="2400" dirty="0"/>
              <a:t/>
            </a:r>
            <a:br>
              <a:rPr lang="en-US" sz="2400" dirty="0"/>
            </a:br>
            <a:r>
              <a:rPr lang="en-US" sz="2400" dirty="0"/>
              <a:t/>
            </a:r>
            <a:br>
              <a:rPr lang="en-US" sz="2400" dirty="0"/>
            </a:br>
            <a:endParaRPr lang="en-US" sz="2400" b="1" dirty="0"/>
          </a:p>
          <a:p>
            <a:pPr marL="0" indent="0" algn="just">
              <a:buNone/>
            </a:pPr>
            <a:endParaRPr lang="id-ID" sz="2200" dirty="0" smtClean="0">
              <a:latin typeface="Arial" charset="0"/>
              <a:cs typeface="Arial" charset="0"/>
            </a:endParaRPr>
          </a:p>
        </p:txBody>
      </p:sp>
    </p:spTree>
    <p:extLst>
      <p:ext uri="{BB962C8B-B14F-4D97-AF65-F5344CB8AC3E}">
        <p14:creationId xmlns:p14="http://schemas.microsoft.com/office/powerpoint/2010/main" val="2777178907"/>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itle 5"/>
          <p:cNvSpPr>
            <a:spLocks noGrp="1"/>
          </p:cNvSpPr>
          <p:nvPr>
            <p:ph type="title"/>
          </p:nvPr>
        </p:nvSpPr>
        <p:spPr>
          <a:xfrm>
            <a:off x="533400" y="685800"/>
            <a:ext cx="8229600" cy="685800"/>
          </a:xfrm>
        </p:spPr>
        <p:txBody>
          <a:bodyPr/>
          <a:lstStyle/>
          <a:p>
            <a:pPr>
              <a:spcBef>
                <a:spcPct val="50000"/>
              </a:spcBef>
            </a:pPr>
            <a:r>
              <a:rPr lang="en-US" sz="3200" b="1" dirty="0" err="1"/>
              <a:t>Etika</a:t>
            </a:r>
            <a:r>
              <a:rPr lang="en-US" sz="3200" b="1" dirty="0"/>
              <a:t> </a:t>
            </a:r>
            <a:r>
              <a:rPr lang="en-US" sz="3200" b="1" dirty="0" err="1"/>
              <a:t>Pengambilan</a:t>
            </a:r>
            <a:r>
              <a:rPr lang="en-US" sz="3200" b="1" dirty="0"/>
              <a:t> </a:t>
            </a:r>
            <a:r>
              <a:rPr lang="en-US" sz="3200" b="1" dirty="0" err="1"/>
              <a:t>Keputusan</a:t>
            </a:r>
            <a:r>
              <a:rPr lang="en-US" sz="3200" b="1" dirty="0"/>
              <a:t> </a:t>
            </a:r>
            <a:r>
              <a:rPr lang="en-US" sz="3200" b="1" dirty="0" err="1"/>
              <a:t>Taktis</a:t>
            </a:r>
            <a:endParaRPr lang="en-US" sz="3200" dirty="0" smtClean="0">
              <a:latin typeface="Arial" charset="0"/>
              <a:cs typeface="Arial" charset="0"/>
            </a:endParaRPr>
          </a:p>
        </p:txBody>
      </p:sp>
      <p:sp>
        <p:nvSpPr>
          <p:cNvPr id="7172" name="Content Placeholder 5"/>
          <p:cNvSpPr>
            <a:spLocks noGrp="1"/>
          </p:cNvSpPr>
          <p:nvPr>
            <p:ph idx="1"/>
          </p:nvPr>
        </p:nvSpPr>
        <p:spPr>
          <a:xfrm>
            <a:off x="457200" y="1524000"/>
            <a:ext cx="8229600" cy="4602163"/>
          </a:xfrm>
        </p:spPr>
        <p:txBody>
          <a:bodyPr>
            <a:normAutofit fontScale="62500" lnSpcReduction="20000"/>
          </a:bodyPr>
          <a:lstStyle/>
          <a:p>
            <a:pPr marL="0" indent="0" algn="just">
              <a:buNone/>
            </a:pPr>
            <a:endParaRPr lang="en-US" sz="2400" b="1" dirty="0"/>
          </a:p>
          <a:p>
            <a:pPr marL="0" indent="0" algn="just">
              <a:buNone/>
            </a:pPr>
            <a:endParaRPr lang="en-US" sz="2400" b="1" dirty="0" smtClean="0"/>
          </a:p>
          <a:p>
            <a:pPr marL="0" indent="0" algn="just">
              <a:buNone/>
            </a:pPr>
            <a:r>
              <a:rPr lang="en-US" sz="2400" b="1" dirty="0"/>
              <a:t/>
            </a:r>
            <a:br>
              <a:rPr lang="en-US" sz="2400" b="1" dirty="0"/>
            </a:br>
            <a:r>
              <a:rPr lang="en-US" sz="2400" dirty="0"/>
              <a:t/>
            </a:r>
            <a:br>
              <a:rPr lang="en-US" sz="2400" dirty="0"/>
            </a:br>
            <a:r>
              <a:rPr lang="en-US" sz="2400" dirty="0"/>
              <a:t>        </a:t>
            </a:r>
            <a:r>
              <a:rPr lang="en-US" sz="3100" dirty="0" err="1"/>
              <a:t>Dalam</a:t>
            </a:r>
            <a:r>
              <a:rPr lang="en-US" sz="3100" dirty="0"/>
              <a:t> </a:t>
            </a:r>
            <a:r>
              <a:rPr lang="en-US" sz="3100" dirty="0" err="1"/>
              <a:t>pengambilan</a:t>
            </a:r>
            <a:r>
              <a:rPr lang="en-US" sz="3100" dirty="0"/>
              <a:t> </a:t>
            </a:r>
            <a:r>
              <a:rPr lang="en-US" sz="3100" dirty="0" err="1"/>
              <a:t>keputusan</a:t>
            </a:r>
            <a:r>
              <a:rPr lang="en-US" sz="3100" dirty="0"/>
              <a:t> </a:t>
            </a:r>
            <a:r>
              <a:rPr lang="en-US" sz="3100" dirty="0" err="1"/>
              <a:t>taktis</a:t>
            </a:r>
            <a:r>
              <a:rPr lang="en-US" sz="3100" dirty="0"/>
              <a:t>, </a:t>
            </a:r>
            <a:r>
              <a:rPr lang="en-US" sz="3100" dirty="0" err="1"/>
              <a:t>masalah</a:t>
            </a:r>
            <a:r>
              <a:rPr lang="en-US" sz="3100" dirty="0"/>
              <a:t> </a:t>
            </a:r>
            <a:r>
              <a:rPr lang="en-US" sz="3100" dirty="0" err="1"/>
              <a:t>etika</a:t>
            </a:r>
            <a:r>
              <a:rPr lang="en-US" sz="3100" dirty="0"/>
              <a:t> </a:t>
            </a:r>
            <a:r>
              <a:rPr lang="en-US" sz="3100" dirty="0" err="1"/>
              <a:t>selalu</a:t>
            </a:r>
            <a:r>
              <a:rPr lang="en-US" sz="3100" dirty="0"/>
              <a:t> </a:t>
            </a:r>
            <a:r>
              <a:rPr lang="en-US" sz="3100" dirty="0" err="1"/>
              <a:t>mengitari</a:t>
            </a:r>
            <a:r>
              <a:rPr lang="en-US" sz="3100" dirty="0"/>
              <a:t> </a:t>
            </a:r>
            <a:r>
              <a:rPr lang="en-US" sz="3100" dirty="0" err="1"/>
              <a:t>cara</a:t>
            </a:r>
            <a:r>
              <a:rPr lang="en-US" sz="3100" dirty="0"/>
              <a:t> di </a:t>
            </a:r>
            <a:r>
              <a:rPr lang="en-US" sz="3100" dirty="0" err="1"/>
              <a:t>mana</a:t>
            </a:r>
            <a:r>
              <a:rPr lang="en-US" sz="3100" dirty="0"/>
              <a:t> </a:t>
            </a:r>
            <a:r>
              <a:rPr lang="en-US" sz="3100" dirty="0" err="1"/>
              <a:t>keputusan</a:t>
            </a:r>
            <a:r>
              <a:rPr lang="en-US" sz="3100" dirty="0"/>
              <a:t> </a:t>
            </a:r>
            <a:r>
              <a:rPr lang="en-US" sz="3100" dirty="0" err="1"/>
              <a:t>diimplementasikan</a:t>
            </a:r>
            <a:r>
              <a:rPr lang="en-US" sz="3100" dirty="0"/>
              <a:t>, </a:t>
            </a:r>
            <a:r>
              <a:rPr lang="en-US" sz="3100" dirty="0" err="1"/>
              <a:t>dan</a:t>
            </a:r>
            <a:r>
              <a:rPr lang="en-US" sz="3100" dirty="0"/>
              <a:t> </a:t>
            </a:r>
            <a:r>
              <a:rPr lang="en-US" sz="3100" dirty="0" err="1"/>
              <a:t>pengorbanan</a:t>
            </a:r>
            <a:r>
              <a:rPr lang="en-US" sz="3100" dirty="0"/>
              <a:t> </a:t>
            </a:r>
            <a:r>
              <a:rPr lang="en-US" sz="3100" dirty="0" err="1"/>
              <a:t>sasaran</a:t>
            </a:r>
            <a:r>
              <a:rPr lang="en-US" sz="3100" dirty="0"/>
              <a:t> </a:t>
            </a:r>
            <a:r>
              <a:rPr lang="en-US" sz="3100" dirty="0" err="1"/>
              <a:t>jangka</a:t>
            </a:r>
            <a:r>
              <a:rPr lang="en-US" sz="3100" dirty="0"/>
              <a:t> </a:t>
            </a:r>
            <a:r>
              <a:rPr lang="en-US" sz="3100" dirty="0" err="1"/>
              <a:t>panjang</a:t>
            </a:r>
            <a:r>
              <a:rPr lang="en-US" sz="3100" dirty="0"/>
              <a:t> yang </a:t>
            </a:r>
            <a:r>
              <a:rPr lang="en-US" sz="3100" dirty="0" err="1"/>
              <a:t>mungkin</a:t>
            </a:r>
            <a:r>
              <a:rPr lang="en-US" sz="3100" dirty="0"/>
              <a:t> </a:t>
            </a:r>
            <a:r>
              <a:rPr lang="en-US" sz="3100" dirty="0" err="1"/>
              <a:t>untuk</a:t>
            </a:r>
            <a:r>
              <a:rPr lang="en-US" sz="3100" dirty="0"/>
              <a:t> </a:t>
            </a:r>
            <a:r>
              <a:rPr lang="en-US" sz="3100" dirty="0" err="1"/>
              <a:t>hasil</a:t>
            </a:r>
            <a:r>
              <a:rPr lang="en-US" sz="3100" dirty="0"/>
              <a:t> </a:t>
            </a:r>
            <a:r>
              <a:rPr lang="en-US" sz="3100" dirty="0" err="1"/>
              <a:t>jangka</a:t>
            </a:r>
            <a:r>
              <a:rPr lang="en-US" sz="3100" dirty="0"/>
              <a:t> </a:t>
            </a:r>
            <a:r>
              <a:rPr lang="en-US" sz="3100" dirty="0" err="1"/>
              <a:t>pendek</a:t>
            </a:r>
            <a:r>
              <a:rPr lang="en-US" sz="3100" dirty="0"/>
              <a:t>. </a:t>
            </a:r>
            <a:r>
              <a:rPr lang="en-US" sz="3100" dirty="0" err="1"/>
              <a:t>Biaya</a:t>
            </a:r>
            <a:r>
              <a:rPr lang="en-US" sz="3100" dirty="0"/>
              <a:t> </a:t>
            </a:r>
            <a:r>
              <a:rPr lang="en-US" sz="3100" dirty="0" err="1"/>
              <a:t>relevan</a:t>
            </a:r>
            <a:r>
              <a:rPr lang="en-US" sz="3100" dirty="0"/>
              <a:t> </a:t>
            </a:r>
            <a:r>
              <a:rPr lang="en-US" sz="3100" dirty="0" err="1"/>
              <a:t>berguna</a:t>
            </a:r>
            <a:r>
              <a:rPr lang="en-US" sz="3100" dirty="0"/>
              <a:t> </a:t>
            </a:r>
            <a:r>
              <a:rPr lang="en-US" sz="3100" dirty="0" err="1"/>
              <a:t>dalam</a:t>
            </a:r>
            <a:r>
              <a:rPr lang="en-US" sz="3100" dirty="0"/>
              <a:t> </a:t>
            </a:r>
            <a:r>
              <a:rPr lang="en-US" sz="3100" dirty="0" err="1"/>
              <a:t>pengambilan</a:t>
            </a:r>
            <a:r>
              <a:rPr lang="en-US" sz="3100" dirty="0"/>
              <a:t> </a:t>
            </a:r>
            <a:r>
              <a:rPr lang="en-US" sz="3100" dirty="0" err="1"/>
              <a:t>keputusan</a:t>
            </a:r>
            <a:r>
              <a:rPr lang="en-US" sz="3100" dirty="0"/>
              <a:t> </a:t>
            </a:r>
            <a:r>
              <a:rPr lang="en-US" sz="3100" dirty="0" err="1"/>
              <a:t>taktis</a:t>
            </a:r>
            <a:r>
              <a:rPr lang="en-US" sz="3100" dirty="0"/>
              <a:t> </a:t>
            </a:r>
            <a:r>
              <a:rPr lang="en-US" sz="3100" dirty="0" err="1"/>
              <a:t>keputusan</a:t>
            </a:r>
            <a:r>
              <a:rPr lang="en-US" sz="3100" dirty="0"/>
              <a:t> yang </a:t>
            </a:r>
            <a:r>
              <a:rPr lang="en-US" sz="3100" dirty="0" err="1"/>
              <a:t>memiliki</a:t>
            </a:r>
            <a:r>
              <a:rPr lang="en-US" sz="3100" dirty="0"/>
              <a:t> </a:t>
            </a:r>
            <a:r>
              <a:rPr lang="en-US" sz="3100" dirty="0" err="1"/>
              <a:t>gambaran</a:t>
            </a:r>
            <a:r>
              <a:rPr lang="en-US" sz="3100" dirty="0"/>
              <a:t> </a:t>
            </a:r>
            <a:r>
              <a:rPr lang="en-US" sz="3100" dirty="0" err="1"/>
              <a:t>langsung</a:t>
            </a:r>
            <a:r>
              <a:rPr lang="en-US" sz="3100" dirty="0"/>
              <a:t> </a:t>
            </a:r>
            <a:r>
              <a:rPr lang="en-US" sz="3100" dirty="0" err="1"/>
              <a:t>atau</a:t>
            </a:r>
            <a:r>
              <a:rPr lang="en-US" sz="3100" dirty="0"/>
              <a:t> </a:t>
            </a:r>
            <a:r>
              <a:rPr lang="en-US" sz="3100" dirty="0" err="1"/>
              <a:t>sasaran</a:t>
            </a:r>
            <a:r>
              <a:rPr lang="en-US" sz="3100" dirty="0"/>
              <a:t> </a:t>
            </a:r>
            <a:r>
              <a:rPr lang="en-US" sz="3100" dirty="0" err="1"/>
              <a:t>terbatas</a:t>
            </a:r>
            <a:r>
              <a:rPr lang="en-US" sz="3100" dirty="0"/>
              <a:t> </a:t>
            </a:r>
            <a:r>
              <a:rPr lang="en-US" sz="3100" dirty="0" err="1"/>
              <a:t>dalam</a:t>
            </a:r>
            <a:r>
              <a:rPr lang="en-US" sz="3100" dirty="0"/>
              <a:t> </a:t>
            </a:r>
            <a:r>
              <a:rPr lang="en-US" sz="3100" dirty="0" err="1"/>
              <a:t>pikiran</a:t>
            </a:r>
            <a:r>
              <a:rPr lang="en-US" sz="3100" dirty="0"/>
              <a:t>. </a:t>
            </a:r>
            <a:r>
              <a:rPr lang="en-US" sz="3100" dirty="0" err="1"/>
              <a:t>Namun</a:t>
            </a:r>
            <a:r>
              <a:rPr lang="en-US" sz="3100" dirty="0"/>
              <a:t>, </a:t>
            </a:r>
            <a:r>
              <a:rPr lang="en-US" sz="3100" dirty="0" err="1"/>
              <a:t>pengambil</a:t>
            </a:r>
            <a:r>
              <a:rPr lang="en-US" sz="3100" dirty="0"/>
              <a:t> </a:t>
            </a:r>
            <a:r>
              <a:rPr lang="en-US" sz="3100" dirty="0" err="1"/>
              <a:t>keputusan</a:t>
            </a:r>
            <a:r>
              <a:rPr lang="en-US" sz="3100" dirty="0"/>
              <a:t> </a:t>
            </a:r>
            <a:r>
              <a:rPr lang="en-US" sz="3100" dirty="0" err="1"/>
              <a:t>harus</a:t>
            </a:r>
            <a:r>
              <a:rPr lang="en-US" sz="3100" dirty="0"/>
              <a:t> </a:t>
            </a:r>
            <a:r>
              <a:rPr lang="en-US" sz="3100" dirty="0" err="1"/>
              <a:t>selalu</a:t>
            </a:r>
            <a:r>
              <a:rPr lang="en-US" sz="3100" dirty="0"/>
              <a:t> </a:t>
            </a:r>
            <a:r>
              <a:rPr lang="en-US" sz="3100" dirty="0" err="1"/>
              <a:t>mempertahankan</a:t>
            </a:r>
            <a:r>
              <a:rPr lang="en-US" sz="3100" dirty="0"/>
              <a:t> </a:t>
            </a:r>
            <a:r>
              <a:rPr lang="en-US" sz="3100" dirty="0" err="1"/>
              <a:t>kerangka</a:t>
            </a:r>
            <a:r>
              <a:rPr lang="en-US" sz="3100" dirty="0"/>
              <a:t> </a:t>
            </a:r>
            <a:r>
              <a:rPr lang="en-US" sz="3100" dirty="0" err="1"/>
              <a:t>kerja</a:t>
            </a:r>
            <a:r>
              <a:rPr lang="en-US" sz="3100" dirty="0"/>
              <a:t> </a:t>
            </a:r>
            <a:r>
              <a:rPr lang="en-US" sz="3100" dirty="0" err="1"/>
              <a:t>etika</a:t>
            </a:r>
            <a:r>
              <a:rPr lang="en-US" sz="3100" dirty="0"/>
              <a:t>. </a:t>
            </a:r>
            <a:r>
              <a:rPr lang="en-US" sz="3100" dirty="0" err="1"/>
              <a:t>Pencapaian</a:t>
            </a:r>
            <a:r>
              <a:rPr lang="en-US" sz="3100" dirty="0"/>
              <a:t> </a:t>
            </a:r>
            <a:r>
              <a:rPr lang="en-US" sz="3100" dirty="0" err="1"/>
              <a:t>sasaran</a:t>
            </a:r>
            <a:r>
              <a:rPr lang="en-US" sz="3100" dirty="0"/>
              <a:t> </a:t>
            </a:r>
            <a:r>
              <a:rPr lang="en-US" sz="3100" dirty="0" err="1"/>
              <a:t>adalah</a:t>
            </a:r>
            <a:r>
              <a:rPr lang="en-US" sz="3100" dirty="0"/>
              <a:t> </a:t>
            </a:r>
            <a:r>
              <a:rPr lang="en-US" sz="3100" dirty="0" err="1"/>
              <a:t>penting</a:t>
            </a:r>
            <a:r>
              <a:rPr lang="en-US" sz="3100" dirty="0"/>
              <a:t>, </a:t>
            </a:r>
            <a:r>
              <a:rPr lang="en-US" sz="3100" dirty="0" err="1"/>
              <a:t>tetapi</a:t>
            </a:r>
            <a:r>
              <a:rPr lang="en-US" sz="3100" dirty="0"/>
              <a:t> </a:t>
            </a:r>
            <a:r>
              <a:rPr lang="en-US" sz="3100" dirty="0" err="1"/>
              <a:t>bagaimana</a:t>
            </a:r>
            <a:r>
              <a:rPr lang="en-US" sz="3100" dirty="0"/>
              <a:t> </a:t>
            </a:r>
            <a:r>
              <a:rPr lang="en-US" sz="3100" dirty="0" err="1"/>
              <a:t>Anda</a:t>
            </a:r>
            <a:r>
              <a:rPr lang="en-US" sz="3100" dirty="0"/>
              <a:t> </a:t>
            </a:r>
            <a:r>
              <a:rPr lang="en-US" sz="3100" dirty="0" err="1"/>
              <a:t>mencapainya</a:t>
            </a:r>
            <a:r>
              <a:rPr lang="en-US" sz="3100" dirty="0"/>
              <a:t> </a:t>
            </a:r>
            <a:r>
              <a:rPr lang="en-US" sz="3100" dirty="0" err="1"/>
              <a:t>barangkali</a:t>
            </a:r>
            <a:r>
              <a:rPr lang="en-US" sz="3100" dirty="0"/>
              <a:t> </a:t>
            </a:r>
            <a:r>
              <a:rPr lang="en-US" sz="3100" dirty="0" err="1"/>
              <a:t>lebih</a:t>
            </a:r>
            <a:r>
              <a:rPr lang="en-US" sz="3100" dirty="0"/>
              <a:t> </a:t>
            </a:r>
            <a:r>
              <a:rPr lang="en-US" sz="3100" dirty="0" err="1"/>
              <a:t>penting</a:t>
            </a:r>
            <a:r>
              <a:rPr lang="en-US" sz="3100" dirty="0"/>
              <a:t>. </a:t>
            </a:r>
            <a:r>
              <a:rPr lang="en-US" sz="3100" dirty="0" err="1"/>
              <a:t>Sayangnya</a:t>
            </a:r>
            <a:r>
              <a:rPr lang="en-US" sz="3100" dirty="0"/>
              <a:t>, </a:t>
            </a:r>
            <a:r>
              <a:rPr lang="en-US" sz="3100" dirty="0" err="1"/>
              <a:t>banyak</a:t>
            </a:r>
            <a:r>
              <a:rPr lang="en-US" sz="3100" dirty="0"/>
              <a:t> </a:t>
            </a:r>
            <a:r>
              <a:rPr lang="en-US" sz="3100" dirty="0" err="1"/>
              <a:t>manajer</a:t>
            </a:r>
            <a:r>
              <a:rPr lang="en-US" sz="3100" dirty="0"/>
              <a:t> </a:t>
            </a:r>
            <a:r>
              <a:rPr lang="en-US" sz="3100" dirty="0" err="1"/>
              <a:t>memiliki</a:t>
            </a:r>
            <a:r>
              <a:rPr lang="en-US" sz="3100" dirty="0"/>
              <a:t> </a:t>
            </a:r>
            <a:r>
              <a:rPr lang="en-US" sz="3100" dirty="0" err="1"/>
              <a:t>pandangan</a:t>
            </a:r>
            <a:r>
              <a:rPr lang="en-US" sz="3100" dirty="0"/>
              <a:t> </a:t>
            </a:r>
            <a:r>
              <a:rPr lang="en-US" sz="3100" dirty="0" err="1"/>
              <a:t>sebaliknya</a:t>
            </a:r>
            <a:r>
              <a:rPr lang="en-US" sz="3100" dirty="0"/>
              <a:t>. </a:t>
            </a:r>
            <a:r>
              <a:rPr lang="en-US" sz="3100" dirty="0" err="1"/>
              <a:t>Sebagian</a:t>
            </a:r>
            <a:r>
              <a:rPr lang="en-US" sz="3100" dirty="0"/>
              <a:t> </a:t>
            </a:r>
            <a:r>
              <a:rPr lang="en-US" sz="3100" dirty="0" err="1"/>
              <a:t>alasannya</a:t>
            </a:r>
            <a:r>
              <a:rPr lang="en-US" sz="3100" dirty="0"/>
              <a:t> </a:t>
            </a:r>
            <a:r>
              <a:rPr lang="en-US" sz="3100" dirty="0" err="1"/>
              <a:t>adalah</a:t>
            </a:r>
            <a:r>
              <a:rPr lang="en-US" sz="3100" dirty="0"/>
              <a:t> </a:t>
            </a:r>
            <a:r>
              <a:rPr lang="en-US" sz="3100" dirty="0" err="1"/>
              <a:t>tekanan</a:t>
            </a:r>
            <a:r>
              <a:rPr lang="en-US" sz="3100" dirty="0"/>
              <a:t> </a:t>
            </a:r>
            <a:r>
              <a:rPr lang="en-US" sz="3100" dirty="0" err="1"/>
              <a:t>berat</a:t>
            </a:r>
            <a:r>
              <a:rPr lang="en-US" sz="3100" dirty="0"/>
              <a:t> </a:t>
            </a:r>
            <a:r>
              <a:rPr lang="en-US" sz="3100" dirty="0" err="1"/>
              <a:t>untuk</a:t>
            </a:r>
            <a:r>
              <a:rPr lang="en-US" sz="3100" dirty="0"/>
              <a:t> </a:t>
            </a:r>
            <a:r>
              <a:rPr lang="en-US" sz="3100" dirty="0" err="1"/>
              <a:t>menghasilkan</a:t>
            </a:r>
            <a:r>
              <a:rPr lang="en-US" sz="3100" dirty="0"/>
              <a:t> </a:t>
            </a:r>
            <a:r>
              <a:rPr lang="en-US" sz="3100" dirty="0" err="1"/>
              <a:t>kinerja</a:t>
            </a:r>
            <a:r>
              <a:rPr lang="en-US" sz="3100" dirty="0"/>
              <a:t> yang </a:t>
            </a:r>
            <a:r>
              <a:rPr lang="en-US" sz="3100" dirty="0" err="1"/>
              <a:t>banyak</a:t>
            </a:r>
            <a:r>
              <a:rPr lang="en-US" sz="3100" dirty="0"/>
              <a:t> </a:t>
            </a:r>
            <a:r>
              <a:rPr lang="en-US" sz="3100" dirty="0" err="1"/>
              <a:t>dirasakan</a:t>
            </a:r>
            <a:r>
              <a:rPr lang="en-US" sz="3100" dirty="0"/>
              <a:t> </a:t>
            </a:r>
            <a:r>
              <a:rPr lang="en-US" sz="3100" dirty="0" err="1"/>
              <a:t>para</a:t>
            </a:r>
            <a:r>
              <a:rPr lang="en-US" sz="3100" dirty="0"/>
              <a:t> </a:t>
            </a:r>
            <a:r>
              <a:rPr lang="en-US" sz="3100" dirty="0" err="1"/>
              <a:t>manajer</a:t>
            </a:r>
            <a:r>
              <a:rPr lang="en-US" sz="3100" dirty="0"/>
              <a:t>. </a:t>
            </a:r>
            <a:r>
              <a:rPr lang="en-US" sz="3100" dirty="0" err="1"/>
              <a:t>Seringkali</a:t>
            </a:r>
            <a:r>
              <a:rPr lang="en-US" sz="3100" dirty="0"/>
              <a:t> </a:t>
            </a:r>
            <a:r>
              <a:rPr lang="en-US" sz="3100" dirty="0" err="1"/>
              <a:t>individu</a:t>
            </a:r>
            <a:r>
              <a:rPr lang="en-US" sz="3100" dirty="0"/>
              <a:t> yang </a:t>
            </a:r>
            <a:r>
              <a:rPr lang="en-US" sz="3100" dirty="0" err="1"/>
              <a:t>bukan</a:t>
            </a:r>
            <a:r>
              <a:rPr lang="en-US" sz="3100" dirty="0"/>
              <a:t> </a:t>
            </a:r>
            <a:r>
              <a:rPr lang="en-US" sz="3100" dirty="0" err="1"/>
              <a:t>merupakan</a:t>
            </a:r>
            <a:r>
              <a:rPr lang="en-US" sz="3100" dirty="0"/>
              <a:t> </a:t>
            </a:r>
            <a:r>
              <a:rPr lang="en-US" sz="3100" dirty="0" err="1"/>
              <a:t>pelaksana</a:t>
            </a:r>
            <a:r>
              <a:rPr lang="en-US" sz="3100" dirty="0"/>
              <a:t> </a:t>
            </a:r>
            <a:r>
              <a:rPr lang="en-US" sz="3100" dirty="0" err="1"/>
              <a:t>terbaik</a:t>
            </a:r>
            <a:r>
              <a:rPr lang="en-US" sz="3100" dirty="0"/>
              <a:t> </a:t>
            </a:r>
            <a:r>
              <a:rPr lang="en-US" sz="3100" dirty="0" err="1"/>
              <a:t>mengalami</a:t>
            </a:r>
            <a:r>
              <a:rPr lang="en-US" sz="3100" dirty="0"/>
              <a:t> PHK </a:t>
            </a:r>
            <a:r>
              <a:rPr lang="en-US" sz="3100" dirty="0" err="1"/>
              <a:t>atau</a:t>
            </a:r>
            <a:r>
              <a:rPr lang="en-US" sz="3100" dirty="0"/>
              <a:t> </a:t>
            </a:r>
            <a:r>
              <a:rPr lang="en-US" sz="3100" dirty="0" err="1"/>
              <a:t>demosi</a:t>
            </a:r>
            <a:r>
              <a:rPr lang="en-US" sz="3100" dirty="0"/>
              <a:t>. </a:t>
            </a:r>
            <a:r>
              <a:rPr lang="en-US" sz="3100" dirty="0" err="1"/>
              <a:t>Dalam</a:t>
            </a:r>
            <a:r>
              <a:rPr lang="en-US" sz="3100" dirty="0"/>
              <a:t> </a:t>
            </a:r>
            <a:r>
              <a:rPr lang="en-US" sz="3100" dirty="0" err="1"/>
              <a:t>kondisi</a:t>
            </a:r>
            <a:r>
              <a:rPr lang="en-US" sz="3100" dirty="0"/>
              <a:t> </a:t>
            </a:r>
            <a:r>
              <a:rPr lang="en-US" sz="3100" dirty="0" err="1"/>
              <a:t>demikian</a:t>
            </a:r>
            <a:r>
              <a:rPr lang="en-US" sz="3100" dirty="0"/>
              <a:t>, </a:t>
            </a:r>
            <a:r>
              <a:rPr lang="en-US" sz="3100" dirty="0" err="1"/>
              <a:t>sering</a:t>
            </a:r>
            <a:r>
              <a:rPr lang="en-US" sz="3100" dirty="0"/>
              <a:t> </a:t>
            </a:r>
            <a:r>
              <a:rPr lang="en-US" sz="3100" dirty="0" err="1"/>
              <a:t>timbul</a:t>
            </a:r>
            <a:r>
              <a:rPr lang="en-US" sz="3100" dirty="0"/>
              <a:t> </a:t>
            </a:r>
            <a:r>
              <a:rPr lang="en-US" sz="3100" dirty="0" err="1"/>
              <a:t>godaan</a:t>
            </a:r>
            <a:r>
              <a:rPr lang="en-US" sz="3100" dirty="0"/>
              <a:t> </a:t>
            </a:r>
            <a:r>
              <a:rPr lang="en-US" sz="3100" dirty="0" err="1"/>
              <a:t>untuk</a:t>
            </a:r>
            <a:r>
              <a:rPr lang="en-US" sz="3100" dirty="0"/>
              <a:t> </a:t>
            </a:r>
            <a:r>
              <a:rPr lang="en-US" sz="3100" dirty="0" err="1"/>
              <a:t>melakukan</a:t>
            </a:r>
            <a:r>
              <a:rPr lang="en-US" sz="3100" dirty="0"/>
              <a:t> </a:t>
            </a:r>
            <a:r>
              <a:rPr lang="en-US" sz="3100" dirty="0" err="1"/>
              <a:t>tindakan</a:t>
            </a:r>
            <a:r>
              <a:rPr lang="en-US" sz="3100" dirty="0"/>
              <a:t> yang </a:t>
            </a:r>
            <a:r>
              <a:rPr lang="en-US" sz="3100" dirty="0" err="1"/>
              <a:t>meragukan</a:t>
            </a:r>
            <a:r>
              <a:rPr lang="en-US" sz="3100" dirty="0"/>
              <a:t> </a:t>
            </a:r>
            <a:r>
              <a:rPr lang="en-US" sz="3100" dirty="0" err="1"/>
              <a:t>hari</a:t>
            </a:r>
            <a:r>
              <a:rPr lang="en-US" sz="3100" dirty="0"/>
              <a:t> </a:t>
            </a:r>
            <a:r>
              <a:rPr lang="en-US" sz="3100" dirty="0" err="1"/>
              <a:t>ini</a:t>
            </a:r>
            <a:r>
              <a:rPr lang="en-US" sz="3100" dirty="0"/>
              <a:t> </a:t>
            </a:r>
            <a:r>
              <a:rPr lang="en-US" sz="3100" dirty="0" err="1"/>
              <a:t>tanpa</a:t>
            </a:r>
            <a:r>
              <a:rPr lang="en-US" sz="3100" dirty="0"/>
              <a:t> </a:t>
            </a:r>
            <a:r>
              <a:rPr lang="en-US" sz="3100" dirty="0" err="1"/>
              <a:t>mempertimbangkan</a:t>
            </a:r>
            <a:r>
              <a:rPr lang="en-US" sz="3100" dirty="0"/>
              <a:t> </a:t>
            </a:r>
            <a:r>
              <a:rPr lang="en-US" sz="3100" dirty="0" err="1"/>
              <a:t>dampaknya</a:t>
            </a:r>
            <a:r>
              <a:rPr lang="en-US" sz="3100" dirty="0"/>
              <a:t> di </a:t>
            </a:r>
            <a:r>
              <a:rPr lang="en-US" sz="3100" dirty="0" err="1"/>
              <a:t>masa</a:t>
            </a:r>
            <a:r>
              <a:rPr lang="en-US" sz="3100" dirty="0"/>
              <a:t> </a:t>
            </a:r>
            <a:r>
              <a:rPr lang="en-US" sz="3100" dirty="0" err="1"/>
              <a:t>depan</a:t>
            </a:r>
            <a:r>
              <a:rPr lang="en-US" sz="3100" dirty="0"/>
              <a:t>.</a:t>
            </a:r>
            <a:r>
              <a:rPr lang="en-US" sz="2400" dirty="0"/>
              <a:t/>
            </a:r>
            <a:br>
              <a:rPr lang="en-US" sz="2400" dirty="0"/>
            </a:br>
            <a:r>
              <a:rPr lang="en-US" sz="2400" dirty="0"/>
              <a:t/>
            </a:r>
            <a:br>
              <a:rPr lang="en-US" sz="2400" dirty="0"/>
            </a:br>
            <a:r>
              <a:rPr lang="en-US" sz="2400" dirty="0"/>
              <a:t>       </a:t>
            </a:r>
            <a:r>
              <a:rPr lang="en-US" sz="2400" dirty="0"/>
              <a:t/>
            </a:r>
            <a:br>
              <a:rPr lang="en-US" sz="2400" dirty="0"/>
            </a:br>
            <a:endParaRPr lang="id-ID" sz="2200" dirty="0" smtClean="0">
              <a:latin typeface="Arial" charset="0"/>
              <a:cs typeface="Arial" charset="0"/>
            </a:endParaRPr>
          </a:p>
        </p:txBody>
      </p:sp>
    </p:spTree>
    <p:extLst>
      <p:ext uri="{BB962C8B-B14F-4D97-AF65-F5344CB8AC3E}">
        <p14:creationId xmlns:p14="http://schemas.microsoft.com/office/powerpoint/2010/main" val="3113798540"/>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itle 5"/>
          <p:cNvSpPr>
            <a:spLocks noGrp="1"/>
          </p:cNvSpPr>
          <p:nvPr>
            <p:ph type="title"/>
          </p:nvPr>
        </p:nvSpPr>
        <p:spPr>
          <a:xfrm>
            <a:off x="533400" y="685800"/>
            <a:ext cx="8229600" cy="685800"/>
          </a:xfrm>
        </p:spPr>
        <p:txBody>
          <a:bodyPr/>
          <a:lstStyle/>
          <a:p>
            <a:pPr>
              <a:spcBef>
                <a:spcPct val="50000"/>
              </a:spcBef>
            </a:pPr>
            <a:endParaRPr lang="en-US" sz="3200" dirty="0" smtClean="0">
              <a:latin typeface="Arial" charset="0"/>
              <a:cs typeface="Arial" charset="0"/>
            </a:endParaRPr>
          </a:p>
        </p:txBody>
      </p:sp>
      <p:sp>
        <p:nvSpPr>
          <p:cNvPr id="7172" name="Content Placeholder 5"/>
          <p:cNvSpPr>
            <a:spLocks noGrp="1"/>
          </p:cNvSpPr>
          <p:nvPr>
            <p:ph idx="1"/>
          </p:nvPr>
        </p:nvSpPr>
        <p:spPr>
          <a:xfrm>
            <a:off x="457200" y="1524000"/>
            <a:ext cx="8229600" cy="4602163"/>
          </a:xfrm>
        </p:spPr>
        <p:txBody>
          <a:bodyPr>
            <a:normAutofit fontScale="85000" lnSpcReduction="10000"/>
          </a:bodyPr>
          <a:lstStyle/>
          <a:p>
            <a:pPr marL="0" indent="0" algn="just">
              <a:buNone/>
            </a:pPr>
            <a:endParaRPr lang="en-US" sz="2400" b="1" dirty="0"/>
          </a:p>
          <a:p>
            <a:pPr marL="0" indent="0" algn="just">
              <a:buNone/>
            </a:pPr>
            <a:r>
              <a:rPr lang="en-US" sz="2400" dirty="0"/>
              <a:t/>
            </a:r>
            <a:br>
              <a:rPr lang="en-US" sz="2400" dirty="0"/>
            </a:br>
            <a:r>
              <a:rPr lang="en-US" sz="2000" dirty="0">
                <a:solidFill>
                  <a:prstClr val="black"/>
                </a:solidFill>
              </a:rPr>
              <a:t> </a:t>
            </a:r>
            <a:r>
              <a:rPr lang="en-US" sz="2000" dirty="0" err="1">
                <a:solidFill>
                  <a:prstClr val="black"/>
                </a:solidFill>
              </a:rPr>
              <a:t>Sebagai</a:t>
            </a:r>
            <a:r>
              <a:rPr lang="en-US" sz="2000" dirty="0">
                <a:solidFill>
                  <a:prstClr val="black"/>
                </a:solidFill>
              </a:rPr>
              <a:t> </a:t>
            </a:r>
            <a:r>
              <a:rPr lang="en-US" sz="2000" dirty="0" err="1">
                <a:solidFill>
                  <a:prstClr val="black"/>
                </a:solidFill>
              </a:rPr>
              <a:t>contoh</a:t>
            </a:r>
            <a:r>
              <a:rPr lang="en-US" sz="2000" dirty="0">
                <a:solidFill>
                  <a:prstClr val="black"/>
                </a:solidFill>
              </a:rPr>
              <a:t>, </a:t>
            </a:r>
            <a:r>
              <a:rPr lang="en-US" sz="2000" dirty="0" err="1">
                <a:solidFill>
                  <a:prstClr val="black"/>
                </a:solidFill>
              </a:rPr>
              <a:t>mem</a:t>
            </a:r>
            <a:r>
              <a:rPr lang="en-US" sz="2000" dirty="0">
                <a:solidFill>
                  <a:prstClr val="black"/>
                </a:solidFill>
              </a:rPr>
              <a:t>-PHK </a:t>
            </a:r>
            <a:r>
              <a:rPr lang="en-US" sz="2000" dirty="0" err="1">
                <a:solidFill>
                  <a:prstClr val="black"/>
                </a:solidFill>
              </a:rPr>
              <a:t>karyawan</a:t>
            </a:r>
            <a:r>
              <a:rPr lang="en-US" sz="2000" dirty="0">
                <a:solidFill>
                  <a:prstClr val="black"/>
                </a:solidFill>
              </a:rPr>
              <a:t> </a:t>
            </a:r>
            <a:r>
              <a:rPr lang="en-US" sz="2000" dirty="0" err="1">
                <a:solidFill>
                  <a:prstClr val="black"/>
                </a:solidFill>
              </a:rPr>
              <a:t>untuk</a:t>
            </a:r>
            <a:r>
              <a:rPr lang="en-US" sz="2000" dirty="0">
                <a:solidFill>
                  <a:prstClr val="black"/>
                </a:solidFill>
              </a:rPr>
              <a:t> </a:t>
            </a:r>
            <a:r>
              <a:rPr lang="en-US" sz="2000" dirty="0" err="1">
                <a:solidFill>
                  <a:prstClr val="black"/>
                </a:solidFill>
              </a:rPr>
              <a:t>menaikkan</a:t>
            </a:r>
            <a:r>
              <a:rPr lang="en-US" sz="2000" dirty="0">
                <a:solidFill>
                  <a:prstClr val="black"/>
                </a:solidFill>
              </a:rPr>
              <a:t> </a:t>
            </a:r>
            <a:r>
              <a:rPr lang="en-US" sz="2000" dirty="0" err="1">
                <a:solidFill>
                  <a:prstClr val="black"/>
                </a:solidFill>
              </a:rPr>
              <a:t>laba</a:t>
            </a:r>
            <a:r>
              <a:rPr lang="en-US" sz="2000" dirty="0">
                <a:solidFill>
                  <a:prstClr val="black"/>
                </a:solidFill>
              </a:rPr>
              <a:t> </a:t>
            </a:r>
            <a:r>
              <a:rPr lang="en-US" sz="2000" dirty="0" err="1">
                <a:solidFill>
                  <a:prstClr val="black"/>
                </a:solidFill>
              </a:rPr>
              <a:t>dalam</a:t>
            </a:r>
            <a:r>
              <a:rPr lang="en-US" sz="2000" dirty="0">
                <a:solidFill>
                  <a:prstClr val="black"/>
                </a:solidFill>
              </a:rPr>
              <a:t> </a:t>
            </a:r>
            <a:r>
              <a:rPr lang="en-US" sz="2000" dirty="0" err="1">
                <a:solidFill>
                  <a:prstClr val="black"/>
                </a:solidFill>
              </a:rPr>
              <a:t>jangka</a:t>
            </a:r>
            <a:r>
              <a:rPr lang="en-US" sz="2000" dirty="0">
                <a:solidFill>
                  <a:prstClr val="black"/>
                </a:solidFill>
              </a:rPr>
              <a:t> </a:t>
            </a:r>
            <a:r>
              <a:rPr lang="en-US" sz="2000" dirty="0" err="1">
                <a:solidFill>
                  <a:prstClr val="black"/>
                </a:solidFill>
              </a:rPr>
              <a:t>pendek</a:t>
            </a:r>
            <a:r>
              <a:rPr lang="en-US" sz="2000" dirty="0">
                <a:solidFill>
                  <a:prstClr val="black"/>
                </a:solidFill>
              </a:rPr>
              <a:t> </a:t>
            </a:r>
            <a:r>
              <a:rPr lang="en-US" sz="2000" dirty="0" err="1">
                <a:solidFill>
                  <a:prstClr val="black"/>
                </a:solidFill>
              </a:rPr>
              <a:t>dapat</a:t>
            </a:r>
            <a:r>
              <a:rPr lang="en-US" sz="2000" dirty="0">
                <a:solidFill>
                  <a:prstClr val="black"/>
                </a:solidFill>
              </a:rPr>
              <a:t> </a:t>
            </a:r>
            <a:r>
              <a:rPr lang="en-US" sz="2000" dirty="0" err="1">
                <a:solidFill>
                  <a:prstClr val="black"/>
                </a:solidFill>
              </a:rPr>
              <a:t>dikualifikasi</a:t>
            </a:r>
            <a:r>
              <a:rPr lang="en-US" sz="2000" dirty="0">
                <a:solidFill>
                  <a:prstClr val="black"/>
                </a:solidFill>
              </a:rPr>
              <a:t> </a:t>
            </a:r>
            <a:r>
              <a:rPr lang="en-US" sz="2000" dirty="0" err="1">
                <a:solidFill>
                  <a:prstClr val="black"/>
                </a:solidFill>
              </a:rPr>
              <a:t>sebagai</a:t>
            </a:r>
            <a:r>
              <a:rPr lang="en-US" sz="2000" dirty="0">
                <a:solidFill>
                  <a:prstClr val="black"/>
                </a:solidFill>
              </a:rPr>
              <a:t> </a:t>
            </a:r>
            <a:r>
              <a:rPr lang="en-US" sz="2000" dirty="0" err="1">
                <a:solidFill>
                  <a:prstClr val="black"/>
                </a:solidFill>
              </a:rPr>
              <a:t>putusan</a:t>
            </a:r>
            <a:r>
              <a:rPr lang="en-US" sz="2000" dirty="0">
                <a:solidFill>
                  <a:prstClr val="black"/>
                </a:solidFill>
              </a:rPr>
              <a:t> </a:t>
            </a:r>
            <a:r>
              <a:rPr lang="en-US" sz="2000" dirty="0" err="1">
                <a:solidFill>
                  <a:prstClr val="black"/>
                </a:solidFill>
              </a:rPr>
              <a:t>taktis</a:t>
            </a:r>
            <a:r>
              <a:rPr lang="en-US" sz="2000" dirty="0">
                <a:solidFill>
                  <a:prstClr val="black"/>
                </a:solidFill>
              </a:rPr>
              <a:t>. </a:t>
            </a:r>
            <a:r>
              <a:rPr lang="en-US" sz="2000" dirty="0" err="1">
                <a:solidFill>
                  <a:prstClr val="black"/>
                </a:solidFill>
              </a:rPr>
              <a:t>Namun</a:t>
            </a:r>
            <a:r>
              <a:rPr lang="en-US" sz="2000" dirty="0">
                <a:solidFill>
                  <a:prstClr val="black"/>
                </a:solidFill>
              </a:rPr>
              <a:t>, </a:t>
            </a:r>
            <a:r>
              <a:rPr lang="en-US" sz="2000" dirty="0" err="1">
                <a:solidFill>
                  <a:prstClr val="black"/>
                </a:solidFill>
              </a:rPr>
              <a:t>apabila</a:t>
            </a:r>
            <a:r>
              <a:rPr lang="en-US" sz="2000" dirty="0">
                <a:solidFill>
                  <a:prstClr val="black"/>
                </a:solidFill>
              </a:rPr>
              <a:t> </a:t>
            </a:r>
            <a:r>
              <a:rPr lang="en-US" sz="2000" dirty="0" err="1">
                <a:solidFill>
                  <a:prstClr val="black"/>
                </a:solidFill>
              </a:rPr>
              <a:t>manfaatnya</a:t>
            </a:r>
            <a:r>
              <a:rPr lang="en-US" sz="2000" dirty="0">
                <a:solidFill>
                  <a:prstClr val="black"/>
                </a:solidFill>
              </a:rPr>
              <a:t> </a:t>
            </a:r>
            <a:r>
              <a:rPr lang="en-US" sz="2000" dirty="0" err="1">
                <a:solidFill>
                  <a:prstClr val="black"/>
                </a:solidFill>
              </a:rPr>
              <a:t>hanya</a:t>
            </a:r>
            <a:r>
              <a:rPr lang="en-US" sz="2000" dirty="0">
                <a:solidFill>
                  <a:prstClr val="black"/>
                </a:solidFill>
              </a:rPr>
              <a:t> </a:t>
            </a:r>
            <a:r>
              <a:rPr lang="en-US" sz="2000" dirty="0" err="1">
                <a:solidFill>
                  <a:prstClr val="black"/>
                </a:solidFill>
              </a:rPr>
              <a:t>untuk</a:t>
            </a:r>
            <a:r>
              <a:rPr lang="en-US" sz="2000" dirty="0">
                <a:solidFill>
                  <a:prstClr val="black"/>
                </a:solidFill>
              </a:rPr>
              <a:t> </a:t>
            </a:r>
            <a:r>
              <a:rPr lang="en-US" sz="2000" dirty="0" err="1">
                <a:solidFill>
                  <a:prstClr val="black"/>
                </a:solidFill>
              </a:rPr>
              <a:t>menaikkan</a:t>
            </a:r>
            <a:r>
              <a:rPr lang="en-US" sz="2000" dirty="0">
                <a:solidFill>
                  <a:prstClr val="black"/>
                </a:solidFill>
              </a:rPr>
              <a:t> </a:t>
            </a:r>
            <a:r>
              <a:rPr lang="en-US" sz="2000" dirty="0" err="1">
                <a:solidFill>
                  <a:prstClr val="black"/>
                </a:solidFill>
              </a:rPr>
              <a:t>laba</a:t>
            </a:r>
            <a:r>
              <a:rPr lang="en-US" sz="2000" dirty="0">
                <a:solidFill>
                  <a:prstClr val="black"/>
                </a:solidFill>
              </a:rPr>
              <a:t> </a:t>
            </a:r>
            <a:r>
              <a:rPr lang="en-US" sz="2000" dirty="0" err="1">
                <a:solidFill>
                  <a:prstClr val="black"/>
                </a:solidFill>
              </a:rPr>
              <a:t>jangka</a:t>
            </a:r>
            <a:r>
              <a:rPr lang="en-US" sz="2000" dirty="0">
                <a:solidFill>
                  <a:prstClr val="black"/>
                </a:solidFill>
              </a:rPr>
              <a:t> </a:t>
            </a:r>
            <a:r>
              <a:rPr lang="en-US" sz="2000" dirty="0" err="1">
                <a:solidFill>
                  <a:prstClr val="black"/>
                </a:solidFill>
              </a:rPr>
              <a:t>pendek</a:t>
            </a:r>
            <a:r>
              <a:rPr lang="en-US" sz="2000" dirty="0">
                <a:solidFill>
                  <a:prstClr val="black"/>
                </a:solidFill>
              </a:rPr>
              <a:t> </a:t>
            </a:r>
            <a:r>
              <a:rPr lang="en-US" sz="2000" dirty="0" err="1">
                <a:solidFill>
                  <a:prstClr val="black"/>
                </a:solidFill>
              </a:rPr>
              <a:t>dan</a:t>
            </a:r>
            <a:r>
              <a:rPr lang="en-US" sz="2000" dirty="0">
                <a:solidFill>
                  <a:prstClr val="black"/>
                </a:solidFill>
              </a:rPr>
              <a:t> </a:t>
            </a:r>
            <a:r>
              <a:rPr lang="en-US" sz="2000" dirty="0" err="1">
                <a:solidFill>
                  <a:prstClr val="black"/>
                </a:solidFill>
              </a:rPr>
              <a:t>tidak</a:t>
            </a:r>
            <a:r>
              <a:rPr lang="en-US" sz="2000" dirty="0">
                <a:solidFill>
                  <a:prstClr val="black"/>
                </a:solidFill>
              </a:rPr>
              <a:t> </a:t>
            </a:r>
            <a:r>
              <a:rPr lang="en-US" sz="2000" dirty="0" err="1">
                <a:solidFill>
                  <a:prstClr val="black"/>
                </a:solidFill>
              </a:rPr>
              <a:t>ada</a:t>
            </a:r>
            <a:r>
              <a:rPr lang="en-US" sz="2000" dirty="0">
                <a:solidFill>
                  <a:prstClr val="black"/>
                </a:solidFill>
              </a:rPr>
              <a:t> </a:t>
            </a:r>
            <a:r>
              <a:rPr lang="en-US" sz="2000" dirty="0" err="1">
                <a:solidFill>
                  <a:prstClr val="black"/>
                </a:solidFill>
              </a:rPr>
              <a:t>tanda-tanda</a:t>
            </a:r>
            <a:r>
              <a:rPr lang="en-US" sz="2000" dirty="0">
                <a:solidFill>
                  <a:prstClr val="black"/>
                </a:solidFill>
              </a:rPr>
              <a:t> </a:t>
            </a:r>
            <a:r>
              <a:rPr lang="en-US" sz="2000" dirty="0" err="1">
                <a:solidFill>
                  <a:prstClr val="black"/>
                </a:solidFill>
              </a:rPr>
              <a:t>bahwa</a:t>
            </a:r>
            <a:r>
              <a:rPr lang="en-US" sz="2000" dirty="0">
                <a:solidFill>
                  <a:prstClr val="black"/>
                </a:solidFill>
              </a:rPr>
              <a:t> </a:t>
            </a:r>
            <a:r>
              <a:rPr lang="en-US" sz="2000" dirty="0" err="1">
                <a:solidFill>
                  <a:prstClr val="black"/>
                </a:solidFill>
              </a:rPr>
              <a:t>keputusan</a:t>
            </a:r>
            <a:r>
              <a:rPr lang="en-US" sz="2000" dirty="0">
                <a:solidFill>
                  <a:prstClr val="black"/>
                </a:solidFill>
              </a:rPr>
              <a:t> </a:t>
            </a:r>
            <a:r>
              <a:rPr lang="en-US" sz="2000" dirty="0" err="1">
                <a:solidFill>
                  <a:prstClr val="black"/>
                </a:solidFill>
              </a:rPr>
              <a:t>tersebut</a:t>
            </a:r>
            <a:r>
              <a:rPr lang="en-US" sz="2000" dirty="0">
                <a:solidFill>
                  <a:prstClr val="black"/>
                </a:solidFill>
              </a:rPr>
              <a:t> </a:t>
            </a:r>
            <a:r>
              <a:rPr lang="en-US" sz="2000" dirty="0" err="1">
                <a:solidFill>
                  <a:prstClr val="black"/>
                </a:solidFill>
              </a:rPr>
              <a:t>mendukung</a:t>
            </a:r>
            <a:r>
              <a:rPr lang="en-US" sz="2000" dirty="0">
                <a:solidFill>
                  <a:prstClr val="black"/>
                </a:solidFill>
              </a:rPr>
              <a:t> </a:t>
            </a:r>
            <a:r>
              <a:rPr lang="en-US" sz="2000" dirty="0" err="1">
                <a:solidFill>
                  <a:prstClr val="black"/>
                </a:solidFill>
              </a:rPr>
              <a:t>sasaran</a:t>
            </a:r>
            <a:r>
              <a:rPr lang="en-US" sz="2000" dirty="0">
                <a:solidFill>
                  <a:prstClr val="black"/>
                </a:solidFill>
              </a:rPr>
              <a:t> </a:t>
            </a:r>
            <a:r>
              <a:rPr lang="en-US" sz="2000" dirty="0" err="1">
                <a:solidFill>
                  <a:prstClr val="black"/>
                </a:solidFill>
              </a:rPr>
              <a:t>strategis</a:t>
            </a:r>
            <a:r>
              <a:rPr lang="en-US" sz="2000" dirty="0">
                <a:solidFill>
                  <a:prstClr val="black"/>
                </a:solidFill>
              </a:rPr>
              <a:t> </a:t>
            </a:r>
            <a:r>
              <a:rPr lang="en-US" sz="2000" dirty="0" err="1">
                <a:solidFill>
                  <a:prstClr val="black"/>
                </a:solidFill>
              </a:rPr>
              <a:t>jangka</a:t>
            </a:r>
            <a:r>
              <a:rPr lang="en-US" sz="2000" dirty="0">
                <a:solidFill>
                  <a:prstClr val="black"/>
                </a:solidFill>
              </a:rPr>
              <a:t> </a:t>
            </a:r>
            <a:r>
              <a:rPr lang="en-US" sz="2000" dirty="0" err="1">
                <a:solidFill>
                  <a:prstClr val="black"/>
                </a:solidFill>
              </a:rPr>
              <a:t>panjang</a:t>
            </a:r>
            <a:r>
              <a:rPr lang="en-US" sz="2000" dirty="0">
                <a:solidFill>
                  <a:prstClr val="black"/>
                </a:solidFill>
              </a:rPr>
              <a:t> </a:t>
            </a:r>
            <a:r>
              <a:rPr lang="en-US" sz="2000" dirty="0" err="1">
                <a:solidFill>
                  <a:prstClr val="black"/>
                </a:solidFill>
              </a:rPr>
              <a:t>perusahaan</a:t>
            </a:r>
            <a:r>
              <a:rPr lang="en-US" sz="2000" dirty="0">
                <a:solidFill>
                  <a:prstClr val="black"/>
                </a:solidFill>
              </a:rPr>
              <a:t>, </a:t>
            </a:r>
            <a:r>
              <a:rPr lang="en-US" sz="2000" dirty="0" err="1">
                <a:solidFill>
                  <a:prstClr val="black"/>
                </a:solidFill>
              </a:rPr>
              <a:t>maka</a:t>
            </a:r>
            <a:r>
              <a:rPr lang="en-US" sz="2000" dirty="0">
                <a:solidFill>
                  <a:prstClr val="black"/>
                </a:solidFill>
              </a:rPr>
              <a:t> </a:t>
            </a:r>
            <a:r>
              <a:rPr lang="en-US" sz="2000" dirty="0" err="1">
                <a:solidFill>
                  <a:prstClr val="black"/>
                </a:solidFill>
              </a:rPr>
              <a:t>keputusan</a:t>
            </a:r>
            <a:r>
              <a:rPr lang="en-US" sz="2000" dirty="0">
                <a:solidFill>
                  <a:prstClr val="black"/>
                </a:solidFill>
              </a:rPr>
              <a:t> </a:t>
            </a:r>
            <a:r>
              <a:rPr lang="en-US" sz="2000" dirty="0" err="1">
                <a:solidFill>
                  <a:prstClr val="black"/>
                </a:solidFill>
              </a:rPr>
              <a:t>itu</a:t>
            </a:r>
            <a:r>
              <a:rPr lang="en-US" sz="2000" dirty="0">
                <a:solidFill>
                  <a:prstClr val="black"/>
                </a:solidFill>
              </a:rPr>
              <a:t> </a:t>
            </a:r>
            <a:r>
              <a:rPr lang="en-US" sz="2000" dirty="0" err="1">
                <a:solidFill>
                  <a:prstClr val="black"/>
                </a:solidFill>
              </a:rPr>
              <a:t>dapat</a:t>
            </a:r>
            <a:r>
              <a:rPr lang="en-US" sz="2000" dirty="0">
                <a:solidFill>
                  <a:prstClr val="black"/>
                </a:solidFill>
              </a:rPr>
              <a:t> </a:t>
            </a:r>
            <a:r>
              <a:rPr lang="en-US" sz="2000" dirty="0" err="1">
                <a:solidFill>
                  <a:prstClr val="black"/>
                </a:solidFill>
              </a:rPr>
              <a:t>dipertanyakan</a:t>
            </a:r>
            <a:r>
              <a:rPr lang="en-US" sz="2000" dirty="0">
                <a:solidFill>
                  <a:prstClr val="black"/>
                </a:solidFill>
              </a:rPr>
              <a:t>. </a:t>
            </a:r>
            <a:endParaRPr lang="en-US" sz="2000" dirty="0" smtClean="0">
              <a:solidFill>
                <a:prstClr val="black"/>
              </a:solidFill>
            </a:endParaRPr>
          </a:p>
          <a:p>
            <a:pPr marL="0" indent="0" algn="just">
              <a:buNone/>
            </a:pPr>
            <a:endParaRPr lang="en-US" sz="2000" dirty="0" smtClean="0">
              <a:solidFill>
                <a:prstClr val="black"/>
              </a:solidFill>
            </a:endParaRPr>
          </a:p>
          <a:p>
            <a:pPr marL="0" indent="0" algn="just">
              <a:buNone/>
            </a:pPr>
            <a:r>
              <a:rPr lang="en-US" sz="2000" dirty="0" err="1" smtClean="0">
                <a:solidFill>
                  <a:prstClr val="black"/>
                </a:solidFill>
              </a:rPr>
              <a:t>Faktanya</a:t>
            </a:r>
            <a:r>
              <a:rPr lang="en-US" sz="2000" dirty="0">
                <a:solidFill>
                  <a:prstClr val="black"/>
                </a:solidFill>
              </a:rPr>
              <a:t>, </a:t>
            </a:r>
            <a:r>
              <a:rPr lang="en-US" sz="2000" dirty="0" err="1">
                <a:solidFill>
                  <a:prstClr val="black"/>
                </a:solidFill>
              </a:rPr>
              <a:t>beban</a:t>
            </a:r>
            <a:r>
              <a:rPr lang="en-US" sz="2000" dirty="0">
                <a:solidFill>
                  <a:prstClr val="black"/>
                </a:solidFill>
              </a:rPr>
              <a:t> </a:t>
            </a:r>
            <a:r>
              <a:rPr lang="en-US" sz="2000" dirty="0" err="1">
                <a:solidFill>
                  <a:prstClr val="black"/>
                </a:solidFill>
              </a:rPr>
              <a:t>kerja</a:t>
            </a:r>
            <a:r>
              <a:rPr lang="en-US" sz="2000" dirty="0">
                <a:solidFill>
                  <a:prstClr val="black"/>
                </a:solidFill>
              </a:rPr>
              <a:t> </a:t>
            </a:r>
            <a:r>
              <a:rPr lang="en-US" sz="2000" dirty="0" err="1">
                <a:solidFill>
                  <a:prstClr val="black"/>
                </a:solidFill>
              </a:rPr>
              <a:t>mungkin</a:t>
            </a:r>
            <a:r>
              <a:rPr lang="en-US" sz="2000" dirty="0">
                <a:solidFill>
                  <a:prstClr val="black"/>
                </a:solidFill>
              </a:rPr>
              <a:t> </a:t>
            </a:r>
            <a:r>
              <a:rPr lang="en-US" sz="2000" dirty="0" err="1">
                <a:solidFill>
                  <a:prstClr val="black"/>
                </a:solidFill>
              </a:rPr>
              <a:t>tidak</a:t>
            </a:r>
            <a:r>
              <a:rPr lang="en-US" sz="2000" dirty="0">
                <a:solidFill>
                  <a:prstClr val="black"/>
                </a:solidFill>
              </a:rPr>
              <a:t> </a:t>
            </a:r>
            <a:r>
              <a:rPr lang="en-US" sz="2000" dirty="0" err="1">
                <a:solidFill>
                  <a:prstClr val="black"/>
                </a:solidFill>
              </a:rPr>
              <a:t>berkurang</a:t>
            </a:r>
            <a:r>
              <a:rPr lang="en-US" sz="2000" dirty="0">
                <a:solidFill>
                  <a:prstClr val="black"/>
                </a:solidFill>
              </a:rPr>
              <a:t> </a:t>
            </a:r>
            <a:r>
              <a:rPr lang="en-US" sz="2000" dirty="0" err="1">
                <a:solidFill>
                  <a:prstClr val="black"/>
                </a:solidFill>
              </a:rPr>
              <a:t>sama</a:t>
            </a:r>
            <a:r>
              <a:rPr lang="en-US" sz="2000" dirty="0">
                <a:solidFill>
                  <a:prstClr val="black"/>
                </a:solidFill>
              </a:rPr>
              <a:t> </a:t>
            </a:r>
            <a:r>
              <a:rPr lang="en-US" sz="2000" dirty="0" err="1">
                <a:solidFill>
                  <a:prstClr val="black"/>
                </a:solidFill>
              </a:rPr>
              <a:t>sekali</a:t>
            </a:r>
            <a:r>
              <a:rPr lang="en-US" sz="2000" dirty="0">
                <a:solidFill>
                  <a:prstClr val="black"/>
                </a:solidFill>
              </a:rPr>
              <a:t> </a:t>
            </a:r>
            <a:r>
              <a:rPr lang="en-US" sz="2000" dirty="0" err="1">
                <a:solidFill>
                  <a:prstClr val="black"/>
                </a:solidFill>
              </a:rPr>
              <a:t>tetapi</a:t>
            </a:r>
            <a:r>
              <a:rPr lang="en-US" sz="2000" dirty="0">
                <a:solidFill>
                  <a:prstClr val="black"/>
                </a:solidFill>
              </a:rPr>
              <a:t> </a:t>
            </a:r>
            <a:r>
              <a:rPr lang="en-US" sz="2000" dirty="0" err="1">
                <a:solidFill>
                  <a:prstClr val="black"/>
                </a:solidFill>
              </a:rPr>
              <a:t>jumlah</a:t>
            </a:r>
            <a:r>
              <a:rPr lang="en-US" sz="2000" dirty="0">
                <a:solidFill>
                  <a:prstClr val="black"/>
                </a:solidFill>
              </a:rPr>
              <a:t> orang yang </a:t>
            </a:r>
            <a:r>
              <a:rPr lang="en-US" sz="2000" dirty="0" err="1">
                <a:solidFill>
                  <a:prstClr val="black"/>
                </a:solidFill>
              </a:rPr>
              <a:t>tersedia</a:t>
            </a:r>
            <a:r>
              <a:rPr lang="en-US" sz="2000" dirty="0">
                <a:solidFill>
                  <a:prstClr val="black"/>
                </a:solidFill>
              </a:rPr>
              <a:t> </a:t>
            </a:r>
            <a:r>
              <a:rPr lang="en-US" sz="2000" dirty="0" err="1">
                <a:solidFill>
                  <a:prstClr val="black"/>
                </a:solidFill>
              </a:rPr>
              <a:t>untuk</a:t>
            </a:r>
            <a:r>
              <a:rPr lang="en-US" sz="2000" dirty="0">
                <a:solidFill>
                  <a:prstClr val="black"/>
                </a:solidFill>
              </a:rPr>
              <a:t> </a:t>
            </a:r>
            <a:r>
              <a:rPr lang="en-US" sz="2000" dirty="0" err="1">
                <a:solidFill>
                  <a:prstClr val="black"/>
                </a:solidFill>
              </a:rPr>
              <a:t>melakukan</a:t>
            </a:r>
            <a:r>
              <a:rPr lang="en-US" sz="2000" dirty="0">
                <a:solidFill>
                  <a:prstClr val="black"/>
                </a:solidFill>
              </a:rPr>
              <a:t> </a:t>
            </a:r>
            <a:r>
              <a:rPr lang="en-US" sz="2000" dirty="0" err="1">
                <a:solidFill>
                  <a:prstClr val="black"/>
                </a:solidFill>
              </a:rPr>
              <a:t>pekerjaan</a:t>
            </a:r>
            <a:r>
              <a:rPr lang="en-US" sz="2000" dirty="0">
                <a:solidFill>
                  <a:prstClr val="black"/>
                </a:solidFill>
              </a:rPr>
              <a:t> </a:t>
            </a:r>
            <a:r>
              <a:rPr lang="en-US" sz="2000" dirty="0" err="1">
                <a:solidFill>
                  <a:prstClr val="black"/>
                </a:solidFill>
              </a:rPr>
              <a:t>tersebut</a:t>
            </a:r>
            <a:r>
              <a:rPr lang="en-US" sz="2000" dirty="0">
                <a:solidFill>
                  <a:prstClr val="black"/>
                </a:solidFill>
              </a:rPr>
              <a:t> </a:t>
            </a:r>
            <a:r>
              <a:rPr lang="en-US" sz="2000" dirty="0" err="1">
                <a:solidFill>
                  <a:prstClr val="black"/>
                </a:solidFill>
              </a:rPr>
              <a:t>dikurangi</a:t>
            </a:r>
            <a:r>
              <a:rPr lang="en-US" sz="2000" dirty="0">
                <a:solidFill>
                  <a:prstClr val="black"/>
                </a:solidFill>
              </a:rPr>
              <a:t>. </a:t>
            </a:r>
            <a:r>
              <a:rPr lang="en-US" sz="2000" dirty="0" err="1">
                <a:solidFill>
                  <a:prstClr val="black"/>
                </a:solidFill>
              </a:rPr>
              <a:t>Tekanan</a:t>
            </a:r>
            <a:r>
              <a:rPr lang="en-US" sz="2000" dirty="0">
                <a:solidFill>
                  <a:prstClr val="black"/>
                </a:solidFill>
              </a:rPr>
              <a:t> </a:t>
            </a:r>
            <a:r>
              <a:rPr lang="en-US" sz="2000" dirty="0" err="1">
                <a:solidFill>
                  <a:prstClr val="black"/>
                </a:solidFill>
              </a:rPr>
              <a:t>selanjutnya</a:t>
            </a:r>
            <a:r>
              <a:rPr lang="en-US" sz="2000" dirty="0">
                <a:solidFill>
                  <a:prstClr val="black"/>
                </a:solidFill>
              </a:rPr>
              <a:t> </a:t>
            </a:r>
            <a:r>
              <a:rPr lang="en-US" sz="2000" dirty="0" err="1">
                <a:solidFill>
                  <a:prstClr val="black"/>
                </a:solidFill>
              </a:rPr>
              <a:t>mungkin</a:t>
            </a:r>
            <a:r>
              <a:rPr lang="en-US" sz="2000" dirty="0">
                <a:solidFill>
                  <a:prstClr val="black"/>
                </a:solidFill>
              </a:rPr>
              <a:t> </a:t>
            </a:r>
            <a:r>
              <a:rPr lang="en-US" sz="2000" dirty="0" err="1">
                <a:solidFill>
                  <a:prstClr val="black"/>
                </a:solidFill>
              </a:rPr>
              <a:t>dilakukan</a:t>
            </a:r>
            <a:r>
              <a:rPr lang="en-US" sz="2000" dirty="0">
                <a:solidFill>
                  <a:prstClr val="black"/>
                </a:solidFill>
              </a:rPr>
              <a:t> </a:t>
            </a:r>
            <a:r>
              <a:rPr lang="en-US" sz="2000" dirty="0" err="1">
                <a:solidFill>
                  <a:prstClr val="black"/>
                </a:solidFill>
              </a:rPr>
              <a:t>oleh</a:t>
            </a:r>
            <a:r>
              <a:rPr lang="en-US" sz="2000" dirty="0">
                <a:solidFill>
                  <a:prstClr val="black"/>
                </a:solidFill>
              </a:rPr>
              <a:t> </a:t>
            </a:r>
            <a:r>
              <a:rPr lang="en-US" sz="2000" dirty="0" err="1">
                <a:solidFill>
                  <a:prstClr val="black"/>
                </a:solidFill>
              </a:rPr>
              <a:t>manajer</a:t>
            </a:r>
            <a:r>
              <a:rPr lang="en-US" sz="2000" dirty="0">
                <a:solidFill>
                  <a:prstClr val="black"/>
                </a:solidFill>
              </a:rPr>
              <a:t> </a:t>
            </a:r>
            <a:r>
              <a:rPr lang="en-US" sz="2000" dirty="0" err="1">
                <a:solidFill>
                  <a:prstClr val="black"/>
                </a:solidFill>
              </a:rPr>
              <a:t>kepada</a:t>
            </a:r>
            <a:r>
              <a:rPr lang="en-US" sz="2000" dirty="0">
                <a:solidFill>
                  <a:prstClr val="black"/>
                </a:solidFill>
              </a:rPr>
              <a:t> </a:t>
            </a:r>
            <a:r>
              <a:rPr lang="en-US" sz="2000" dirty="0" err="1">
                <a:solidFill>
                  <a:prstClr val="black"/>
                </a:solidFill>
              </a:rPr>
              <a:t>karyawan</a:t>
            </a:r>
            <a:r>
              <a:rPr lang="en-US" sz="2000" dirty="0">
                <a:solidFill>
                  <a:prstClr val="black"/>
                </a:solidFill>
              </a:rPr>
              <a:t> yang </a:t>
            </a:r>
            <a:r>
              <a:rPr lang="en-US" sz="2000" dirty="0" err="1">
                <a:solidFill>
                  <a:prstClr val="black"/>
                </a:solidFill>
              </a:rPr>
              <a:t>tersisa</a:t>
            </a:r>
            <a:r>
              <a:rPr lang="en-US" sz="2000" dirty="0">
                <a:solidFill>
                  <a:prstClr val="black"/>
                </a:solidFill>
              </a:rPr>
              <a:t> agar </a:t>
            </a:r>
            <a:r>
              <a:rPr lang="en-US" sz="2000" dirty="0" err="1">
                <a:solidFill>
                  <a:prstClr val="black"/>
                </a:solidFill>
              </a:rPr>
              <a:t>bekerja</a:t>
            </a:r>
            <a:r>
              <a:rPr lang="en-US" sz="2000" dirty="0">
                <a:solidFill>
                  <a:prstClr val="black"/>
                </a:solidFill>
              </a:rPr>
              <a:t> </a:t>
            </a:r>
            <a:r>
              <a:rPr lang="en-US" sz="2000" dirty="0" err="1">
                <a:solidFill>
                  <a:prstClr val="black"/>
                </a:solidFill>
              </a:rPr>
              <a:t>dengan</a:t>
            </a:r>
            <a:r>
              <a:rPr lang="en-US" sz="2000" dirty="0">
                <a:solidFill>
                  <a:prstClr val="black"/>
                </a:solidFill>
              </a:rPr>
              <a:t> jam </a:t>
            </a:r>
            <a:r>
              <a:rPr lang="en-US" sz="2000" dirty="0" err="1">
                <a:solidFill>
                  <a:prstClr val="black"/>
                </a:solidFill>
              </a:rPr>
              <a:t>lembur</a:t>
            </a:r>
            <a:r>
              <a:rPr lang="en-US" sz="2000" dirty="0">
                <a:solidFill>
                  <a:prstClr val="black"/>
                </a:solidFill>
              </a:rPr>
              <a:t> yang </a:t>
            </a:r>
            <a:r>
              <a:rPr lang="en-US" sz="2000" dirty="0" err="1">
                <a:solidFill>
                  <a:prstClr val="black"/>
                </a:solidFill>
              </a:rPr>
              <a:t>tidak</a:t>
            </a:r>
            <a:r>
              <a:rPr lang="en-US" sz="2000" dirty="0">
                <a:solidFill>
                  <a:prstClr val="black"/>
                </a:solidFill>
              </a:rPr>
              <a:t> </a:t>
            </a:r>
            <a:r>
              <a:rPr lang="en-US" sz="2000" dirty="0" err="1">
                <a:solidFill>
                  <a:prstClr val="black"/>
                </a:solidFill>
              </a:rPr>
              <a:t>wajar</a:t>
            </a:r>
            <a:r>
              <a:rPr lang="en-US" sz="2000" dirty="0">
                <a:solidFill>
                  <a:prstClr val="black"/>
                </a:solidFill>
              </a:rPr>
              <a:t>. </a:t>
            </a:r>
            <a:r>
              <a:rPr lang="en-US" sz="2000" dirty="0" err="1">
                <a:solidFill>
                  <a:prstClr val="black"/>
                </a:solidFill>
              </a:rPr>
              <a:t>Apakah</a:t>
            </a:r>
            <a:r>
              <a:rPr lang="en-US" sz="2000" dirty="0">
                <a:solidFill>
                  <a:prstClr val="black"/>
                </a:solidFill>
              </a:rPr>
              <a:t> </a:t>
            </a:r>
            <a:r>
              <a:rPr lang="en-US" sz="2000" dirty="0" err="1">
                <a:solidFill>
                  <a:prstClr val="black"/>
                </a:solidFill>
              </a:rPr>
              <a:t>keputusan</a:t>
            </a:r>
            <a:r>
              <a:rPr lang="en-US" sz="2000" dirty="0">
                <a:solidFill>
                  <a:prstClr val="black"/>
                </a:solidFill>
              </a:rPr>
              <a:t> </a:t>
            </a:r>
            <a:r>
              <a:rPr lang="en-US" sz="2000" dirty="0" err="1">
                <a:solidFill>
                  <a:prstClr val="black"/>
                </a:solidFill>
              </a:rPr>
              <a:t>ini</a:t>
            </a:r>
            <a:r>
              <a:rPr lang="en-US" sz="2000" dirty="0">
                <a:solidFill>
                  <a:prstClr val="black"/>
                </a:solidFill>
              </a:rPr>
              <a:t> </a:t>
            </a:r>
            <a:r>
              <a:rPr lang="en-US" sz="2000" dirty="0" err="1">
                <a:solidFill>
                  <a:prstClr val="black"/>
                </a:solidFill>
              </a:rPr>
              <a:t>tepat</a:t>
            </a:r>
            <a:r>
              <a:rPr lang="en-US" sz="2000" dirty="0">
                <a:solidFill>
                  <a:prstClr val="black"/>
                </a:solidFill>
              </a:rPr>
              <a:t>? </a:t>
            </a:r>
            <a:r>
              <a:rPr lang="en-US" sz="2000" dirty="0" err="1">
                <a:solidFill>
                  <a:prstClr val="black"/>
                </a:solidFill>
              </a:rPr>
              <a:t>Prinsipnya</a:t>
            </a:r>
            <a:r>
              <a:rPr lang="en-US" sz="2000" dirty="0">
                <a:solidFill>
                  <a:prstClr val="black"/>
                </a:solidFill>
              </a:rPr>
              <a:t> </a:t>
            </a:r>
            <a:r>
              <a:rPr lang="en-US" sz="2000" dirty="0" err="1">
                <a:solidFill>
                  <a:prstClr val="black"/>
                </a:solidFill>
              </a:rPr>
              <a:t>adalah</a:t>
            </a:r>
            <a:r>
              <a:rPr lang="en-US" sz="2000" dirty="0">
                <a:solidFill>
                  <a:prstClr val="black"/>
                </a:solidFill>
              </a:rPr>
              <a:t> </a:t>
            </a:r>
            <a:r>
              <a:rPr lang="en-US" sz="2000" dirty="0" err="1">
                <a:solidFill>
                  <a:prstClr val="black"/>
                </a:solidFill>
              </a:rPr>
              <a:t>bahwa</a:t>
            </a:r>
            <a:r>
              <a:rPr lang="en-US" sz="2000" dirty="0">
                <a:solidFill>
                  <a:prstClr val="black"/>
                </a:solidFill>
              </a:rPr>
              <a:t> </a:t>
            </a:r>
            <a:r>
              <a:rPr lang="en-US" sz="2000" dirty="0" err="1">
                <a:solidFill>
                  <a:prstClr val="black"/>
                </a:solidFill>
              </a:rPr>
              <a:t>harus</a:t>
            </a:r>
            <a:r>
              <a:rPr lang="en-US" sz="2000" dirty="0">
                <a:solidFill>
                  <a:prstClr val="black"/>
                </a:solidFill>
              </a:rPr>
              <a:t> </a:t>
            </a:r>
            <a:r>
              <a:rPr lang="en-US" sz="2000" dirty="0" err="1">
                <a:solidFill>
                  <a:prstClr val="black"/>
                </a:solidFill>
              </a:rPr>
              <a:t>terdapat</a:t>
            </a:r>
            <a:r>
              <a:rPr lang="en-US" sz="2000" dirty="0">
                <a:solidFill>
                  <a:prstClr val="black"/>
                </a:solidFill>
              </a:rPr>
              <a:t> </a:t>
            </a:r>
            <a:r>
              <a:rPr lang="en-US" sz="2000" dirty="0" err="1">
                <a:solidFill>
                  <a:prstClr val="black"/>
                </a:solidFill>
              </a:rPr>
              <a:t>suatu</a:t>
            </a:r>
            <a:r>
              <a:rPr lang="en-US" sz="2000" dirty="0">
                <a:solidFill>
                  <a:prstClr val="black"/>
                </a:solidFill>
              </a:rPr>
              <a:t> </a:t>
            </a:r>
            <a:r>
              <a:rPr lang="en-US" sz="2000" dirty="0" err="1">
                <a:solidFill>
                  <a:prstClr val="black"/>
                </a:solidFill>
              </a:rPr>
              <a:t>pesan</a:t>
            </a:r>
            <a:r>
              <a:rPr lang="en-US" sz="2000" dirty="0">
                <a:solidFill>
                  <a:prstClr val="black"/>
                </a:solidFill>
              </a:rPr>
              <a:t> yang </a:t>
            </a:r>
            <a:r>
              <a:rPr lang="en-US" sz="2000" dirty="0" err="1">
                <a:solidFill>
                  <a:prstClr val="black"/>
                </a:solidFill>
              </a:rPr>
              <a:t>konsisten</a:t>
            </a:r>
            <a:r>
              <a:rPr lang="en-US" sz="2000" dirty="0">
                <a:solidFill>
                  <a:prstClr val="black"/>
                </a:solidFill>
              </a:rPr>
              <a:t> </a:t>
            </a:r>
            <a:r>
              <a:rPr lang="en-US" sz="2000" dirty="0" err="1">
                <a:solidFill>
                  <a:prstClr val="black"/>
                </a:solidFill>
              </a:rPr>
              <a:t>ke</a:t>
            </a:r>
            <a:r>
              <a:rPr lang="en-US" sz="2000" dirty="0">
                <a:solidFill>
                  <a:prstClr val="black"/>
                </a:solidFill>
              </a:rPr>
              <a:t> </a:t>
            </a:r>
            <a:r>
              <a:rPr lang="en-US" sz="2000" dirty="0" err="1">
                <a:solidFill>
                  <a:prstClr val="black"/>
                </a:solidFill>
              </a:rPr>
              <a:t>seluruh</a:t>
            </a:r>
            <a:r>
              <a:rPr lang="en-US" sz="2000" dirty="0">
                <a:solidFill>
                  <a:prstClr val="black"/>
                </a:solidFill>
              </a:rPr>
              <a:t> </a:t>
            </a:r>
            <a:r>
              <a:rPr lang="en-US" sz="2000" dirty="0" err="1">
                <a:solidFill>
                  <a:prstClr val="black"/>
                </a:solidFill>
              </a:rPr>
              <a:t>perusahaan</a:t>
            </a:r>
            <a:r>
              <a:rPr lang="en-US" sz="2000" dirty="0">
                <a:solidFill>
                  <a:prstClr val="black"/>
                </a:solidFill>
              </a:rPr>
              <a:t> </a:t>
            </a:r>
            <a:r>
              <a:rPr lang="en-US" sz="2000" dirty="0" err="1">
                <a:solidFill>
                  <a:prstClr val="black"/>
                </a:solidFill>
              </a:rPr>
              <a:t>mengenai</a:t>
            </a:r>
            <a:r>
              <a:rPr lang="en-US" sz="2000" dirty="0">
                <a:solidFill>
                  <a:prstClr val="black"/>
                </a:solidFill>
              </a:rPr>
              <a:t> </a:t>
            </a:r>
            <a:r>
              <a:rPr lang="en-US" sz="2000" dirty="0" err="1">
                <a:solidFill>
                  <a:prstClr val="black"/>
                </a:solidFill>
              </a:rPr>
              <a:t>misi</a:t>
            </a:r>
            <a:r>
              <a:rPr lang="en-US" sz="2000" dirty="0">
                <a:solidFill>
                  <a:prstClr val="black"/>
                </a:solidFill>
              </a:rPr>
              <a:t> </a:t>
            </a:r>
            <a:r>
              <a:rPr lang="en-US" sz="2000" dirty="0" err="1">
                <a:solidFill>
                  <a:prstClr val="black"/>
                </a:solidFill>
              </a:rPr>
              <a:t>dan</a:t>
            </a:r>
            <a:r>
              <a:rPr lang="en-US" sz="2000" dirty="0">
                <a:solidFill>
                  <a:prstClr val="black"/>
                </a:solidFill>
              </a:rPr>
              <a:t> </a:t>
            </a:r>
            <a:r>
              <a:rPr lang="en-US" sz="2000" dirty="0" err="1">
                <a:solidFill>
                  <a:prstClr val="black"/>
                </a:solidFill>
              </a:rPr>
              <a:t>sasarannya</a:t>
            </a:r>
            <a:r>
              <a:rPr lang="en-US" sz="2000" dirty="0">
                <a:solidFill>
                  <a:prstClr val="black"/>
                </a:solidFill>
              </a:rPr>
              <a:t>. </a:t>
            </a:r>
            <a:r>
              <a:rPr lang="en-US" sz="2000" dirty="0" err="1">
                <a:solidFill>
                  <a:prstClr val="black"/>
                </a:solidFill>
              </a:rPr>
              <a:t>Misalnya</a:t>
            </a:r>
            <a:r>
              <a:rPr lang="en-US" sz="2000" dirty="0">
                <a:solidFill>
                  <a:prstClr val="black"/>
                </a:solidFill>
              </a:rPr>
              <a:t>, </a:t>
            </a:r>
            <a:r>
              <a:rPr lang="en-US" sz="2000" dirty="0" err="1">
                <a:solidFill>
                  <a:prstClr val="black"/>
                </a:solidFill>
              </a:rPr>
              <a:t>apabila</a:t>
            </a:r>
            <a:r>
              <a:rPr lang="en-US" sz="2000" dirty="0">
                <a:solidFill>
                  <a:prstClr val="black"/>
                </a:solidFill>
              </a:rPr>
              <a:t> </a:t>
            </a:r>
            <a:r>
              <a:rPr lang="en-US" sz="2000" dirty="0" err="1">
                <a:solidFill>
                  <a:prstClr val="black"/>
                </a:solidFill>
              </a:rPr>
              <a:t>departemen</a:t>
            </a:r>
            <a:r>
              <a:rPr lang="en-US" sz="2000" dirty="0">
                <a:solidFill>
                  <a:prstClr val="black"/>
                </a:solidFill>
              </a:rPr>
              <a:t> </a:t>
            </a:r>
            <a:r>
              <a:rPr lang="en-US" sz="2000" dirty="0" err="1">
                <a:solidFill>
                  <a:prstClr val="black"/>
                </a:solidFill>
              </a:rPr>
              <a:t>pemasaran</a:t>
            </a:r>
            <a:r>
              <a:rPr lang="en-US" sz="2000" dirty="0">
                <a:solidFill>
                  <a:prstClr val="black"/>
                </a:solidFill>
              </a:rPr>
              <a:t> </a:t>
            </a:r>
            <a:r>
              <a:rPr lang="en-US" sz="2000" dirty="0" err="1">
                <a:solidFill>
                  <a:prstClr val="black"/>
                </a:solidFill>
              </a:rPr>
              <a:t>dengan</a:t>
            </a:r>
            <a:r>
              <a:rPr lang="en-US" sz="2000" dirty="0">
                <a:solidFill>
                  <a:prstClr val="black"/>
                </a:solidFill>
              </a:rPr>
              <a:t> </a:t>
            </a:r>
            <a:r>
              <a:rPr lang="en-US" sz="2000" dirty="0" err="1">
                <a:solidFill>
                  <a:prstClr val="black"/>
                </a:solidFill>
              </a:rPr>
              <a:t>antusias</a:t>
            </a:r>
            <a:r>
              <a:rPr lang="en-US" sz="2000" dirty="0">
                <a:solidFill>
                  <a:prstClr val="black"/>
                </a:solidFill>
              </a:rPr>
              <a:t> </a:t>
            </a:r>
            <a:r>
              <a:rPr lang="en-US" sz="2000" dirty="0" err="1">
                <a:solidFill>
                  <a:prstClr val="black"/>
                </a:solidFill>
              </a:rPr>
              <a:t>memuji</a:t>
            </a:r>
            <a:r>
              <a:rPr lang="en-US" sz="2000" dirty="0">
                <a:solidFill>
                  <a:prstClr val="black"/>
                </a:solidFill>
              </a:rPr>
              <a:t> </a:t>
            </a:r>
            <a:r>
              <a:rPr lang="en-US" sz="2000" dirty="0" err="1">
                <a:solidFill>
                  <a:prstClr val="black"/>
                </a:solidFill>
              </a:rPr>
              <a:t>mutu</a:t>
            </a:r>
            <a:r>
              <a:rPr lang="en-US" sz="2000" dirty="0">
                <a:solidFill>
                  <a:prstClr val="black"/>
                </a:solidFill>
              </a:rPr>
              <a:t> </a:t>
            </a:r>
            <a:r>
              <a:rPr lang="en-US" sz="2000" dirty="0" err="1">
                <a:solidFill>
                  <a:prstClr val="black"/>
                </a:solidFill>
              </a:rPr>
              <a:t>dan</a:t>
            </a:r>
            <a:r>
              <a:rPr lang="en-US" sz="2000" dirty="0">
                <a:solidFill>
                  <a:prstClr val="black"/>
                </a:solidFill>
              </a:rPr>
              <a:t> </a:t>
            </a:r>
            <a:r>
              <a:rPr lang="en-US" sz="2000" dirty="0" err="1">
                <a:solidFill>
                  <a:prstClr val="black"/>
                </a:solidFill>
              </a:rPr>
              <a:t>keandalan</a:t>
            </a:r>
            <a:r>
              <a:rPr lang="en-US" sz="2000" dirty="0">
                <a:solidFill>
                  <a:prstClr val="black"/>
                </a:solidFill>
              </a:rPr>
              <a:t> </a:t>
            </a:r>
            <a:r>
              <a:rPr lang="en-US" sz="2000" dirty="0" err="1">
                <a:solidFill>
                  <a:prstClr val="black"/>
                </a:solidFill>
              </a:rPr>
              <a:t>produk</a:t>
            </a:r>
            <a:r>
              <a:rPr lang="en-US" sz="2000" dirty="0">
                <a:solidFill>
                  <a:prstClr val="black"/>
                </a:solidFill>
              </a:rPr>
              <a:t>, </a:t>
            </a:r>
            <a:r>
              <a:rPr lang="en-US" sz="2000" dirty="0" err="1">
                <a:solidFill>
                  <a:prstClr val="black"/>
                </a:solidFill>
              </a:rPr>
              <a:t>sementara</a:t>
            </a:r>
            <a:r>
              <a:rPr lang="en-US" sz="2000" dirty="0">
                <a:solidFill>
                  <a:prstClr val="black"/>
                </a:solidFill>
              </a:rPr>
              <a:t> </a:t>
            </a:r>
            <a:r>
              <a:rPr lang="en-US" sz="2000" dirty="0" err="1">
                <a:solidFill>
                  <a:prstClr val="black"/>
                </a:solidFill>
              </a:rPr>
              <a:t>departemen</a:t>
            </a:r>
            <a:r>
              <a:rPr lang="en-US" sz="2000" dirty="0">
                <a:solidFill>
                  <a:prstClr val="black"/>
                </a:solidFill>
              </a:rPr>
              <a:t> </a:t>
            </a:r>
            <a:r>
              <a:rPr lang="en-US" sz="2000" dirty="0" err="1">
                <a:solidFill>
                  <a:prstClr val="black"/>
                </a:solidFill>
              </a:rPr>
              <a:t>teknik</a:t>
            </a:r>
            <a:r>
              <a:rPr lang="en-US" sz="2000" dirty="0">
                <a:solidFill>
                  <a:prstClr val="black"/>
                </a:solidFill>
              </a:rPr>
              <a:t> </a:t>
            </a:r>
            <a:r>
              <a:rPr lang="en-US" sz="2000" dirty="0" err="1">
                <a:solidFill>
                  <a:prstClr val="black"/>
                </a:solidFill>
              </a:rPr>
              <a:t>dan</a:t>
            </a:r>
            <a:r>
              <a:rPr lang="en-US" sz="2000" dirty="0">
                <a:solidFill>
                  <a:prstClr val="black"/>
                </a:solidFill>
              </a:rPr>
              <a:t> </a:t>
            </a:r>
            <a:r>
              <a:rPr lang="en-US" sz="2000" dirty="0" err="1">
                <a:solidFill>
                  <a:prstClr val="black"/>
                </a:solidFill>
              </a:rPr>
              <a:t>produksi</a:t>
            </a:r>
            <a:r>
              <a:rPr lang="en-US" sz="2000" dirty="0">
                <a:solidFill>
                  <a:prstClr val="black"/>
                </a:solidFill>
              </a:rPr>
              <a:t> </a:t>
            </a:r>
            <a:r>
              <a:rPr lang="en-US" sz="2000" dirty="0" err="1">
                <a:solidFill>
                  <a:prstClr val="black"/>
                </a:solidFill>
              </a:rPr>
              <a:t>mengurangi</a:t>
            </a:r>
            <a:r>
              <a:rPr lang="en-US" sz="2000" dirty="0">
                <a:solidFill>
                  <a:prstClr val="black"/>
                </a:solidFill>
              </a:rPr>
              <a:t> </a:t>
            </a:r>
            <a:r>
              <a:rPr lang="en-US" sz="2000" dirty="0" err="1">
                <a:solidFill>
                  <a:prstClr val="black"/>
                </a:solidFill>
              </a:rPr>
              <a:t>mutu</a:t>
            </a:r>
            <a:r>
              <a:rPr lang="en-US" sz="2000" dirty="0">
                <a:solidFill>
                  <a:prstClr val="black"/>
                </a:solidFill>
              </a:rPr>
              <a:t> </a:t>
            </a:r>
            <a:r>
              <a:rPr lang="en-US" sz="2000" dirty="0" err="1">
                <a:solidFill>
                  <a:prstClr val="black"/>
                </a:solidFill>
              </a:rPr>
              <a:t>bahan</a:t>
            </a:r>
            <a:r>
              <a:rPr lang="en-US" sz="2000" dirty="0">
                <a:solidFill>
                  <a:prstClr val="black"/>
                </a:solidFill>
              </a:rPr>
              <a:t> </a:t>
            </a:r>
            <a:r>
              <a:rPr lang="en-US" sz="2000" dirty="0" err="1">
                <a:solidFill>
                  <a:prstClr val="black"/>
                </a:solidFill>
              </a:rPr>
              <a:t>serta</a:t>
            </a:r>
            <a:r>
              <a:rPr lang="en-US" sz="2000" dirty="0">
                <a:solidFill>
                  <a:prstClr val="black"/>
                </a:solidFill>
              </a:rPr>
              <a:t> </a:t>
            </a:r>
            <a:r>
              <a:rPr lang="en-US" sz="2000" dirty="0" err="1">
                <a:solidFill>
                  <a:prstClr val="black"/>
                </a:solidFill>
              </a:rPr>
              <a:t>keandalan</a:t>
            </a:r>
            <a:r>
              <a:rPr lang="en-US" sz="2000" dirty="0">
                <a:solidFill>
                  <a:prstClr val="black"/>
                </a:solidFill>
              </a:rPr>
              <a:t> </a:t>
            </a:r>
            <a:r>
              <a:rPr lang="en-US" sz="2000" dirty="0" err="1">
                <a:solidFill>
                  <a:prstClr val="black"/>
                </a:solidFill>
              </a:rPr>
              <a:t>desain</a:t>
            </a:r>
            <a:r>
              <a:rPr lang="en-US" sz="2000" dirty="0">
                <a:solidFill>
                  <a:prstClr val="black"/>
                </a:solidFill>
              </a:rPr>
              <a:t>, </a:t>
            </a:r>
            <a:r>
              <a:rPr lang="en-US" sz="2000" dirty="0" err="1">
                <a:solidFill>
                  <a:prstClr val="black"/>
                </a:solidFill>
              </a:rPr>
              <a:t>masalah</a:t>
            </a:r>
            <a:r>
              <a:rPr lang="en-US" sz="2000" dirty="0">
                <a:solidFill>
                  <a:prstClr val="black"/>
                </a:solidFill>
              </a:rPr>
              <a:t> </a:t>
            </a:r>
            <a:r>
              <a:rPr lang="en-US" sz="2000" dirty="0" err="1">
                <a:solidFill>
                  <a:prstClr val="black"/>
                </a:solidFill>
              </a:rPr>
              <a:t>tentu</a:t>
            </a:r>
            <a:r>
              <a:rPr lang="en-US" sz="2000" dirty="0">
                <a:solidFill>
                  <a:prstClr val="black"/>
                </a:solidFill>
              </a:rPr>
              <a:t> </a:t>
            </a:r>
            <a:r>
              <a:rPr lang="en-US" sz="2000" dirty="0" err="1">
                <a:solidFill>
                  <a:prstClr val="black"/>
                </a:solidFill>
              </a:rPr>
              <a:t>saja</a:t>
            </a:r>
            <a:r>
              <a:rPr lang="en-US" sz="2000" dirty="0">
                <a:solidFill>
                  <a:prstClr val="black"/>
                </a:solidFill>
              </a:rPr>
              <a:t> </a:t>
            </a:r>
            <a:r>
              <a:rPr lang="en-US" sz="2000" dirty="0" err="1">
                <a:solidFill>
                  <a:prstClr val="black"/>
                </a:solidFill>
              </a:rPr>
              <a:t>akan</a:t>
            </a:r>
            <a:r>
              <a:rPr lang="en-US" sz="2000" dirty="0">
                <a:solidFill>
                  <a:prstClr val="black"/>
                </a:solidFill>
              </a:rPr>
              <a:t> </a:t>
            </a:r>
            <a:r>
              <a:rPr lang="en-US" sz="2000" dirty="0" err="1">
                <a:solidFill>
                  <a:prstClr val="black"/>
                </a:solidFill>
              </a:rPr>
              <a:t>muncul</a:t>
            </a:r>
            <a:r>
              <a:rPr lang="en-US" sz="2000" dirty="0">
                <a:solidFill>
                  <a:prstClr val="black"/>
                </a:solidFill>
              </a:rPr>
              <a:t>. </a:t>
            </a:r>
            <a:r>
              <a:rPr lang="en-US" sz="2000" dirty="0" err="1">
                <a:solidFill>
                  <a:prstClr val="black"/>
                </a:solidFill>
              </a:rPr>
              <a:t>Pelanggan</a:t>
            </a:r>
            <a:r>
              <a:rPr lang="en-US" sz="2000" dirty="0">
                <a:solidFill>
                  <a:prstClr val="black"/>
                </a:solidFill>
              </a:rPr>
              <a:t> </a:t>
            </a:r>
            <a:r>
              <a:rPr lang="en-US" sz="2000" dirty="0" err="1">
                <a:solidFill>
                  <a:prstClr val="black"/>
                </a:solidFill>
              </a:rPr>
              <a:t>akan</a:t>
            </a:r>
            <a:r>
              <a:rPr lang="en-US" sz="2000" dirty="0">
                <a:solidFill>
                  <a:prstClr val="black"/>
                </a:solidFill>
              </a:rPr>
              <a:t> </a:t>
            </a:r>
            <a:r>
              <a:rPr lang="en-US" sz="2000" dirty="0" err="1">
                <a:solidFill>
                  <a:prstClr val="black"/>
                </a:solidFill>
              </a:rPr>
              <a:t>melihat</a:t>
            </a:r>
            <a:r>
              <a:rPr lang="en-US" sz="2000" dirty="0">
                <a:solidFill>
                  <a:prstClr val="black"/>
                </a:solidFill>
              </a:rPr>
              <a:t> </a:t>
            </a:r>
            <a:r>
              <a:rPr lang="en-US" sz="2000" dirty="0" err="1">
                <a:solidFill>
                  <a:prstClr val="black"/>
                </a:solidFill>
              </a:rPr>
              <a:t>inkonsistensi</a:t>
            </a:r>
            <a:r>
              <a:rPr lang="en-US" sz="2000" dirty="0">
                <a:solidFill>
                  <a:prstClr val="black"/>
                </a:solidFill>
              </a:rPr>
              <a:t> </a:t>
            </a:r>
            <a:r>
              <a:rPr lang="en-US" sz="2000" dirty="0" err="1">
                <a:solidFill>
                  <a:prstClr val="black"/>
                </a:solidFill>
              </a:rPr>
              <a:t>ini</a:t>
            </a:r>
            <a:r>
              <a:rPr lang="en-US" sz="2000" dirty="0">
                <a:solidFill>
                  <a:prstClr val="black"/>
                </a:solidFill>
              </a:rPr>
              <a:t> </a:t>
            </a:r>
            <a:r>
              <a:rPr lang="en-US" sz="2000" dirty="0" err="1">
                <a:solidFill>
                  <a:prstClr val="black"/>
                </a:solidFill>
              </a:rPr>
              <a:t>sebagai</a:t>
            </a:r>
            <a:r>
              <a:rPr lang="en-US" sz="2000" dirty="0">
                <a:solidFill>
                  <a:prstClr val="black"/>
                </a:solidFill>
              </a:rPr>
              <a:t> </a:t>
            </a:r>
            <a:r>
              <a:rPr lang="en-US" sz="2000" dirty="0" err="1">
                <a:solidFill>
                  <a:prstClr val="black"/>
                </a:solidFill>
              </a:rPr>
              <a:t>suatu</a:t>
            </a:r>
            <a:r>
              <a:rPr lang="en-US" sz="2000" dirty="0">
                <a:solidFill>
                  <a:prstClr val="black"/>
                </a:solidFill>
              </a:rPr>
              <a:t> </a:t>
            </a:r>
            <a:r>
              <a:rPr lang="en-US" sz="2000" dirty="0" err="1">
                <a:solidFill>
                  <a:prstClr val="black"/>
                </a:solidFill>
              </a:rPr>
              <a:t>pelanggaran</a:t>
            </a:r>
            <a:r>
              <a:rPr lang="en-US" sz="2000" dirty="0">
                <a:solidFill>
                  <a:prstClr val="black"/>
                </a:solidFill>
              </a:rPr>
              <a:t> </a:t>
            </a:r>
            <a:r>
              <a:rPr lang="en-US" sz="2000" dirty="0" err="1">
                <a:solidFill>
                  <a:prstClr val="black"/>
                </a:solidFill>
              </a:rPr>
              <a:t>etika</a:t>
            </a:r>
            <a:r>
              <a:rPr lang="en-US" sz="2000" dirty="0" smtClean="0">
                <a:solidFill>
                  <a:prstClr val="black"/>
                </a:solidFill>
              </a:rPr>
              <a:t>.</a:t>
            </a:r>
          </a:p>
          <a:p>
            <a:pPr marL="0" indent="0" algn="just">
              <a:buNone/>
            </a:pPr>
            <a:r>
              <a:rPr lang="en-US" sz="1100" dirty="0">
                <a:solidFill>
                  <a:prstClr val="black"/>
                </a:solidFill>
              </a:rPr>
              <a:t/>
            </a:r>
            <a:br>
              <a:rPr lang="en-US" sz="1100" dirty="0">
                <a:solidFill>
                  <a:prstClr val="black"/>
                </a:solidFill>
              </a:rPr>
            </a:br>
            <a:r>
              <a:rPr lang="en-US" sz="1100" dirty="0">
                <a:solidFill>
                  <a:prstClr val="black"/>
                </a:solidFill>
              </a:rPr>
              <a:t>   </a:t>
            </a:r>
            <a:br>
              <a:rPr lang="en-US" sz="1100" dirty="0">
                <a:solidFill>
                  <a:prstClr val="black"/>
                </a:solidFill>
              </a:rPr>
            </a:br>
            <a:r>
              <a:rPr lang="en-US" sz="1100" dirty="0">
                <a:solidFill>
                  <a:prstClr val="black"/>
                </a:solidFill>
              </a:rPr>
              <a:t>       </a:t>
            </a:r>
            <a:endParaRPr lang="id-ID" sz="2200" dirty="0" smtClean="0">
              <a:latin typeface="Arial" charset="0"/>
              <a:cs typeface="Arial" charset="0"/>
            </a:endParaRPr>
          </a:p>
        </p:txBody>
      </p:sp>
    </p:spTree>
    <p:extLst>
      <p:ext uri="{BB962C8B-B14F-4D97-AF65-F5344CB8AC3E}">
        <p14:creationId xmlns:p14="http://schemas.microsoft.com/office/powerpoint/2010/main" val="508690038"/>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itle 5"/>
          <p:cNvSpPr>
            <a:spLocks noGrp="1"/>
          </p:cNvSpPr>
          <p:nvPr>
            <p:ph type="title"/>
          </p:nvPr>
        </p:nvSpPr>
        <p:spPr>
          <a:xfrm>
            <a:off x="533400" y="685800"/>
            <a:ext cx="8229600" cy="685800"/>
          </a:xfrm>
        </p:spPr>
        <p:txBody>
          <a:bodyPr/>
          <a:lstStyle/>
          <a:p>
            <a:pPr>
              <a:spcBef>
                <a:spcPct val="50000"/>
              </a:spcBef>
            </a:pPr>
            <a:endParaRPr lang="en-US" sz="3200" dirty="0" smtClean="0">
              <a:latin typeface="Arial" charset="0"/>
              <a:cs typeface="Arial" charset="0"/>
            </a:endParaRPr>
          </a:p>
        </p:txBody>
      </p:sp>
      <p:sp>
        <p:nvSpPr>
          <p:cNvPr id="7172" name="Content Placeholder 5"/>
          <p:cNvSpPr>
            <a:spLocks noGrp="1"/>
          </p:cNvSpPr>
          <p:nvPr>
            <p:ph idx="1"/>
          </p:nvPr>
        </p:nvSpPr>
        <p:spPr>
          <a:xfrm>
            <a:off x="457200" y="1524000"/>
            <a:ext cx="8229600" cy="4602163"/>
          </a:xfrm>
        </p:spPr>
        <p:txBody>
          <a:bodyPr>
            <a:normAutofit fontScale="85000" lnSpcReduction="20000"/>
          </a:bodyPr>
          <a:lstStyle/>
          <a:p>
            <a:pPr marL="0" indent="0" algn="just">
              <a:buNone/>
            </a:pPr>
            <a:endParaRPr lang="en-US" sz="2400" b="1" dirty="0"/>
          </a:p>
          <a:p>
            <a:pPr marL="0" indent="0" algn="just">
              <a:buNone/>
            </a:pPr>
            <a:r>
              <a:rPr lang="en-US" sz="2400" dirty="0">
                <a:solidFill>
                  <a:prstClr val="black"/>
                </a:solidFill>
              </a:rPr>
              <a:t> </a:t>
            </a:r>
            <a:r>
              <a:rPr lang="en-US" sz="2400" dirty="0" err="1">
                <a:solidFill>
                  <a:prstClr val="black"/>
                </a:solidFill>
              </a:rPr>
              <a:t>Memperdebatkan</a:t>
            </a:r>
            <a:r>
              <a:rPr lang="en-US" sz="2400" dirty="0">
                <a:solidFill>
                  <a:prstClr val="black"/>
                </a:solidFill>
              </a:rPr>
              <a:t> </a:t>
            </a:r>
            <a:r>
              <a:rPr lang="en-US" sz="2400" dirty="0" err="1">
                <a:solidFill>
                  <a:prstClr val="black"/>
                </a:solidFill>
              </a:rPr>
              <a:t>masalah</a:t>
            </a:r>
            <a:r>
              <a:rPr lang="en-US" sz="2400" dirty="0">
                <a:solidFill>
                  <a:prstClr val="black"/>
                </a:solidFill>
              </a:rPr>
              <a:t> </a:t>
            </a:r>
            <a:r>
              <a:rPr lang="en-US" sz="2400" dirty="0" err="1">
                <a:solidFill>
                  <a:prstClr val="black"/>
                </a:solidFill>
              </a:rPr>
              <a:t>benar</a:t>
            </a:r>
            <a:r>
              <a:rPr lang="en-US" sz="2400" dirty="0">
                <a:solidFill>
                  <a:prstClr val="black"/>
                </a:solidFill>
              </a:rPr>
              <a:t> </a:t>
            </a:r>
            <a:r>
              <a:rPr lang="en-US" sz="2400" dirty="0" err="1">
                <a:solidFill>
                  <a:prstClr val="black"/>
                </a:solidFill>
              </a:rPr>
              <a:t>atau</a:t>
            </a:r>
            <a:r>
              <a:rPr lang="en-US" sz="2400" dirty="0">
                <a:solidFill>
                  <a:prstClr val="black"/>
                </a:solidFill>
              </a:rPr>
              <a:t> </a:t>
            </a:r>
            <a:r>
              <a:rPr lang="en-US" sz="2400" dirty="0" err="1">
                <a:solidFill>
                  <a:prstClr val="black"/>
                </a:solidFill>
              </a:rPr>
              <a:t>salah</a:t>
            </a:r>
            <a:r>
              <a:rPr lang="en-US" sz="2400" dirty="0">
                <a:solidFill>
                  <a:prstClr val="black"/>
                </a:solidFill>
              </a:rPr>
              <a:t> </a:t>
            </a:r>
            <a:r>
              <a:rPr lang="en-US" sz="2400" dirty="0" err="1">
                <a:solidFill>
                  <a:prstClr val="black"/>
                </a:solidFill>
              </a:rPr>
              <a:t>membutuhkan</a:t>
            </a:r>
            <a:r>
              <a:rPr lang="en-US" sz="2400" dirty="0">
                <a:solidFill>
                  <a:prstClr val="black"/>
                </a:solidFill>
              </a:rPr>
              <a:t> </a:t>
            </a:r>
            <a:r>
              <a:rPr lang="en-US" sz="2400" dirty="0" err="1">
                <a:solidFill>
                  <a:prstClr val="black"/>
                </a:solidFill>
              </a:rPr>
              <a:t>waktu</a:t>
            </a:r>
            <a:r>
              <a:rPr lang="en-US" sz="2400" dirty="0">
                <a:solidFill>
                  <a:prstClr val="black"/>
                </a:solidFill>
              </a:rPr>
              <a:t> yang </a:t>
            </a:r>
            <a:r>
              <a:rPr lang="en-US" sz="2400" dirty="0" err="1">
                <a:solidFill>
                  <a:prstClr val="black"/>
                </a:solidFill>
              </a:rPr>
              <a:t>panjang</a:t>
            </a:r>
            <a:r>
              <a:rPr lang="en-US" sz="2400" dirty="0">
                <a:solidFill>
                  <a:prstClr val="black"/>
                </a:solidFill>
              </a:rPr>
              <a:t>. </a:t>
            </a:r>
            <a:r>
              <a:rPr lang="en-US" sz="2400" dirty="0" err="1">
                <a:solidFill>
                  <a:prstClr val="black"/>
                </a:solidFill>
              </a:rPr>
              <a:t>Standar</a:t>
            </a:r>
            <a:r>
              <a:rPr lang="en-US" sz="2400" dirty="0">
                <a:solidFill>
                  <a:prstClr val="black"/>
                </a:solidFill>
              </a:rPr>
              <a:t> </a:t>
            </a:r>
            <a:r>
              <a:rPr lang="en-US" sz="2400" dirty="0" err="1">
                <a:solidFill>
                  <a:prstClr val="black"/>
                </a:solidFill>
              </a:rPr>
              <a:t>etika</a:t>
            </a:r>
            <a:r>
              <a:rPr lang="en-US" sz="2400" dirty="0">
                <a:solidFill>
                  <a:prstClr val="black"/>
                </a:solidFill>
              </a:rPr>
              <a:t> </a:t>
            </a:r>
            <a:r>
              <a:rPr lang="en-US" sz="2400" dirty="0" err="1">
                <a:solidFill>
                  <a:prstClr val="black"/>
                </a:solidFill>
              </a:rPr>
              <a:t>telah</a:t>
            </a:r>
            <a:r>
              <a:rPr lang="en-US" sz="2400" dirty="0">
                <a:solidFill>
                  <a:prstClr val="black"/>
                </a:solidFill>
              </a:rPr>
              <a:t> </a:t>
            </a:r>
            <a:r>
              <a:rPr lang="en-US" sz="2400" dirty="0" err="1">
                <a:solidFill>
                  <a:prstClr val="black"/>
                </a:solidFill>
              </a:rPr>
              <a:t>dikembangkan</a:t>
            </a:r>
            <a:r>
              <a:rPr lang="en-US" sz="2400" dirty="0">
                <a:solidFill>
                  <a:prstClr val="black"/>
                </a:solidFill>
              </a:rPr>
              <a:t> </a:t>
            </a:r>
            <a:r>
              <a:rPr lang="en-US" sz="2400" dirty="0" err="1">
                <a:solidFill>
                  <a:prstClr val="black"/>
                </a:solidFill>
              </a:rPr>
              <a:t>sebagai</a:t>
            </a:r>
            <a:r>
              <a:rPr lang="en-US" sz="2400" dirty="0">
                <a:solidFill>
                  <a:prstClr val="black"/>
                </a:solidFill>
              </a:rPr>
              <a:t> </a:t>
            </a:r>
            <a:r>
              <a:rPr lang="en-US" sz="2400" dirty="0" err="1">
                <a:solidFill>
                  <a:prstClr val="black"/>
                </a:solidFill>
              </a:rPr>
              <a:t>pedoman</a:t>
            </a:r>
            <a:r>
              <a:rPr lang="en-US" sz="2400" dirty="0">
                <a:solidFill>
                  <a:prstClr val="black"/>
                </a:solidFill>
              </a:rPr>
              <a:t> </a:t>
            </a:r>
            <a:r>
              <a:rPr lang="en-US" sz="2400" dirty="0" err="1">
                <a:solidFill>
                  <a:prstClr val="black"/>
                </a:solidFill>
              </a:rPr>
              <a:t>bagi</a:t>
            </a:r>
            <a:r>
              <a:rPr lang="en-US" sz="2400" dirty="0">
                <a:solidFill>
                  <a:prstClr val="black"/>
                </a:solidFill>
              </a:rPr>
              <a:t> </a:t>
            </a:r>
            <a:r>
              <a:rPr lang="en-US" sz="2400" dirty="0" err="1">
                <a:solidFill>
                  <a:prstClr val="black"/>
                </a:solidFill>
              </a:rPr>
              <a:t>para</a:t>
            </a:r>
            <a:r>
              <a:rPr lang="en-US" sz="2400" dirty="0">
                <a:solidFill>
                  <a:prstClr val="black"/>
                </a:solidFill>
              </a:rPr>
              <a:t> </a:t>
            </a:r>
            <a:r>
              <a:rPr lang="en-US" sz="2400" dirty="0" err="1">
                <a:solidFill>
                  <a:prstClr val="black"/>
                </a:solidFill>
              </a:rPr>
              <a:t>individu</a:t>
            </a:r>
            <a:r>
              <a:rPr lang="en-US" sz="2400" dirty="0">
                <a:solidFill>
                  <a:prstClr val="black"/>
                </a:solidFill>
              </a:rPr>
              <a:t>. </a:t>
            </a:r>
            <a:r>
              <a:rPr lang="en-US" sz="2400" dirty="0" err="1">
                <a:solidFill>
                  <a:prstClr val="black"/>
                </a:solidFill>
              </a:rPr>
              <a:t>Selain</a:t>
            </a:r>
            <a:r>
              <a:rPr lang="en-US" sz="2400" dirty="0">
                <a:solidFill>
                  <a:prstClr val="black"/>
                </a:solidFill>
              </a:rPr>
              <a:t> </a:t>
            </a:r>
            <a:r>
              <a:rPr lang="en-US" sz="2400" dirty="0" err="1">
                <a:solidFill>
                  <a:prstClr val="black"/>
                </a:solidFill>
              </a:rPr>
              <a:t>itu</a:t>
            </a:r>
            <a:r>
              <a:rPr lang="en-US" sz="2400" dirty="0">
                <a:solidFill>
                  <a:prstClr val="black"/>
                </a:solidFill>
              </a:rPr>
              <a:t>, </a:t>
            </a:r>
            <a:r>
              <a:rPr lang="en-US" sz="2400" dirty="0" err="1">
                <a:solidFill>
                  <a:prstClr val="black"/>
                </a:solidFill>
              </a:rPr>
              <a:t>banyak</a:t>
            </a:r>
            <a:r>
              <a:rPr lang="en-US" sz="2400" dirty="0">
                <a:solidFill>
                  <a:prstClr val="black"/>
                </a:solidFill>
              </a:rPr>
              <a:t> </a:t>
            </a:r>
            <a:r>
              <a:rPr lang="en-US" sz="2400" dirty="0" err="1">
                <a:solidFill>
                  <a:prstClr val="black"/>
                </a:solidFill>
              </a:rPr>
              <a:t>perusahaan</a:t>
            </a:r>
            <a:r>
              <a:rPr lang="en-US" sz="2400" dirty="0">
                <a:solidFill>
                  <a:prstClr val="black"/>
                </a:solidFill>
              </a:rPr>
              <a:t> yang </a:t>
            </a:r>
            <a:r>
              <a:rPr lang="en-US" sz="2400" dirty="0" err="1">
                <a:solidFill>
                  <a:prstClr val="black"/>
                </a:solidFill>
              </a:rPr>
              <a:t>memperkerjakan</a:t>
            </a:r>
            <a:r>
              <a:rPr lang="en-US" sz="2400" dirty="0">
                <a:solidFill>
                  <a:prstClr val="black"/>
                </a:solidFill>
              </a:rPr>
              <a:t> </a:t>
            </a:r>
            <a:r>
              <a:rPr lang="en-US" sz="2400" dirty="0" err="1">
                <a:solidFill>
                  <a:prstClr val="black"/>
                </a:solidFill>
              </a:rPr>
              <a:t>staf-staf</a:t>
            </a:r>
            <a:r>
              <a:rPr lang="en-US" sz="2400" dirty="0">
                <a:solidFill>
                  <a:prstClr val="black"/>
                </a:solidFill>
              </a:rPr>
              <a:t> </a:t>
            </a:r>
            <a:r>
              <a:rPr lang="en-US" sz="2400" dirty="0" err="1">
                <a:solidFill>
                  <a:prstClr val="black"/>
                </a:solidFill>
              </a:rPr>
              <a:t>etika</a:t>
            </a:r>
            <a:r>
              <a:rPr lang="en-US" sz="2400" dirty="0">
                <a:solidFill>
                  <a:prstClr val="black"/>
                </a:solidFill>
              </a:rPr>
              <a:t> </a:t>
            </a:r>
            <a:r>
              <a:rPr lang="en-US" sz="2400" dirty="0" err="1">
                <a:solidFill>
                  <a:prstClr val="black"/>
                </a:solidFill>
              </a:rPr>
              <a:t>purnawaktu</a:t>
            </a:r>
            <a:r>
              <a:rPr lang="en-US" sz="2400" dirty="0">
                <a:solidFill>
                  <a:prstClr val="black"/>
                </a:solidFill>
              </a:rPr>
              <a:t>. </a:t>
            </a:r>
            <a:r>
              <a:rPr lang="en-US" sz="2400" dirty="0" err="1">
                <a:solidFill>
                  <a:prstClr val="black"/>
                </a:solidFill>
              </a:rPr>
              <a:t>Seringkali</a:t>
            </a:r>
            <a:r>
              <a:rPr lang="en-US" sz="2400" dirty="0">
                <a:solidFill>
                  <a:prstClr val="black"/>
                </a:solidFill>
              </a:rPr>
              <a:t> </a:t>
            </a:r>
            <a:r>
              <a:rPr lang="en-US" sz="2400" dirty="0" err="1">
                <a:solidFill>
                  <a:prstClr val="black"/>
                </a:solidFill>
              </a:rPr>
              <a:t>staf-staf</a:t>
            </a:r>
            <a:r>
              <a:rPr lang="en-US" sz="2400" dirty="0">
                <a:solidFill>
                  <a:prstClr val="black"/>
                </a:solidFill>
              </a:rPr>
              <a:t> </a:t>
            </a:r>
            <a:r>
              <a:rPr lang="en-US" sz="2400" dirty="0" err="1">
                <a:solidFill>
                  <a:prstClr val="black"/>
                </a:solidFill>
              </a:rPr>
              <a:t>tersebut</a:t>
            </a:r>
            <a:r>
              <a:rPr lang="en-US" sz="2400" dirty="0">
                <a:solidFill>
                  <a:prstClr val="black"/>
                </a:solidFill>
              </a:rPr>
              <a:t> </a:t>
            </a:r>
            <a:r>
              <a:rPr lang="en-US" sz="2400" dirty="0" err="1">
                <a:solidFill>
                  <a:prstClr val="black"/>
                </a:solidFill>
              </a:rPr>
              <a:t>menyediakan</a:t>
            </a:r>
            <a:r>
              <a:rPr lang="en-US" sz="2400" dirty="0">
                <a:solidFill>
                  <a:prstClr val="black"/>
                </a:solidFill>
              </a:rPr>
              <a:t> </a:t>
            </a:r>
            <a:r>
              <a:rPr lang="en-US" sz="2400" dirty="0" err="1">
                <a:solidFill>
                  <a:prstClr val="black"/>
                </a:solidFill>
              </a:rPr>
              <a:t>saluran-saluran</a:t>
            </a:r>
            <a:r>
              <a:rPr lang="en-US" sz="2400" dirty="0">
                <a:solidFill>
                  <a:prstClr val="black"/>
                </a:solidFill>
              </a:rPr>
              <a:t> </a:t>
            </a:r>
            <a:r>
              <a:rPr lang="en-US" sz="2400" dirty="0" err="1">
                <a:solidFill>
                  <a:prstClr val="black"/>
                </a:solidFill>
              </a:rPr>
              <a:t>khusus</a:t>
            </a:r>
            <a:r>
              <a:rPr lang="en-US" sz="2400" dirty="0">
                <a:solidFill>
                  <a:prstClr val="black"/>
                </a:solidFill>
              </a:rPr>
              <a:t> (hotlines) </a:t>
            </a:r>
            <a:r>
              <a:rPr lang="en-US" sz="2400" dirty="0" err="1">
                <a:solidFill>
                  <a:prstClr val="black"/>
                </a:solidFill>
              </a:rPr>
              <a:t>sehingga</a:t>
            </a:r>
            <a:r>
              <a:rPr lang="en-US" sz="2400" dirty="0">
                <a:solidFill>
                  <a:prstClr val="black"/>
                </a:solidFill>
              </a:rPr>
              <a:t> </a:t>
            </a:r>
            <a:r>
              <a:rPr lang="en-US" sz="2400" dirty="0" err="1">
                <a:solidFill>
                  <a:prstClr val="black"/>
                </a:solidFill>
              </a:rPr>
              <a:t>karyawan</a:t>
            </a:r>
            <a:r>
              <a:rPr lang="en-US" sz="2400" dirty="0">
                <a:solidFill>
                  <a:prstClr val="black"/>
                </a:solidFill>
              </a:rPr>
              <a:t> </a:t>
            </a:r>
            <a:r>
              <a:rPr lang="en-US" sz="2400" dirty="0" err="1">
                <a:solidFill>
                  <a:prstClr val="black"/>
                </a:solidFill>
              </a:rPr>
              <a:t>dapat</a:t>
            </a:r>
            <a:r>
              <a:rPr lang="en-US" sz="2400" dirty="0">
                <a:solidFill>
                  <a:prstClr val="black"/>
                </a:solidFill>
              </a:rPr>
              <a:t> </a:t>
            </a:r>
            <a:r>
              <a:rPr lang="en-US" sz="2400" dirty="0" err="1">
                <a:solidFill>
                  <a:prstClr val="black"/>
                </a:solidFill>
              </a:rPr>
              <a:t>menelpon</a:t>
            </a:r>
            <a:r>
              <a:rPr lang="en-US" sz="2400" dirty="0">
                <a:solidFill>
                  <a:prstClr val="black"/>
                </a:solidFill>
              </a:rPr>
              <a:t> </a:t>
            </a:r>
            <a:r>
              <a:rPr lang="en-US" sz="2400" dirty="0" err="1">
                <a:solidFill>
                  <a:prstClr val="black"/>
                </a:solidFill>
              </a:rPr>
              <a:t>dan</a:t>
            </a:r>
            <a:r>
              <a:rPr lang="en-US" sz="2400" dirty="0">
                <a:solidFill>
                  <a:prstClr val="black"/>
                </a:solidFill>
              </a:rPr>
              <a:t> </a:t>
            </a:r>
            <a:r>
              <a:rPr lang="en-US" sz="2400" dirty="0" err="1">
                <a:solidFill>
                  <a:prstClr val="black"/>
                </a:solidFill>
              </a:rPr>
              <a:t>menyampaikan</a:t>
            </a:r>
            <a:r>
              <a:rPr lang="en-US" sz="2400" dirty="0">
                <a:solidFill>
                  <a:prstClr val="black"/>
                </a:solidFill>
              </a:rPr>
              <a:t> </a:t>
            </a:r>
            <a:r>
              <a:rPr lang="en-US" sz="2400" dirty="0" err="1">
                <a:solidFill>
                  <a:prstClr val="black"/>
                </a:solidFill>
              </a:rPr>
              <a:t>keluhan</a:t>
            </a:r>
            <a:r>
              <a:rPr lang="en-US" sz="2400" dirty="0">
                <a:solidFill>
                  <a:prstClr val="black"/>
                </a:solidFill>
              </a:rPr>
              <a:t> </a:t>
            </a:r>
            <a:r>
              <a:rPr lang="en-US" sz="2400" dirty="0" err="1">
                <a:solidFill>
                  <a:prstClr val="black"/>
                </a:solidFill>
              </a:rPr>
              <a:t>atau</a:t>
            </a:r>
            <a:r>
              <a:rPr lang="en-US" sz="2400" dirty="0">
                <a:solidFill>
                  <a:prstClr val="black"/>
                </a:solidFill>
              </a:rPr>
              <a:t> </a:t>
            </a:r>
            <a:r>
              <a:rPr lang="en-US" sz="2400" dirty="0" err="1">
                <a:solidFill>
                  <a:prstClr val="black"/>
                </a:solidFill>
              </a:rPr>
              <a:t>bertanya</a:t>
            </a:r>
            <a:r>
              <a:rPr lang="en-US" sz="2400" dirty="0">
                <a:solidFill>
                  <a:prstClr val="black"/>
                </a:solidFill>
              </a:rPr>
              <a:t> </a:t>
            </a:r>
            <a:r>
              <a:rPr lang="en-US" sz="2400" dirty="0" err="1">
                <a:solidFill>
                  <a:prstClr val="black"/>
                </a:solidFill>
              </a:rPr>
              <a:t>tentang</a:t>
            </a:r>
            <a:r>
              <a:rPr lang="en-US" sz="2400" dirty="0">
                <a:solidFill>
                  <a:prstClr val="black"/>
                </a:solidFill>
              </a:rPr>
              <a:t> </a:t>
            </a:r>
            <a:r>
              <a:rPr lang="en-US" sz="2400" dirty="0" err="1">
                <a:solidFill>
                  <a:prstClr val="black"/>
                </a:solidFill>
              </a:rPr>
              <a:t>tindakan</a:t>
            </a:r>
            <a:r>
              <a:rPr lang="en-US" sz="2400" dirty="0">
                <a:solidFill>
                  <a:prstClr val="black"/>
                </a:solidFill>
              </a:rPr>
              <a:t> </a:t>
            </a:r>
            <a:r>
              <a:rPr lang="en-US" sz="2400" dirty="0" err="1">
                <a:solidFill>
                  <a:prstClr val="black"/>
                </a:solidFill>
              </a:rPr>
              <a:t>tertentu</a:t>
            </a:r>
            <a:r>
              <a:rPr lang="en-US" sz="2400" dirty="0">
                <a:solidFill>
                  <a:prstClr val="black"/>
                </a:solidFill>
              </a:rPr>
              <a:t>. </a:t>
            </a:r>
            <a:r>
              <a:rPr lang="en-US" sz="2400" dirty="0" err="1">
                <a:solidFill>
                  <a:prstClr val="black"/>
                </a:solidFill>
              </a:rPr>
              <a:t>Namun</a:t>
            </a:r>
            <a:r>
              <a:rPr lang="en-US" sz="2400" dirty="0">
                <a:solidFill>
                  <a:prstClr val="black"/>
                </a:solidFill>
              </a:rPr>
              <a:t>, </a:t>
            </a:r>
            <a:r>
              <a:rPr lang="en-US" sz="2400" dirty="0" err="1">
                <a:solidFill>
                  <a:prstClr val="black"/>
                </a:solidFill>
              </a:rPr>
              <a:t>beberapa</a:t>
            </a:r>
            <a:r>
              <a:rPr lang="en-US" sz="2400" dirty="0">
                <a:solidFill>
                  <a:prstClr val="black"/>
                </a:solidFill>
              </a:rPr>
              <a:t> </a:t>
            </a:r>
            <a:r>
              <a:rPr lang="en-US" sz="2400" dirty="0" err="1">
                <a:solidFill>
                  <a:prstClr val="black"/>
                </a:solidFill>
              </a:rPr>
              <a:t>masalah</a:t>
            </a:r>
            <a:r>
              <a:rPr lang="en-US" sz="2400" dirty="0">
                <a:solidFill>
                  <a:prstClr val="black"/>
                </a:solidFill>
              </a:rPr>
              <a:t> </a:t>
            </a:r>
            <a:r>
              <a:rPr lang="en-US" sz="2400" dirty="0" err="1">
                <a:solidFill>
                  <a:prstClr val="black"/>
                </a:solidFill>
              </a:rPr>
              <a:t>etika</a:t>
            </a:r>
            <a:r>
              <a:rPr lang="en-US" sz="2400" dirty="0">
                <a:solidFill>
                  <a:prstClr val="black"/>
                </a:solidFill>
              </a:rPr>
              <a:t> </a:t>
            </a:r>
            <a:r>
              <a:rPr lang="en-US" sz="2400" dirty="0" err="1">
                <a:solidFill>
                  <a:prstClr val="black"/>
                </a:solidFill>
              </a:rPr>
              <a:t>dapat</a:t>
            </a:r>
            <a:r>
              <a:rPr lang="en-US" sz="2400" dirty="0">
                <a:solidFill>
                  <a:prstClr val="black"/>
                </a:solidFill>
              </a:rPr>
              <a:t> </a:t>
            </a:r>
            <a:r>
              <a:rPr lang="en-US" sz="2400" dirty="0" err="1">
                <a:solidFill>
                  <a:prstClr val="black"/>
                </a:solidFill>
              </a:rPr>
              <a:t>dihindari</a:t>
            </a:r>
            <a:r>
              <a:rPr lang="en-US" sz="2400" dirty="0">
                <a:solidFill>
                  <a:prstClr val="black"/>
                </a:solidFill>
              </a:rPr>
              <a:t> </a:t>
            </a:r>
            <a:r>
              <a:rPr lang="en-US" sz="2400" dirty="0" err="1">
                <a:solidFill>
                  <a:prstClr val="black"/>
                </a:solidFill>
              </a:rPr>
              <a:t>hanya</a:t>
            </a:r>
            <a:r>
              <a:rPr lang="en-US" sz="2400" dirty="0">
                <a:solidFill>
                  <a:prstClr val="black"/>
                </a:solidFill>
              </a:rPr>
              <a:t> </a:t>
            </a:r>
            <a:r>
              <a:rPr lang="en-US" sz="2400" dirty="0" err="1">
                <a:solidFill>
                  <a:prstClr val="black"/>
                </a:solidFill>
              </a:rPr>
              <a:t>dengan</a:t>
            </a:r>
            <a:r>
              <a:rPr lang="en-US" sz="2400" dirty="0">
                <a:solidFill>
                  <a:prstClr val="black"/>
                </a:solidFill>
              </a:rPr>
              <a:t> </a:t>
            </a:r>
            <a:r>
              <a:rPr lang="en-US" sz="2400" dirty="0" err="1">
                <a:solidFill>
                  <a:prstClr val="black"/>
                </a:solidFill>
              </a:rPr>
              <a:t>menggunakan</a:t>
            </a:r>
            <a:r>
              <a:rPr lang="en-US" sz="2400" dirty="0">
                <a:solidFill>
                  <a:prstClr val="black"/>
                </a:solidFill>
              </a:rPr>
              <a:t> </a:t>
            </a:r>
            <a:r>
              <a:rPr lang="en-US" sz="2400" dirty="0" err="1">
                <a:solidFill>
                  <a:prstClr val="black"/>
                </a:solidFill>
              </a:rPr>
              <a:t>akal</a:t>
            </a:r>
            <a:r>
              <a:rPr lang="en-US" sz="2400" dirty="0">
                <a:solidFill>
                  <a:prstClr val="black"/>
                </a:solidFill>
              </a:rPr>
              <a:t> </a:t>
            </a:r>
            <a:r>
              <a:rPr lang="en-US" sz="2400" dirty="0" err="1">
                <a:solidFill>
                  <a:prstClr val="black"/>
                </a:solidFill>
              </a:rPr>
              <a:t>sehat</a:t>
            </a:r>
            <a:r>
              <a:rPr lang="en-US" sz="2400" dirty="0">
                <a:solidFill>
                  <a:prstClr val="black"/>
                </a:solidFill>
              </a:rPr>
              <a:t> </a:t>
            </a:r>
            <a:r>
              <a:rPr lang="en-US" sz="2400" dirty="0" err="1">
                <a:solidFill>
                  <a:prstClr val="black"/>
                </a:solidFill>
              </a:rPr>
              <a:t>dan</a:t>
            </a:r>
            <a:r>
              <a:rPr lang="en-US" sz="2400" dirty="0">
                <a:solidFill>
                  <a:prstClr val="black"/>
                </a:solidFill>
              </a:rPr>
              <a:t> </a:t>
            </a:r>
            <a:r>
              <a:rPr lang="en-US" sz="2400" dirty="0" err="1">
                <a:solidFill>
                  <a:prstClr val="black"/>
                </a:solidFill>
              </a:rPr>
              <a:t>tidak</a:t>
            </a:r>
            <a:r>
              <a:rPr lang="en-US" sz="2400" dirty="0">
                <a:solidFill>
                  <a:prstClr val="black"/>
                </a:solidFill>
              </a:rPr>
              <a:t> </a:t>
            </a:r>
            <a:r>
              <a:rPr lang="en-US" sz="2400" dirty="0" err="1">
                <a:solidFill>
                  <a:prstClr val="black"/>
                </a:solidFill>
              </a:rPr>
              <a:t>memfokuskan</a:t>
            </a:r>
            <a:r>
              <a:rPr lang="en-US" sz="2400" dirty="0">
                <a:solidFill>
                  <a:prstClr val="black"/>
                </a:solidFill>
              </a:rPr>
              <a:t> </a:t>
            </a:r>
            <a:r>
              <a:rPr lang="en-US" sz="2400" dirty="0" err="1">
                <a:solidFill>
                  <a:prstClr val="black"/>
                </a:solidFill>
              </a:rPr>
              <a:t>semata-mata</a:t>
            </a:r>
            <a:r>
              <a:rPr lang="en-US" sz="2400" dirty="0">
                <a:solidFill>
                  <a:prstClr val="black"/>
                </a:solidFill>
              </a:rPr>
              <a:t> </a:t>
            </a:r>
            <a:r>
              <a:rPr lang="en-US" sz="2400" dirty="0" err="1">
                <a:solidFill>
                  <a:prstClr val="black"/>
                </a:solidFill>
              </a:rPr>
              <a:t>jangka</a:t>
            </a:r>
            <a:r>
              <a:rPr lang="en-US" sz="2400" dirty="0">
                <a:solidFill>
                  <a:prstClr val="black"/>
                </a:solidFill>
              </a:rPr>
              <a:t> </a:t>
            </a:r>
            <a:r>
              <a:rPr lang="en-US" sz="2400" dirty="0" err="1">
                <a:solidFill>
                  <a:prstClr val="black"/>
                </a:solidFill>
              </a:rPr>
              <a:t>pendek</a:t>
            </a:r>
            <a:r>
              <a:rPr lang="en-US" sz="2400" dirty="0">
                <a:solidFill>
                  <a:prstClr val="black"/>
                </a:solidFill>
              </a:rPr>
              <a:t> </a:t>
            </a:r>
            <a:r>
              <a:rPr lang="en-US" sz="2400" dirty="0" err="1">
                <a:solidFill>
                  <a:prstClr val="black"/>
                </a:solidFill>
              </a:rPr>
              <a:t>atas</a:t>
            </a:r>
            <a:r>
              <a:rPr lang="en-US" sz="2400" dirty="0">
                <a:solidFill>
                  <a:prstClr val="black"/>
                </a:solidFill>
              </a:rPr>
              <a:t> </a:t>
            </a:r>
            <a:r>
              <a:rPr lang="en-US" sz="2400" dirty="0" err="1">
                <a:solidFill>
                  <a:prstClr val="black"/>
                </a:solidFill>
              </a:rPr>
              <a:t>beban</a:t>
            </a:r>
            <a:r>
              <a:rPr lang="en-US" sz="2400" dirty="0">
                <a:solidFill>
                  <a:prstClr val="black"/>
                </a:solidFill>
              </a:rPr>
              <a:t> </a:t>
            </a:r>
            <a:r>
              <a:rPr lang="en-US" sz="2400" dirty="0" err="1">
                <a:solidFill>
                  <a:prstClr val="black"/>
                </a:solidFill>
              </a:rPr>
              <a:t>jangka</a:t>
            </a:r>
            <a:r>
              <a:rPr lang="en-US" sz="2400" dirty="0">
                <a:solidFill>
                  <a:prstClr val="black"/>
                </a:solidFill>
              </a:rPr>
              <a:t> </a:t>
            </a:r>
            <a:r>
              <a:rPr lang="en-US" sz="2400" dirty="0" err="1">
                <a:solidFill>
                  <a:prstClr val="black"/>
                </a:solidFill>
              </a:rPr>
              <a:t>panjang</a:t>
            </a:r>
            <a:r>
              <a:rPr lang="en-US" sz="2400" dirty="0">
                <a:solidFill>
                  <a:prstClr val="black"/>
                </a:solidFill>
              </a:rPr>
              <a:t>. Mari </a:t>
            </a:r>
            <a:r>
              <a:rPr lang="en-US" sz="2400" dirty="0" err="1">
                <a:solidFill>
                  <a:prstClr val="black"/>
                </a:solidFill>
              </a:rPr>
              <a:t>kita</a:t>
            </a:r>
            <a:r>
              <a:rPr lang="en-US" sz="2400" dirty="0">
                <a:solidFill>
                  <a:prstClr val="black"/>
                </a:solidFill>
              </a:rPr>
              <a:t> </a:t>
            </a:r>
            <a:r>
              <a:rPr lang="en-US" sz="2400" dirty="0" err="1">
                <a:solidFill>
                  <a:prstClr val="black"/>
                </a:solidFill>
              </a:rPr>
              <a:t>pertimbangkan</a:t>
            </a:r>
            <a:r>
              <a:rPr lang="en-US" sz="2400" dirty="0">
                <a:solidFill>
                  <a:prstClr val="black"/>
                </a:solidFill>
              </a:rPr>
              <a:t> </a:t>
            </a:r>
            <a:r>
              <a:rPr lang="en-US" sz="2400" dirty="0" err="1">
                <a:solidFill>
                  <a:prstClr val="black"/>
                </a:solidFill>
              </a:rPr>
              <a:t>dua</a:t>
            </a:r>
            <a:r>
              <a:rPr lang="en-US" sz="2400" dirty="0">
                <a:solidFill>
                  <a:prstClr val="black"/>
                </a:solidFill>
              </a:rPr>
              <a:t> </a:t>
            </a:r>
            <a:r>
              <a:rPr lang="en-US" sz="2400" dirty="0" err="1">
                <a:solidFill>
                  <a:prstClr val="black"/>
                </a:solidFill>
              </a:rPr>
              <a:t>contoh</a:t>
            </a:r>
            <a:r>
              <a:rPr lang="en-US" sz="2400" dirty="0">
                <a:solidFill>
                  <a:prstClr val="black"/>
                </a:solidFill>
              </a:rPr>
              <a:t> </a:t>
            </a:r>
            <a:r>
              <a:rPr lang="en-US" sz="2400" dirty="0" err="1">
                <a:solidFill>
                  <a:prstClr val="black"/>
                </a:solidFill>
              </a:rPr>
              <a:t>mengenai</a:t>
            </a:r>
            <a:r>
              <a:rPr lang="en-US" sz="2400" dirty="0">
                <a:solidFill>
                  <a:prstClr val="black"/>
                </a:solidFill>
              </a:rPr>
              <a:t> </a:t>
            </a:r>
            <a:r>
              <a:rPr lang="en-US" sz="2400" dirty="0" err="1">
                <a:solidFill>
                  <a:prstClr val="black"/>
                </a:solidFill>
              </a:rPr>
              <a:t>pemotongan</a:t>
            </a:r>
            <a:r>
              <a:rPr lang="en-US" sz="2400" dirty="0">
                <a:solidFill>
                  <a:prstClr val="black"/>
                </a:solidFill>
              </a:rPr>
              <a:t> </a:t>
            </a:r>
            <a:r>
              <a:rPr lang="en-US" sz="2400" dirty="0" err="1">
                <a:solidFill>
                  <a:prstClr val="black"/>
                </a:solidFill>
              </a:rPr>
              <a:t>biaya</a:t>
            </a:r>
            <a:r>
              <a:rPr lang="en-US" sz="2400" dirty="0">
                <a:solidFill>
                  <a:prstClr val="black"/>
                </a:solidFill>
              </a:rPr>
              <a:t> </a:t>
            </a:r>
            <a:r>
              <a:rPr lang="en-US" sz="2400" dirty="0" err="1">
                <a:solidFill>
                  <a:prstClr val="black"/>
                </a:solidFill>
              </a:rPr>
              <a:t>pada</a:t>
            </a:r>
            <a:r>
              <a:rPr lang="en-US" sz="2400" dirty="0">
                <a:solidFill>
                  <a:prstClr val="black"/>
                </a:solidFill>
              </a:rPr>
              <a:t> Ford Motor Company. Ford </a:t>
            </a:r>
            <a:r>
              <a:rPr lang="en-US" sz="2400" dirty="0" err="1">
                <a:solidFill>
                  <a:prstClr val="black"/>
                </a:solidFill>
              </a:rPr>
              <a:t>memutuskan</a:t>
            </a:r>
            <a:r>
              <a:rPr lang="en-US" sz="2400" dirty="0">
                <a:solidFill>
                  <a:prstClr val="black"/>
                </a:solidFill>
              </a:rPr>
              <a:t> </a:t>
            </a:r>
            <a:r>
              <a:rPr lang="en-US" sz="2400" dirty="0" err="1">
                <a:solidFill>
                  <a:prstClr val="black"/>
                </a:solidFill>
              </a:rPr>
              <a:t>untuk</a:t>
            </a:r>
            <a:r>
              <a:rPr lang="en-US" sz="2400" dirty="0">
                <a:solidFill>
                  <a:prstClr val="black"/>
                </a:solidFill>
              </a:rPr>
              <a:t> </a:t>
            </a:r>
            <a:r>
              <a:rPr lang="en-US" sz="2400" dirty="0" err="1">
                <a:solidFill>
                  <a:prstClr val="black"/>
                </a:solidFill>
              </a:rPr>
              <a:t>menghilangkan</a:t>
            </a:r>
            <a:r>
              <a:rPr lang="en-US" sz="2400" dirty="0">
                <a:solidFill>
                  <a:prstClr val="black"/>
                </a:solidFill>
              </a:rPr>
              <a:t> </a:t>
            </a:r>
            <a:r>
              <a:rPr lang="en-US" sz="2400" dirty="0" err="1">
                <a:solidFill>
                  <a:prstClr val="black"/>
                </a:solidFill>
              </a:rPr>
              <a:t>karet</a:t>
            </a:r>
            <a:r>
              <a:rPr lang="en-US" sz="2400" dirty="0">
                <a:solidFill>
                  <a:prstClr val="black"/>
                </a:solidFill>
              </a:rPr>
              <a:t> </a:t>
            </a:r>
            <a:r>
              <a:rPr lang="en-US" sz="2400" dirty="0" err="1">
                <a:solidFill>
                  <a:prstClr val="black"/>
                </a:solidFill>
              </a:rPr>
              <a:t>pada</a:t>
            </a:r>
            <a:r>
              <a:rPr lang="en-US" sz="2400" dirty="0">
                <a:solidFill>
                  <a:prstClr val="black"/>
                </a:solidFill>
              </a:rPr>
              <a:t> </a:t>
            </a:r>
            <a:r>
              <a:rPr lang="en-US" sz="2400" dirty="0" err="1">
                <a:solidFill>
                  <a:prstClr val="black"/>
                </a:solidFill>
              </a:rPr>
              <a:t>sisi</a:t>
            </a:r>
            <a:r>
              <a:rPr lang="en-US" sz="2400" dirty="0">
                <a:solidFill>
                  <a:prstClr val="black"/>
                </a:solidFill>
              </a:rPr>
              <a:t> </a:t>
            </a:r>
            <a:r>
              <a:rPr lang="en-US" sz="2400" dirty="0" err="1">
                <a:solidFill>
                  <a:prstClr val="black"/>
                </a:solidFill>
              </a:rPr>
              <a:t>mobil</a:t>
            </a:r>
            <a:r>
              <a:rPr lang="en-US" sz="2400" dirty="0">
                <a:solidFill>
                  <a:prstClr val="black"/>
                </a:solidFill>
              </a:rPr>
              <a:t> Sable, yang </a:t>
            </a:r>
            <a:r>
              <a:rPr lang="en-US" sz="2400" dirty="0" err="1">
                <a:solidFill>
                  <a:prstClr val="black"/>
                </a:solidFill>
              </a:rPr>
              <a:t>menghemat</a:t>
            </a:r>
            <a:r>
              <a:rPr lang="en-US" sz="2400" dirty="0">
                <a:solidFill>
                  <a:prstClr val="black"/>
                </a:solidFill>
              </a:rPr>
              <a:t> </a:t>
            </a:r>
            <a:r>
              <a:rPr lang="en-US" sz="2400" dirty="0" err="1">
                <a:solidFill>
                  <a:prstClr val="black"/>
                </a:solidFill>
              </a:rPr>
              <a:t>biaya</a:t>
            </a:r>
            <a:r>
              <a:rPr lang="en-US" sz="2400" dirty="0">
                <a:solidFill>
                  <a:prstClr val="black"/>
                </a:solidFill>
              </a:rPr>
              <a:t> 100 per </a:t>
            </a:r>
            <a:r>
              <a:rPr lang="en-US" sz="2400" dirty="0" err="1">
                <a:solidFill>
                  <a:prstClr val="black"/>
                </a:solidFill>
              </a:rPr>
              <a:t>mobil</a:t>
            </a:r>
            <a:r>
              <a:rPr lang="en-US" sz="2400" dirty="0">
                <a:solidFill>
                  <a:prstClr val="black"/>
                </a:solidFill>
              </a:rPr>
              <a:t>. </a:t>
            </a:r>
            <a:r>
              <a:rPr lang="en-US" sz="2400" dirty="0" err="1">
                <a:solidFill>
                  <a:prstClr val="black"/>
                </a:solidFill>
              </a:rPr>
              <a:t>Pada</a:t>
            </a:r>
            <a:r>
              <a:rPr lang="en-US" sz="2400" dirty="0">
                <a:solidFill>
                  <a:prstClr val="black"/>
                </a:solidFill>
              </a:rPr>
              <a:t> </a:t>
            </a:r>
            <a:r>
              <a:rPr lang="en-US" sz="2400" dirty="0" err="1">
                <a:solidFill>
                  <a:prstClr val="black"/>
                </a:solidFill>
              </a:rPr>
              <a:t>tahun-tahun</a:t>
            </a:r>
            <a:r>
              <a:rPr lang="en-US" sz="2400" dirty="0">
                <a:solidFill>
                  <a:prstClr val="black"/>
                </a:solidFill>
              </a:rPr>
              <a:t> </a:t>
            </a:r>
            <a:r>
              <a:rPr lang="en-US" sz="2400" dirty="0" err="1">
                <a:solidFill>
                  <a:prstClr val="black"/>
                </a:solidFill>
              </a:rPr>
              <a:t>sebelumnya</a:t>
            </a:r>
            <a:r>
              <a:rPr lang="en-US" sz="2400" dirty="0">
                <a:solidFill>
                  <a:prstClr val="black"/>
                </a:solidFill>
              </a:rPr>
              <a:t>, Ford </a:t>
            </a:r>
            <a:r>
              <a:rPr lang="en-US" sz="2400" dirty="0" err="1">
                <a:solidFill>
                  <a:prstClr val="black"/>
                </a:solidFill>
              </a:rPr>
              <a:t>menghemat</a:t>
            </a:r>
            <a:r>
              <a:rPr lang="en-US" sz="2400" dirty="0">
                <a:solidFill>
                  <a:prstClr val="black"/>
                </a:solidFill>
              </a:rPr>
              <a:t> 7 per </a:t>
            </a:r>
            <a:r>
              <a:rPr lang="en-US" sz="2400" dirty="0" err="1">
                <a:solidFill>
                  <a:prstClr val="black"/>
                </a:solidFill>
              </a:rPr>
              <a:t>mobil</a:t>
            </a:r>
            <a:r>
              <a:rPr lang="en-US" sz="2400" dirty="0">
                <a:solidFill>
                  <a:prstClr val="black"/>
                </a:solidFill>
              </a:rPr>
              <a:t> </a:t>
            </a:r>
            <a:r>
              <a:rPr lang="en-US" sz="2400" dirty="0" err="1">
                <a:solidFill>
                  <a:prstClr val="black"/>
                </a:solidFill>
              </a:rPr>
              <a:t>melalui</a:t>
            </a:r>
            <a:r>
              <a:rPr lang="en-US" sz="2400" dirty="0">
                <a:solidFill>
                  <a:prstClr val="black"/>
                </a:solidFill>
              </a:rPr>
              <a:t> </a:t>
            </a:r>
            <a:r>
              <a:rPr lang="en-US" sz="2400" dirty="0" err="1">
                <a:solidFill>
                  <a:prstClr val="black"/>
                </a:solidFill>
              </a:rPr>
              <a:t>penggunaan</a:t>
            </a:r>
            <a:r>
              <a:rPr lang="en-US" sz="2400" dirty="0">
                <a:solidFill>
                  <a:prstClr val="black"/>
                </a:solidFill>
              </a:rPr>
              <a:t> </a:t>
            </a:r>
            <a:r>
              <a:rPr lang="en-US" sz="2400" dirty="0" err="1">
                <a:solidFill>
                  <a:prstClr val="black"/>
                </a:solidFill>
              </a:rPr>
              <a:t>tangki</a:t>
            </a:r>
            <a:r>
              <a:rPr lang="en-US" sz="2400" dirty="0">
                <a:solidFill>
                  <a:prstClr val="black"/>
                </a:solidFill>
              </a:rPr>
              <a:t> </a:t>
            </a:r>
            <a:r>
              <a:rPr lang="en-US" sz="2400" dirty="0" err="1">
                <a:solidFill>
                  <a:prstClr val="black"/>
                </a:solidFill>
              </a:rPr>
              <a:t>bahan</a:t>
            </a:r>
            <a:r>
              <a:rPr lang="en-US" sz="2400" dirty="0">
                <a:solidFill>
                  <a:prstClr val="black"/>
                </a:solidFill>
              </a:rPr>
              <a:t> </a:t>
            </a:r>
            <a:r>
              <a:rPr lang="en-US" sz="2400" dirty="0" err="1">
                <a:solidFill>
                  <a:prstClr val="black"/>
                </a:solidFill>
              </a:rPr>
              <a:t>bakar</a:t>
            </a:r>
            <a:r>
              <a:rPr lang="en-US" sz="2400" dirty="0">
                <a:solidFill>
                  <a:prstClr val="black"/>
                </a:solidFill>
              </a:rPr>
              <a:t> tipis </a:t>
            </a:r>
            <a:r>
              <a:rPr lang="en-US" sz="2400" dirty="0" err="1">
                <a:solidFill>
                  <a:prstClr val="black"/>
                </a:solidFill>
              </a:rPr>
              <a:t>pada</a:t>
            </a:r>
            <a:r>
              <a:rPr lang="en-US" sz="2400" dirty="0">
                <a:solidFill>
                  <a:prstClr val="black"/>
                </a:solidFill>
              </a:rPr>
              <a:t> </a:t>
            </a:r>
            <a:r>
              <a:rPr lang="en-US" sz="2400" dirty="0" err="1">
                <a:solidFill>
                  <a:prstClr val="black"/>
                </a:solidFill>
              </a:rPr>
              <a:t>mobil</a:t>
            </a:r>
            <a:r>
              <a:rPr lang="en-US" sz="2400" dirty="0">
                <a:solidFill>
                  <a:prstClr val="black"/>
                </a:solidFill>
              </a:rPr>
              <a:t> Pinto. </a:t>
            </a:r>
            <a:r>
              <a:rPr lang="en-US" sz="2400" dirty="0" err="1">
                <a:solidFill>
                  <a:prstClr val="black"/>
                </a:solidFill>
              </a:rPr>
              <a:t>Keputusan</a:t>
            </a:r>
            <a:r>
              <a:rPr lang="en-US" sz="2400" dirty="0">
                <a:solidFill>
                  <a:prstClr val="black"/>
                </a:solidFill>
              </a:rPr>
              <a:t> </a:t>
            </a:r>
            <a:r>
              <a:rPr lang="en-US" sz="2400" dirty="0" err="1">
                <a:solidFill>
                  <a:prstClr val="black"/>
                </a:solidFill>
              </a:rPr>
              <a:t>manakah</a:t>
            </a:r>
            <a:r>
              <a:rPr lang="en-US" sz="2400" dirty="0">
                <a:solidFill>
                  <a:prstClr val="black"/>
                </a:solidFill>
              </a:rPr>
              <a:t> </a:t>
            </a:r>
            <a:r>
              <a:rPr lang="en-US" sz="2400" dirty="0" err="1">
                <a:solidFill>
                  <a:prstClr val="black"/>
                </a:solidFill>
              </a:rPr>
              <a:t>menurut</a:t>
            </a:r>
            <a:r>
              <a:rPr lang="en-US" sz="2400" dirty="0">
                <a:solidFill>
                  <a:prstClr val="black"/>
                </a:solidFill>
              </a:rPr>
              <a:t> </a:t>
            </a:r>
            <a:r>
              <a:rPr lang="en-US" sz="2400" dirty="0" err="1">
                <a:solidFill>
                  <a:prstClr val="black"/>
                </a:solidFill>
              </a:rPr>
              <a:t>Anda</a:t>
            </a:r>
            <a:r>
              <a:rPr lang="en-US" sz="2400" dirty="0">
                <a:solidFill>
                  <a:prstClr val="black"/>
                </a:solidFill>
              </a:rPr>
              <a:t> yang </a:t>
            </a:r>
            <a:r>
              <a:rPr lang="en-US" sz="2400" dirty="0" err="1">
                <a:solidFill>
                  <a:prstClr val="black"/>
                </a:solidFill>
              </a:rPr>
              <a:t>memiliki</a:t>
            </a:r>
            <a:r>
              <a:rPr lang="en-US" sz="2400" dirty="0">
                <a:solidFill>
                  <a:prstClr val="black"/>
                </a:solidFill>
              </a:rPr>
              <a:t> </a:t>
            </a:r>
            <a:r>
              <a:rPr lang="en-US" sz="2400" dirty="0" err="1">
                <a:solidFill>
                  <a:prstClr val="black"/>
                </a:solidFill>
              </a:rPr>
              <a:t>etika</a:t>
            </a:r>
            <a:r>
              <a:rPr lang="en-US" sz="2400" dirty="0" smtClean="0">
                <a:solidFill>
                  <a:prstClr val="black"/>
                </a:solidFill>
              </a:rPr>
              <a:t>?</a:t>
            </a:r>
          </a:p>
          <a:p>
            <a:pPr marL="0" indent="0" algn="just">
              <a:buNone/>
            </a:pPr>
            <a:r>
              <a:rPr lang="en-US" sz="2400" dirty="0"/>
              <a:t/>
            </a:r>
            <a:br>
              <a:rPr lang="en-US" sz="2400" dirty="0"/>
            </a:br>
            <a:endParaRPr lang="id-ID" sz="2200" dirty="0" smtClean="0">
              <a:latin typeface="Arial" charset="0"/>
              <a:cs typeface="Arial" charset="0"/>
            </a:endParaRPr>
          </a:p>
        </p:txBody>
      </p:sp>
    </p:spTree>
    <p:extLst>
      <p:ext uri="{BB962C8B-B14F-4D97-AF65-F5344CB8AC3E}">
        <p14:creationId xmlns:p14="http://schemas.microsoft.com/office/powerpoint/2010/main" val="762566973"/>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526</Words>
  <Application>Microsoft Office PowerPoint</Application>
  <PresentationFormat>On-screen Show (4:3)</PresentationFormat>
  <Paragraphs>98</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  </vt:lpstr>
      <vt:lpstr>PowerPoint Presentation</vt:lpstr>
      <vt:lpstr>Etika Pengambilan Keputusan Taktis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FDIK</dc:creator>
  <cp:lastModifiedBy>FDIK</cp:lastModifiedBy>
  <cp:revision>5</cp:revision>
  <dcterms:created xsi:type="dcterms:W3CDTF">2017-11-21T01:57:37Z</dcterms:created>
  <dcterms:modified xsi:type="dcterms:W3CDTF">2017-11-21T03:52:07Z</dcterms:modified>
</cp:coreProperties>
</file>