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4" r:id="rId8"/>
    <p:sldId id="265" r:id="rId9"/>
    <p:sldId id="268" r:id="rId10"/>
    <p:sldId id="267" r:id="rId11"/>
    <p:sldId id="266"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397"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F9F4ED-5DDD-43C2-8260-F59B69C2762D}" type="datetimeFigureOut">
              <a:rPr lang="en-US" smtClean="0"/>
              <a:t>11/22/2017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7DE850-D4CC-498A-ACDF-8C03249FBAE0}" type="slidenum">
              <a:rPr lang="en-US" smtClean="0"/>
              <a:t>‹#›</a:t>
            </a:fld>
            <a:endParaRPr lang="en-US"/>
          </a:p>
        </p:txBody>
      </p:sp>
    </p:spTree>
    <p:extLst>
      <p:ext uri="{BB962C8B-B14F-4D97-AF65-F5344CB8AC3E}">
        <p14:creationId xmlns:p14="http://schemas.microsoft.com/office/powerpoint/2010/main" val="1017815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1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101D4C-7CBD-43FB-B777-A0E691BA8735}" type="slidenum">
              <a:rPr lang="id-ID" smtClean="0">
                <a:solidFill>
                  <a:prstClr val="black"/>
                </a:solidFill>
              </a:rPr>
              <a:pPr fontAlgn="base">
                <a:spcBef>
                  <a:spcPct val="0"/>
                </a:spcBef>
                <a:spcAft>
                  <a:spcPct val="0"/>
                </a:spcAft>
                <a:defRPr/>
              </a:pPr>
              <a:t>2</a:t>
            </a:fld>
            <a:endParaRPr lang="id-ID" smtClean="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156CEED-DB54-43A0-8B1B-20DDE065BDCA}" type="slidenum">
              <a:rPr lang="id-ID" smtClean="0">
                <a:solidFill>
                  <a:prstClr val="black"/>
                </a:solidFill>
              </a:rPr>
              <a:pPr>
                <a:defRPr/>
              </a:pPr>
              <a:t>11</a:t>
            </a:fld>
            <a:endParaRPr lang="id-ID">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156CEED-DB54-43A0-8B1B-20DDE065BDCA}" type="slidenum">
              <a:rPr lang="id-ID" smtClean="0">
                <a:solidFill>
                  <a:prstClr val="black"/>
                </a:solidFill>
              </a:rPr>
              <a:pPr>
                <a:defRPr/>
              </a:pPr>
              <a:t>12</a:t>
            </a:fld>
            <a:endParaRPr lang="id-ID">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1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3261B95-DCF2-4E66-8AEA-7CF0A8AF087E}" type="slidenum">
              <a:rPr lang="id-ID" smtClean="0">
                <a:solidFill>
                  <a:prstClr val="black"/>
                </a:solidFill>
              </a:rPr>
              <a:pPr fontAlgn="base">
                <a:spcBef>
                  <a:spcPct val="0"/>
                </a:spcBef>
                <a:spcAft>
                  <a:spcPct val="0"/>
                </a:spcAft>
                <a:defRPr/>
              </a:pPr>
              <a:t>3</a:t>
            </a:fld>
            <a:endParaRPr lang="id-ID" smtClean="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BA9E9EAE-DC28-4808-AE10-CD0E8258DC7D}" type="slidenum">
              <a:rPr lang="id-ID" smtClean="0">
                <a:solidFill>
                  <a:prstClr val="black"/>
                </a:solidFill>
              </a:rPr>
              <a:pPr>
                <a:defRPr/>
              </a:pPr>
              <a:t>4</a:t>
            </a:fld>
            <a:endParaRPr lang="id-ID">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8F5ABF59-DF09-4EFF-B849-9544517D4349}" type="slidenum">
              <a:rPr lang="id-ID" smtClean="0">
                <a:solidFill>
                  <a:prstClr val="black"/>
                </a:solidFill>
              </a:rPr>
              <a:pPr>
                <a:defRPr/>
              </a:pPr>
              <a:t>5</a:t>
            </a:fld>
            <a:endParaRPr lang="id-ID">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156CEED-DB54-43A0-8B1B-20DDE065BDCA}" type="slidenum">
              <a:rPr lang="id-ID" smtClean="0">
                <a:solidFill>
                  <a:prstClr val="black"/>
                </a:solidFill>
              </a:rPr>
              <a:pPr>
                <a:defRPr/>
              </a:pPr>
              <a:t>6</a:t>
            </a:fld>
            <a:endParaRPr lang="id-ID">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156CEED-DB54-43A0-8B1B-20DDE065BDCA}" type="slidenum">
              <a:rPr lang="id-ID" smtClean="0">
                <a:solidFill>
                  <a:prstClr val="black"/>
                </a:solidFill>
              </a:rPr>
              <a:pPr>
                <a:defRPr/>
              </a:pPr>
              <a:t>7</a:t>
            </a:fld>
            <a:endParaRPr lang="id-ID">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156CEED-DB54-43A0-8B1B-20DDE065BDCA}" type="slidenum">
              <a:rPr lang="id-ID" smtClean="0">
                <a:solidFill>
                  <a:prstClr val="black"/>
                </a:solidFill>
              </a:rPr>
              <a:pPr>
                <a:defRPr/>
              </a:pPr>
              <a:t>8</a:t>
            </a:fld>
            <a:endParaRPr lang="id-ID">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156CEED-DB54-43A0-8B1B-20DDE065BDCA}" type="slidenum">
              <a:rPr lang="id-ID" smtClean="0">
                <a:solidFill>
                  <a:prstClr val="black"/>
                </a:solidFill>
              </a:rPr>
              <a:pPr>
                <a:defRPr/>
              </a:pPr>
              <a:t>9</a:t>
            </a:fld>
            <a:endParaRPr lang="id-ID">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156CEED-DB54-43A0-8B1B-20DDE065BDCA}" type="slidenum">
              <a:rPr lang="id-ID" smtClean="0">
                <a:solidFill>
                  <a:prstClr val="black"/>
                </a:solidFill>
              </a:rPr>
              <a:pPr>
                <a:defRPr/>
              </a:pPr>
              <a:t>10</a:t>
            </a:fld>
            <a:endParaRPr lang="id-ID">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62B74E-910F-4F37-95C3-D5013A479466}" type="datetimeFigureOut">
              <a:rPr lang="en-US" smtClean="0"/>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DD75A-E0B9-4048-8602-EE2478DFB11A}" type="slidenum">
              <a:rPr lang="en-US" smtClean="0"/>
              <a:t>‹#›</a:t>
            </a:fld>
            <a:endParaRPr lang="en-US"/>
          </a:p>
        </p:txBody>
      </p:sp>
    </p:spTree>
    <p:extLst>
      <p:ext uri="{BB962C8B-B14F-4D97-AF65-F5344CB8AC3E}">
        <p14:creationId xmlns:p14="http://schemas.microsoft.com/office/powerpoint/2010/main" val="2350105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62B74E-910F-4F37-95C3-D5013A479466}" type="datetimeFigureOut">
              <a:rPr lang="en-US" smtClean="0"/>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DD75A-E0B9-4048-8602-EE2478DFB11A}" type="slidenum">
              <a:rPr lang="en-US" smtClean="0"/>
              <a:t>‹#›</a:t>
            </a:fld>
            <a:endParaRPr lang="en-US"/>
          </a:p>
        </p:txBody>
      </p:sp>
    </p:spTree>
    <p:extLst>
      <p:ext uri="{BB962C8B-B14F-4D97-AF65-F5344CB8AC3E}">
        <p14:creationId xmlns:p14="http://schemas.microsoft.com/office/powerpoint/2010/main" val="3891769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62B74E-910F-4F37-95C3-D5013A479466}" type="datetimeFigureOut">
              <a:rPr lang="en-US" smtClean="0"/>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DD75A-E0B9-4048-8602-EE2478DFB11A}" type="slidenum">
              <a:rPr lang="en-US" smtClean="0"/>
              <a:t>‹#›</a:t>
            </a:fld>
            <a:endParaRPr lang="en-US"/>
          </a:p>
        </p:txBody>
      </p:sp>
    </p:spTree>
    <p:extLst>
      <p:ext uri="{BB962C8B-B14F-4D97-AF65-F5344CB8AC3E}">
        <p14:creationId xmlns:p14="http://schemas.microsoft.com/office/powerpoint/2010/main" val="3260750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62B74E-910F-4F37-95C3-D5013A479466}" type="datetimeFigureOut">
              <a:rPr lang="en-US" smtClean="0"/>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DD75A-E0B9-4048-8602-EE2478DFB11A}" type="slidenum">
              <a:rPr lang="en-US" smtClean="0"/>
              <a:t>‹#›</a:t>
            </a:fld>
            <a:endParaRPr lang="en-US"/>
          </a:p>
        </p:txBody>
      </p:sp>
    </p:spTree>
    <p:extLst>
      <p:ext uri="{BB962C8B-B14F-4D97-AF65-F5344CB8AC3E}">
        <p14:creationId xmlns:p14="http://schemas.microsoft.com/office/powerpoint/2010/main" val="2175037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62B74E-910F-4F37-95C3-D5013A479466}" type="datetimeFigureOut">
              <a:rPr lang="en-US" smtClean="0"/>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DD75A-E0B9-4048-8602-EE2478DFB11A}" type="slidenum">
              <a:rPr lang="en-US" smtClean="0"/>
              <a:t>‹#›</a:t>
            </a:fld>
            <a:endParaRPr lang="en-US"/>
          </a:p>
        </p:txBody>
      </p:sp>
    </p:spTree>
    <p:extLst>
      <p:ext uri="{BB962C8B-B14F-4D97-AF65-F5344CB8AC3E}">
        <p14:creationId xmlns:p14="http://schemas.microsoft.com/office/powerpoint/2010/main" val="3735887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62B74E-910F-4F37-95C3-D5013A479466}" type="datetimeFigureOut">
              <a:rPr lang="en-US" smtClean="0"/>
              <a:t>11/22/2017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DD75A-E0B9-4048-8602-EE2478DFB11A}" type="slidenum">
              <a:rPr lang="en-US" smtClean="0"/>
              <a:t>‹#›</a:t>
            </a:fld>
            <a:endParaRPr lang="en-US"/>
          </a:p>
        </p:txBody>
      </p:sp>
    </p:spTree>
    <p:extLst>
      <p:ext uri="{BB962C8B-B14F-4D97-AF65-F5344CB8AC3E}">
        <p14:creationId xmlns:p14="http://schemas.microsoft.com/office/powerpoint/2010/main" val="480483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62B74E-910F-4F37-95C3-D5013A479466}" type="datetimeFigureOut">
              <a:rPr lang="en-US" smtClean="0"/>
              <a:t>11/22/2017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7DD75A-E0B9-4048-8602-EE2478DFB11A}" type="slidenum">
              <a:rPr lang="en-US" smtClean="0"/>
              <a:t>‹#›</a:t>
            </a:fld>
            <a:endParaRPr lang="en-US"/>
          </a:p>
        </p:txBody>
      </p:sp>
    </p:spTree>
    <p:extLst>
      <p:ext uri="{BB962C8B-B14F-4D97-AF65-F5344CB8AC3E}">
        <p14:creationId xmlns:p14="http://schemas.microsoft.com/office/powerpoint/2010/main" val="1652522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62B74E-910F-4F37-95C3-D5013A479466}" type="datetimeFigureOut">
              <a:rPr lang="en-US" smtClean="0"/>
              <a:t>11/22/2017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7DD75A-E0B9-4048-8602-EE2478DFB11A}" type="slidenum">
              <a:rPr lang="en-US" smtClean="0"/>
              <a:t>‹#›</a:t>
            </a:fld>
            <a:endParaRPr lang="en-US"/>
          </a:p>
        </p:txBody>
      </p:sp>
    </p:spTree>
    <p:extLst>
      <p:ext uri="{BB962C8B-B14F-4D97-AF65-F5344CB8AC3E}">
        <p14:creationId xmlns:p14="http://schemas.microsoft.com/office/powerpoint/2010/main" val="451473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62B74E-910F-4F37-95C3-D5013A479466}" type="datetimeFigureOut">
              <a:rPr lang="en-US" smtClean="0"/>
              <a:t>11/22/2017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7DD75A-E0B9-4048-8602-EE2478DFB11A}" type="slidenum">
              <a:rPr lang="en-US" smtClean="0"/>
              <a:t>‹#›</a:t>
            </a:fld>
            <a:endParaRPr lang="en-US"/>
          </a:p>
        </p:txBody>
      </p:sp>
    </p:spTree>
    <p:extLst>
      <p:ext uri="{BB962C8B-B14F-4D97-AF65-F5344CB8AC3E}">
        <p14:creationId xmlns:p14="http://schemas.microsoft.com/office/powerpoint/2010/main" val="37904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62B74E-910F-4F37-95C3-D5013A479466}" type="datetimeFigureOut">
              <a:rPr lang="en-US" smtClean="0"/>
              <a:t>11/22/2017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DD75A-E0B9-4048-8602-EE2478DFB11A}" type="slidenum">
              <a:rPr lang="en-US" smtClean="0"/>
              <a:t>‹#›</a:t>
            </a:fld>
            <a:endParaRPr lang="en-US"/>
          </a:p>
        </p:txBody>
      </p:sp>
    </p:spTree>
    <p:extLst>
      <p:ext uri="{BB962C8B-B14F-4D97-AF65-F5344CB8AC3E}">
        <p14:creationId xmlns:p14="http://schemas.microsoft.com/office/powerpoint/2010/main" val="2762340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62B74E-910F-4F37-95C3-D5013A479466}" type="datetimeFigureOut">
              <a:rPr lang="en-US" smtClean="0"/>
              <a:t>11/22/2017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DD75A-E0B9-4048-8602-EE2478DFB11A}" type="slidenum">
              <a:rPr lang="en-US" smtClean="0"/>
              <a:t>‹#›</a:t>
            </a:fld>
            <a:endParaRPr lang="en-US"/>
          </a:p>
        </p:txBody>
      </p:sp>
    </p:spTree>
    <p:extLst>
      <p:ext uri="{BB962C8B-B14F-4D97-AF65-F5344CB8AC3E}">
        <p14:creationId xmlns:p14="http://schemas.microsoft.com/office/powerpoint/2010/main" val="527445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2B74E-910F-4F37-95C3-D5013A479466}" type="datetimeFigureOut">
              <a:rPr lang="en-US" smtClean="0"/>
              <a:t>11/22/2017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7DD75A-E0B9-4048-8602-EE2478DFB11A}" type="slidenum">
              <a:rPr lang="en-US" smtClean="0"/>
              <a:t>‹#›</a:t>
            </a:fld>
            <a:endParaRPr lang="en-US"/>
          </a:p>
        </p:txBody>
      </p:sp>
    </p:spTree>
    <p:extLst>
      <p:ext uri="{BB962C8B-B14F-4D97-AF65-F5344CB8AC3E}">
        <p14:creationId xmlns:p14="http://schemas.microsoft.com/office/powerpoint/2010/main" val="982242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2667000" y="3725863"/>
            <a:ext cx="64770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dirty="0" smtClean="0">
                <a:ln w="18415" cmpd="sng">
                  <a:solidFill>
                    <a:srgbClr val="FFFFFF"/>
                  </a:solidFill>
                  <a:prstDash val="solid"/>
                </a:ln>
                <a:solidFill>
                  <a:srgbClr val="FFFFFF"/>
                </a:solidFill>
                <a:latin typeface="Arial" pitchFamily="34" charset="0"/>
                <a:cs typeface="Arial" pitchFamily="34" charset="0"/>
              </a:rPr>
              <a:t>PEKERJAAN DALAM UNIT DESAIN</a:t>
            </a:r>
            <a:endParaRPr lang="en-US" b="1" dirty="0">
              <a:solidFill>
                <a:prstClr val="white"/>
              </a:solidFill>
            </a:endParaRPr>
          </a:p>
          <a:p>
            <a:pPr algn="ctr" eaLnBrk="1" hangingPunct="1"/>
            <a:r>
              <a:rPr lang="en-US" b="1" dirty="0">
                <a:solidFill>
                  <a:prstClr val="white"/>
                </a:solidFill>
              </a:rPr>
              <a:t>PERTEMUAN </a:t>
            </a:r>
            <a:r>
              <a:rPr lang="en-US" b="1" dirty="0" smtClean="0">
                <a:solidFill>
                  <a:prstClr val="white"/>
                </a:solidFill>
              </a:rPr>
              <a:t>12</a:t>
            </a:r>
            <a:endParaRPr lang="en-US" b="1" dirty="0">
              <a:solidFill>
                <a:prstClr val="white"/>
              </a:solidFill>
            </a:endParaRPr>
          </a:p>
          <a:p>
            <a:pPr algn="ctr" eaLnBrk="1" hangingPunct="1"/>
            <a:r>
              <a:rPr lang="en-US" b="1" dirty="0" smtClean="0">
                <a:solidFill>
                  <a:prstClr val="white"/>
                </a:solidFill>
              </a:rPr>
              <a:t>OSKAR JUDIANTO </a:t>
            </a:r>
            <a:r>
              <a:rPr lang="en-US" b="1" dirty="0" err="1" smtClean="0">
                <a:solidFill>
                  <a:prstClr val="white"/>
                </a:solidFill>
              </a:rPr>
              <a:t>SSn</a:t>
            </a:r>
            <a:r>
              <a:rPr lang="en-US" b="1" dirty="0" smtClean="0">
                <a:solidFill>
                  <a:prstClr val="white"/>
                </a:solidFill>
              </a:rPr>
              <a:t>., MM., MDs.</a:t>
            </a:r>
            <a:endParaRPr lang="en-US" b="1" dirty="0">
              <a:solidFill>
                <a:prstClr val="white"/>
              </a:solidFill>
            </a:endParaRPr>
          </a:p>
          <a:p>
            <a:pPr algn="ctr" eaLnBrk="1" hangingPunct="1"/>
            <a:r>
              <a:rPr lang="en-US" b="1" dirty="0" smtClean="0">
                <a:solidFill>
                  <a:prstClr val="white"/>
                </a:solidFill>
              </a:rPr>
              <a:t>DESAIN PRODUK</a:t>
            </a:r>
          </a:p>
          <a:p>
            <a:pPr algn="ctr" eaLnBrk="1" hangingPunct="1"/>
            <a:r>
              <a:rPr lang="en-US" b="1" dirty="0" smtClean="0">
                <a:solidFill>
                  <a:prstClr val="white"/>
                </a:solidFill>
              </a:rPr>
              <a:t>FAKULTAS DESAIN </a:t>
            </a:r>
            <a:r>
              <a:rPr lang="en-US" b="1" dirty="0" err="1" smtClean="0">
                <a:solidFill>
                  <a:prstClr val="white"/>
                </a:solidFill>
              </a:rPr>
              <a:t>dan</a:t>
            </a:r>
            <a:r>
              <a:rPr lang="en-US" b="1" dirty="0" smtClean="0">
                <a:solidFill>
                  <a:prstClr val="white"/>
                </a:solidFill>
              </a:rPr>
              <a:t> INDUSTRI KREATIF</a:t>
            </a:r>
            <a:endParaRPr lang="en-US" b="1" dirty="0">
              <a:solidFill>
                <a:prstClr val="white"/>
              </a:solidFill>
            </a:endParaRPr>
          </a:p>
        </p:txBody>
      </p:sp>
    </p:spTree>
    <p:extLst>
      <p:ext uri="{BB962C8B-B14F-4D97-AF65-F5344CB8AC3E}">
        <p14:creationId xmlns:p14="http://schemas.microsoft.com/office/powerpoint/2010/main" val="4286115029"/>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itle 5"/>
          <p:cNvSpPr>
            <a:spLocks noGrp="1"/>
          </p:cNvSpPr>
          <p:nvPr>
            <p:ph type="title"/>
          </p:nvPr>
        </p:nvSpPr>
        <p:spPr>
          <a:xfrm>
            <a:off x="533400" y="685800"/>
            <a:ext cx="8229600" cy="685800"/>
          </a:xfrm>
        </p:spPr>
        <p:txBody>
          <a:bodyPr/>
          <a:lstStyle/>
          <a:p>
            <a:pPr>
              <a:spcBef>
                <a:spcPct val="50000"/>
              </a:spcBef>
            </a:pPr>
            <a:r>
              <a:rPr lang="en-US" sz="3200" dirty="0" err="1"/>
              <a:t>Perancangan</a:t>
            </a:r>
            <a:r>
              <a:rPr lang="en-US" sz="3200" dirty="0"/>
              <a:t> (</a:t>
            </a:r>
            <a:r>
              <a:rPr lang="en-US" sz="3200" dirty="0" err="1"/>
              <a:t>desain</a:t>
            </a:r>
            <a:r>
              <a:rPr lang="en-US" sz="3200" dirty="0"/>
              <a:t>)</a:t>
            </a:r>
            <a:endParaRPr lang="en-US" sz="3200" dirty="0" smtClean="0">
              <a:latin typeface="Arial" charset="0"/>
              <a:cs typeface="Arial" charset="0"/>
            </a:endParaRPr>
          </a:p>
        </p:txBody>
      </p:sp>
      <p:sp>
        <p:nvSpPr>
          <p:cNvPr id="7172" name="Content Placeholder 5"/>
          <p:cNvSpPr>
            <a:spLocks noGrp="1"/>
          </p:cNvSpPr>
          <p:nvPr>
            <p:ph idx="1"/>
          </p:nvPr>
        </p:nvSpPr>
        <p:spPr>
          <a:xfrm>
            <a:off x="457200" y="1524000"/>
            <a:ext cx="8229600" cy="4602163"/>
          </a:xfrm>
        </p:spPr>
        <p:txBody>
          <a:bodyPr>
            <a:normAutofit/>
          </a:bodyPr>
          <a:lstStyle/>
          <a:p>
            <a:pPr marL="0" indent="0" algn="just">
              <a:buNone/>
            </a:pPr>
            <a:r>
              <a:rPr lang="en-US" sz="2400" dirty="0" err="1" smtClean="0"/>
              <a:t>Fungsi</a:t>
            </a:r>
            <a:r>
              <a:rPr lang="en-US" sz="2400" dirty="0" smtClean="0"/>
              <a:t> </a:t>
            </a:r>
            <a:r>
              <a:rPr lang="en-US" sz="2400" dirty="0" err="1"/>
              <a:t>perancangan</a:t>
            </a:r>
            <a:r>
              <a:rPr lang="en-US" sz="2400" dirty="0"/>
              <a:t> </a:t>
            </a:r>
            <a:r>
              <a:rPr lang="en-US" sz="2400" dirty="0" err="1"/>
              <a:t>memegang</a:t>
            </a:r>
            <a:r>
              <a:rPr lang="en-US" sz="2400" dirty="0"/>
              <a:t> </a:t>
            </a:r>
            <a:r>
              <a:rPr lang="en-US" sz="2400" dirty="0" err="1"/>
              <a:t>peranan</a:t>
            </a:r>
            <a:r>
              <a:rPr lang="en-US" sz="2400" dirty="0"/>
              <a:t> </a:t>
            </a:r>
            <a:r>
              <a:rPr lang="en-US" sz="2400" dirty="0" err="1"/>
              <a:t>penting</a:t>
            </a:r>
            <a:r>
              <a:rPr lang="en-US" sz="2400" dirty="0"/>
              <a:t> </a:t>
            </a:r>
            <a:r>
              <a:rPr lang="en-US" sz="2400" dirty="0" err="1"/>
              <a:t>dalam</a:t>
            </a:r>
            <a:r>
              <a:rPr lang="en-US" sz="2400" dirty="0"/>
              <a:t> </a:t>
            </a:r>
            <a:r>
              <a:rPr lang="en-US" sz="2400" dirty="0" err="1"/>
              <a:t>mendefinisikan</a:t>
            </a:r>
            <a:r>
              <a:rPr lang="en-US" sz="2400" dirty="0"/>
              <a:t> </a:t>
            </a:r>
            <a:r>
              <a:rPr lang="en-US" sz="2400" dirty="0" err="1"/>
              <a:t>bentuk</a:t>
            </a:r>
            <a:r>
              <a:rPr lang="en-US" sz="2400" dirty="0"/>
              <a:t> </a:t>
            </a:r>
            <a:r>
              <a:rPr lang="en-US" sz="2400" dirty="0" err="1"/>
              <a:t>fisik</a:t>
            </a:r>
            <a:r>
              <a:rPr lang="en-US" sz="2400" dirty="0"/>
              <a:t>     </a:t>
            </a:r>
            <a:r>
              <a:rPr lang="en-US" sz="2400" dirty="0" err="1"/>
              <a:t>produk</a:t>
            </a:r>
            <a:r>
              <a:rPr lang="en-US" sz="2400" dirty="0"/>
              <a:t> agar </a:t>
            </a:r>
            <a:r>
              <a:rPr lang="en-US" sz="2400" dirty="0" err="1"/>
              <a:t>dapat</a:t>
            </a:r>
            <a:r>
              <a:rPr lang="en-US" sz="2400" dirty="0"/>
              <a:t> </a:t>
            </a:r>
            <a:r>
              <a:rPr lang="en-US" sz="2400" dirty="0" err="1"/>
              <a:t>memenuhi</a:t>
            </a:r>
            <a:r>
              <a:rPr lang="en-US" sz="2400" dirty="0"/>
              <a:t> </a:t>
            </a:r>
            <a:r>
              <a:rPr lang="en-US" sz="2400" dirty="0" err="1"/>
              <a:t>kebutuhan</a:t>
            </a:r>
            <a:r>
              <a:rPr lang="en-US" sz="2400" dirty="0"/>
              <a:t> </a:t>
            </a:r>
            <a:r>
              <a:rPr lang="en-US" sz="2400" dirty="0" err="1"/>
              <a:t>pelanggan</a:t>
            </a:r>
            <a:r>
              <a:rPr lang="en-US" sz="2400" dirty="0"/>
              <a:t>. </a:t>
            </a:r>
            <a:r>
              <a:rPr lang="en-US" sz="2400" dirty="0" err="1"/>
              <a:t>Dalam</a:t>
            </a:r>
            <a:r>
              <a:rPr lang="en-US" sz="2400" dirty="0"/>
              <a:t> </a:t>
            </a:r>
            <a:r>
              <a:rPr lang="en-US" sz="2400" dirty="0" err="1"/>
              <a:t>konteks</a:t>
            </a:r>
            <a:r>
              <a:rPr lang="en-US" sz="2400" dirty="0"/>
              <a:t> </a:t>
            </a:r>
            <a:r>
              <a:rPr lang="en-US" sz="2400" dirty="0" err="1"/>
              <a:t>tersebut</a:t>
            </a:r>
            <a:r>
              <a:rPr lang="en-US" sz="2400" dirty="0"/>
              <a:t> </a:t>
            </a:r>
            <a:r>
              <a:rPr lang="en-US" sz="2400" dirty="0" err="1"/>
              <a:t>tugas</a:t>
            </a:r>
            <a:r>
              <a:rPr lang="en-US" sz="2400" dirty="0"/>
              <a:t> </a:t>
            </a:r>
            <a:r>
              <a:rPr lang="en-US" sz="2400" dirty="0" err="1"/>
              <a:t>bagian</a:t>
            </a:r>
            <a:r>
              <a:rPr lang="en-US" sz="2400" dirty="0"/>
              <a:t> </a:t>
            </a:r>
            <a:r>
              <a:rPr lang="en-US" sz="2400" dirty="0" err="1"/>
              <a:t>perancangan</a:t>
            </a:r>
            <a:r>
              <a:rPr lang="en-US" sz="2400" dirty="0"/>
              <a:t> </a:t>
            </a:r>
            <a:r>
              <a:rPr lang="en-US" sz="2400" dirty="0" err="1"/>
              <a:t>mencakup</a:t>
            </a:r>
            <a:r>
              <a:rPr lang="en-US" sz="2400" dirty="0"/>
              <a:t> </a:t>
            </a:r>
            <a:r>
              <a:rPr lang="en-US" sz="2400" dirty="0" err="1"/>
              <a:t>desain</a:t>
            </a:r>
            <a:r>
              <a:rPr lang="en-US" sz="2400" dirty="0"/>
              <a:t> engineering (</a:t>
            </a:r>
            <a:r>
              <a:rPr lang="en-US" sz="2400" dirty="0" err="1"/>
              <a:t>mekanik</a:t>
            </a:r>
            <a:r>
              <a:rPr lang="en-US" sz="2400" dirty="0"/>
              <a:t>, </a:t>
            </a:r>
            <a:r>
              <a:rPr lang="en-US" sz="2400" dirty="0" err="1"/>
              <a:t>elektrik</a:t>
            </a:r>
            <a:r>
              <a:rPr lang="en-US" sz="2400" dirty="0"/>
              <a:t>, software, </a:t>
            </a:r>
            <a:r>
              <a:rPr lang="en-US" sz="2400" dirty="0" err="1"/>
              <a:t>dan</a:t>
            </a:r>
            <a:r>
              <a:rPr lang="en-US" sz="2400" dirty="0"/>
              <a:t> lain-lain) </a:t>
            </a:r>
            <a:r>
              <a:rPr lang="en-US" sz="2400" dirty="0" err="1"/>
              <a:t>dan</a:t>
            </a:r>
            <a:r>
              <a:rPr lang="en-US" sz="2400" dirty="0"/>
              <a:t> </a:t>
            </a:r>
            <a:r>
              <a:rPr lang="en-US" sz="2400" dirty="0" err="1"/>
              <a:t>desain</a:t>
            </a:r>
            <a:r>
              <a:rPr lang="en-US" sz="2400" dirty="0"/>
              <a:t> </a:t>
            </a:r>
            <a:r>
              <a:rPr lang="en-US" sz="2400" dirty="0" err="1"/>
              <a:t>industri</a:t>
            </a:r>
            <a:r>
              <a:rPr lang="en-US" sz="2400" dirty="0"/>
              <a:t> (</a:t>
            </a:r>
            <a:r>
              <a:rPr lang="en-US" sz="2400" dirty="0" err="1"/>
              <a:t>estetika</a:t>
            </a:r>
            <a:r>
              <a:rPr lang="en-US" sz="2400" dirty="0"/>
              <a:t>, ergonomics, user interface).</a:t>
            </a:r>
          </a:p>
          <a:p>
            <a:endParaRPr lang="en-US" sz="2400" dirty="0"/>
          </a:p>
          <a:p>
            <a:endParaRPr lang="id-ID" sz="2400" dirty="0"/>
          </a:p>
          <a:p>
            <a:pPr marL="0" indent="0" algn="ctr">
              <a:buNone/>
            </a:pPr>
            <a:endParaRPr lang="id-ID" sz="2400" dirty="0"/>
          </a:p>
          <a:p>
            <a:pPr marL="0" indent="0" algn="just">
              <a:buNone/>
            </a:pPr>
            <a:r>
              <a:rPr lang="en-US" sz="2400" dirty="0"/>
              <a:t/>
            </a:r>
            <a:br>
              <a:rPr lang="en-US" sz="2400" dirty="0"/>
            </a:br>
            <a:endParaRPr lang="id-ID" sz="2200" dirty="0" smtClean="0">
              <a:latin typeface="Arial" charset="0"/>
              <a:cs typeface="Arial" charset="0"/>
            </a:endParaRPr>
          </a:p>
        </p:txBody>
      </p:sp>
    </p:spTree>
    <p:extLst>
      <p:ext uri="{BB962C8B-B14F-4D97-AF65-F5344CB8AC3E}">
        <p14:creationId xmlns:p14="http://schemas.microsoft.com/office/powerpoint/2010/main" val="317376318"/>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itle 5"/>
          <p:cNvSpPr>
            <a:spLocks noGrp="1"/>
          </p:cNvSpPr>
          <p:nvPr>
            <p:ph type="title"/>
          </p:nvPr>
        </p:nvSpPr>
        <p:spPr>
          <a:xfrm>
            <a:off x="533400" y="685800"/>
            <a:ext cx="8229600" cy="685800"/>
          </a:xfrm>
        </p:spPr>
        <p:txBody>
          <a:bodyPr/>
          <a:lstStyle/>
          <a:p>
            <a:pPr>
              <a:spcBef>
                <a:spcPct val="50000"/>
              </a:spcBef>
            </a:pPr>
            <a:r>
              <a:rPr lang="en-US" sz="3200" dirty="0"/>
              <a:t> </a:t>
            </a:r>
            <a:r>
              <a:rPr lang="en-US" sz="3200" dirty="0" err="1"/>
              <a:t>Manufaktur</a:t>
            </a:r>
            <a:endParaRPr lang="en-US" sz="3200" dirty="0" smtClean="0">
              <a:latin typeface="Arial" charset="0"/>
              <a:cs typeface="Arial" charset="0"/>
            </a:endParaRPr>
          </a:p>
        </p:txBody>
      </p:sp>
      <p:sp>
        <p:nvSpPr>
          <p:cNvPr id="7172" name="Content Placeholder 5"/>
          <p:cNvSpPr>
            <a:spLocks noGrp="1"/>
          </p:cNvSpPr>
          <p:nvPr>
            <p:ph idx="1"/>
          </p:nvPr>
        </p:nvSpPr>
        <p:spPr>
          <a:xfrm>
            <a:off x="457200" y="1524000"/>
            <a:ext cx="8229600" cy="4602163"/>
          </a:xfrm>
        </p:spPr>
        <p:txBody>
          <a:bodyPr>
            <a:normAutofit fontScale="55000" lnSpcReduction="20000"/>
          </a:bodyPr>
          <a:lstStyle/>
          <a:p>
            <a:pPr marL="0" indent="0" algn="just">
              <a:buNone/>
            </a:pPr>
            <a:endParaRPr lang="en-US" sz="2400" b="1" dirty="0"/>
          </a:p>
          <a:p>
            <a:pPr marL="0" indent="0">
              <a:buNone/>
            </a:pPr>
            <a:r>
              <a:rPr lang="en-US" sz="2400" dirty="0" err="1" smtClean="0"/>
              <a:t>Fungsi</a:t>
            </a:r>
            <a:r>
              <a:rPr lang="en-US" sz="2400" dirty="0" smtClean="0"/>
              <a:t> </a:t>
            </a:r>
            <a:r>
              <a:rPr lang="en-US" sz="2400" dirty="0" err="1"/>
              <a:t>manufaktur</a:t>
            </a:r>
            <a:r>
              <a:rPr lang="en-US" sz="2400" dirty="0"/>
              <a:t> </a:t>
            </a:r>
            <a:r>
              <a:rPr lang="en-US" sz="2400" dirty="0" err="1"/>
              <a:t>terutama</a:t>
            </a:r>
            <a:r>
              <a:rPr lang="en-US" sz="2400" dirty="0"/>
              <a:t> </a:t>
            </a:r>
            <a:r>
              <a:rPr lang="en-US" sz="2400" dirty="0" err="1"/>
              <a:t>bertanggung</a:t>
            </a:r>
            <a:r>
              <a:rPr lang="en-US" sz="2400" dirty="0"/>
              <a:t> </a:t>
            </a:r>
            <a:r>
              <a:rPr lang="en-US" sz="2400" dirty="0" err="1"/>
              <a:t>jawab</a:t>
            </a:r>
            <a:r>
              <a:rPr lang="en-US" sz="2400" dirty="0"/>
              <a:t> </a:t>
            </a:r>
            <a:r>
              <a:rPr lang="en-US" sz="2400" dirty="0" err="1"/>
              <a:t>untuk</a:t>
            </a:r>
            <a:r>
              <a:rPr lang="en-US" sz="2400" dirty="0"/>
              <a:t> </a:t>
            </a:r>
            <a:r>
              <a:rPr lang="en-US" sz="2400" dirty="0" err="1"/>
              <a:t>merancang</a:t>
            </a:r>
            <a:r>
              <a:rPr lang="en-US" sz="2400" dirty="0"/>
              <a:t> </a:t>
            </a:r>
            <a:r>
              <a:rPr lang="en-US" sz="2400" dirty="0" err="1"/>
              <a:t>dan</a:t>
            </a:r>
            <a:r>
              <a:rPr lang="en-US" sz="2400" dirty="0"/>
              <a:t> </a:t>
            </a:r>
            <a:r>
              <a:rPr lang="en-US" sz="2400" dirty="0" err="1"/>
              <a:t>mengoperasikan</a:t>
            </a:r>
            <a:r>
              <a:rPr lang="en-US" sz="2400" dirty="0"/>
              <a:t> system </a:t>
            </a:r>
            <a:r>
              <a:rPr lang="en-US" sz="2400" dirty="0" err="1"/>
              <a:t>produksi</a:t>
            </a:r>
            <a:r>
              <a:rPr lang="en-US" sz="2400" dirty="0"/>
              <a:t> </a:t>
            </a:r>
            <a:r>
              <a:rPr lang="en-US" sz="2400" dirty="0" err="1"/>
              <a:t>pada</a:t>
            </a:r>
            <a:r>
              <a:rPr lang="en-US" sz="2400" dirty="0"/>
              <a:t> proses </a:t>
            </a:r>
            <a:r>
              <a:rPr lang="en-US" sz="2400" dirty="0" err="1"/>
              <a:t>produksi</a:t>
            </a:r>
            <a:r>
              <a:rPr lang="en-US" sz="2400" dirty="0"/>
              <a:t> </a:t>
            </a:r>
            <a:r>
              <a:rPr lang="en-US" sz="2400" dirty="0" err="1"/>
              <a:t>produk</a:t>
            </a:r>
            <a:r>
              <a:rPr lang="en-US" sz="2400" dirty="0"/>
              <a:t>. </a:t>
            </a:r>
            <a:r>
              <a:rPr lang="en-US" sz="2400" dirty="0" err="1"/>
              <a:t>Fungsi</a:t>
            </a:r>
            <a:r>
              <a:rPr lang="en-US" sz="2400" dirty="0"/>
              <a:t> </a:t>
            </a:r>
            <a:r>
              <a:rPr lang="en-US" sz="2400" dirty="0" err="1"/>
              <a:t>ini</a:t>
            </a:r>
            <a:r>
              <a:rPr lang="en-US" sz="2400" dirty="0"/>
              <a:t> </a:t>
            </a:r>
            <a:r>
              <a:rPr lang="en-US" sz="2400" dirty="0" err="1"/>
              <a:t>melingkupi</a:t>
            </a:r>
            <a:r>
              <a:rPr lang="en-US" sz="2400" dirty="0"/>
              <a:t> </a:t>
            </a:r>
            <a:r>
              <a:rPr lang="en-US" sz="2400" dirty="0" err="1"/>
              <a:t>pembelian</a:t>
            </a:r>
            <a:r>
              <a:rPr lang="en-US" sz="2400" dirty="0"/>
              <a:t>, </a:t>
            </a:r>
            <a:r>
              <a:rPr lang="en-US" sz="2400" dirty="0" err="1"/>
              <a:t>instalasi</a:t>
            </a:r>
            <a:r>
              <a:rPr lang="en-US" sz="2400" dirty="0"/>
              <a:t>, </a:t>
            </a:r>
            <a:r>
              <a:rPr lang="en-US" sz="2400" dirty="0" err="1"/>
              <a:t>dan</a:t>
            </a:r>
            <a:r>
              <a:rPr lang="en-US" sz="2400" dirty="0"/>
              <a:t> </a:t>
            </a:r>
            <a:r>
              <a:rPr lang="en-US" sz="2400" dirty="0" err="1"/>
              <a:t>distribusi</a:t>
            </a:r>
            <a:r>
              <a:rPr lang="en-US" sz="2400" dirty="0"/>
              <a:t>. </a:t>
            </a:r>
            <a:endParaRPr lang="en-US" sz="2400" dirty="0" smtClean="0"/>
          </a:p>
          <a:p>
            <a:endParaRPr lang="en-US" sz="2400" dirty="0"/>
          </a:p>
          <a:p>
            <a:pPr marL="0" indent="0">
              <a:buNone/>
            </a:pPr>
            <a:r>
              <a:rPr lang="en-US" sz="2400" dirty="0" smtClean="0"/>
              <a:t>Proses </a:t>
            </a:r>
            <a:r>
              <a:rPr lang="en-US" sz="2400" dirty="0" err="1"/>
              <a:t>pengembangan</a:t>
            </a:r>
            <a:r>
              <a:rPr lang="en-US" sz="2400" dirty="0"/>
              <a:t> </a:t>
            </a:r>
            <a:r>
              <a:rPr lang="en-US" sz="2400" dirty="0" err="1"/>
              <a:t>produk</a:t>
            </a:r>
            <a:r>
              <a:rPr lang="en-US" sz="2400" dirty="0"/>
              <a:t> </a:t>
            </a:r>
            <a:r>
              <a:rPr lang="en-US" sz="2400" dirty="0" err="1"/>
              <a:t>dalam</a:t>
            </a:r>
            <a:r>
              <a:rPr lang="en-US" sz="2400" dirty="0"/>
              <a:t> </a:t>
            </a:r>
            <a:r>
              <a:rPr lang="en-US" sz="2400" dirty="0" err="1"/>
              <a:t>suatu</a:t>
            </a:r>
            <a:r>
              <a:rPr lang="en-US" sz="2400" dirty="0"/>
              <a:t> </a:t>
            </a:r>
            <a:r>
              <a:rPr lang="en-US" sz="2400" dirty="0" err="1"/>
              <a:t>perusahaan</a:t>
            </a:r>
            <a:r>
              <a:rPr lang="en-US" sz="2400" dirty="0"/>
              <a:t> </a:t>
            </a:r>
            <a:r>
              <a:rPr lang="en-US" sz="2400" dirty="0" err="1"/>
              <a:t>umumnya</a:t>
            </a:r>
            <a:r>
              <a:rPr lang="en-US" sz="2400" dirty="0"/>
              <a:t> </a:t>
            </a:r>
            <a:r>
              <a:rPr lang="en-US" sz="2400" dirty="0" err="1"/>
              <a:t>melalui</a:t>
            </a:r>
            <a:r>
              <a:rPr lang="en-US" sz="2400" dirty="0"/>
              <a:t> 6 </a:t>
            </a:r>
            <a:r>
              <a:rPr lang="en-US" sz="2400" dirty="0" err="1"/>
              <a:t>tahapan</a:t>
            </a:r>
            <a:r>
              <a:rPr lang="en-US" sz="2400" dirty="0"/>
              <a:t> proses, </a:t>
            </a:r>
            <a:r>
              <a:rPr lang="en-US" sz="2400" dirty="0" err="1"/>
              <a:t>antara</a:t>
            </a:r>
            <a:r>
              <a:rPr lang="en-US" sz="2400" dirty="0"/>
              <a:t> lain </a:t>
            </a:r>
            <a:r>
              <a:rPr lang="en-US" sz="2400" dirty="0" err="1"/>
              <a:t>adalah</a:t>
            </a:r>
            <a:r>
              <a:rPr lang="en-US" sz="2400" dirty="0"/>
              <a:t> :</a:t>
            </a:r>
          </a:p>
          <a:p>
            <a:pPr marL="0" indent="0">
              <a:buNone/>
            </a:pPr>
            <a:endParaRPr lang="en-US" sz="2400" dirty="0" smtClean="0"/>
          </a:p>
          <a:p>
            <a:pPr marL="0" indent="0">
              <a:buNone/>
            </a:pPr>
            <a:r>
              <a:rPr lang="en-US" sz="2400" dirty="0" smtClean="0"/>
              <a:t>1</a:t>
            </a:r>
            <a:r>
              <a:rPr lang="en-US" sz="2400" dirty="0"/>
              <a:t>. </a:t>
            </a:r>
            <a:r>
              <a:rPr lang="en-US" sz="2400" dirty="0" err="1"/>
              <a:t>Fase</a:t>
            </a:r>
            <a:r>
              <a:rPr lang="en-US" sz="2400" dirty="0"/>
              <a:t> 0 : </a:t>
            </a:r>
            <a:r>
              <a:rPr lang="en-US" sz="2400" dirty="0" err="1"/>
              <a:t>Perencanaan</a:t>
            </a:r>
            <a:r>
              <a:rPr lang="en-US" sz="2400" dirty="0"/>
              <a:t> </a:t>
            </a:r>
            <a:r>
              <a:rPr lang="en-US" sz="2400" dirty="0" err="1"/>
              <a:t>Produk</a:t>
            </a:r>
            <a:endParaRPr lang="en-US" sz="2400" dirty="0"/>
          </a:p>
          <a:p>
            <a:pPr marL="0" indent="0">
              <a:buNone/>
            </a:pPr>
            <a:r>
              <a:rPr lang="en-US" sz="2400" dirty="0" smtClean="0"/>
              <a:t>	</a:t>
            </a:r>
            <a:r>
              <a:rPr lang="en-US" sz="2400" dirty="0" err="1" smtClean="0"/>
              <a:t>Kegiatan</a:t>
            </a:r>
            <a:r>
              <a:rPr lang="en-US" sz="2400" dirty="0" smtClean="0"/>
              <a:t> </a:t>
            </a:r>
            <a:r>
              <a:rPr lang="en-US" sz="2400" dirty="0" err="1"/>
              <a:t>perencanaan</a:t>
            </a:r>
            <a:r>
              <a:rPr lang="en-US" sz="2400" dirty="0"/>
              <a:t> </a:t>
            </a:r>
            <a:r>
              <a:rPr lang="en-US" sz="2400" dirty="0" err="1"/>
              <a:t>sering</a:t>
            </a:r>
            <a:r>
              <a:rPr lang="en-US" sz="2400" dirty="0"/>
              <a:t> </a:t>
            </a:r>
            <a:r>
              <a:rPr lang="en-US" sz="2400" dirty="0" err="1"/>
              <a:t>dirujuk</a:t>
            </a:r>
            <a:r>
              <a:rPr lang="en-US" sz="2400" dirty="0"/>
              <a:t> </a:t>
            </a:r>
            <a:r>
              <a:rPr lang="en-US" sz="2400" dirty="0" err="1"/>
              <a:t>sebagai</a:t>
            </a:r>
            <a:r>
              <a:rPr lang="en-US" sz="2400" dirty="0"/>
              <a:t> “zero </a:t>
            </a:r>
            <a:r>
              <a:rPr lang="en-US" sz="2400" dirty="0" err="1"/>
              <a:t>fase</a:t>
            </a:r>
            <a:r>
              <a:rPr lang="en-US" sz="2400" dirty="0"/>
              <a:t>” </a:t>
            </a:r>
            <a:r>
              <a:rPr lang="en-US" sz="2400" dirty="0" err="1"/>
              <a:t>karena</a:t>
            </a:r>
            <a:r>
              <a:rPr lang="en-US" sz="2400" dirty="0"/>
              <a:t> </a:t>
            </a:r>
            <a:r>
              <a:rPr lang="en-US" sz="2400" dirty="0" err="1"/>
              <a:t>kegiatan</a:t>
            </a:r>
            <a:r>
              <a:rPr lang="en-US" sz="2400" dirty="0"/>
              <a:t> </a:t>
            </a:r>
            <a:r>
              <a:rPr lang="en-US" sz="2400" dirty="0" err="1"/>
              <a:t>ini</a:t>
            </a:r>
            <a:r>
              <a:rPr lang="en-US" sz="2400" dirty="0"/>
              <a:t> </a:t>
            </a:r>
            <a:r>
              <a:rPr lang="en-US" sz="2400" dirty="0" err="1"/>
              <a:t>mendahului</a:t>
            </a:r>
            <a:r>
              <a:rPr lang="en-US" sz="2400" dirty="0"/>
              <a:t> </a:t>
            </a:r>
            <a:r>
              <a:rPr lang="en-US" sz="2400" dirty="0" smtClean="0"/>
              <a:t>	</a:t>
            </a:r>
            <a:r>
              <a:rPr lang="en-US" sz="2400" dirty="0" err="1" smtClean="0"/>
              <a:t>persetujuan</a:t>
            </a:r>
            <a:r>
              <a:rPr lang="en-US" sz="2400" dirty="0" smtClean="0"/>
              <a:t> </a:t>
            </a:r>
            <a:r>
              <a:rPr lang="en-US" sz="2400" dirty="0" err="1"/>
              <a:t>proyek</a:t>
            </a:r>
            <a:r>
              <a:rPr lang="en-US" sz="2400" dirty="0"/>
              <a:t> </a:t>
            </a:r>
            <a:r>
              <a:rPr lang="en-US" sz="2400" dirty="0" err="1"/>
              <a:t>dan</a:t>
            </a:r>
            <a:r>
              <a:rPr lang="en-US" sz="2400" dirty="0"/>
              <a:t> proses </a:t>
            </a:r>
            <a:r>
              <a:rPr lang="en-US" sz="2400" dirty="0" err="1"/>
              <a:t>peluncuran</a:t>
            </a:r>
            <a:r>
              <a:rPr lang="en-US" sz="2400" dirty="0"/>
              <a:t> </a:t>
            </a:r>
            <a:r>
              <a:rPr lang="en-US" sz="2400" dirty="0" err="1"/>
              <a:t>pengembangan</a:t>
            </a:r>
            <a:r>
              <a:rPr lang="en-US" sz="2400" dirty="0"/>
              <a:t> </a:t>
            </a:r>
            <a:r>
              <a:rPr lang="en-US" sz="2400" dirty="0" err="1"/>
              <a:t>produk</a:t>
            </a:r>
            <a:r>
              <a:rPr lang="en-US" sz="2400" dirty="0"/>
              <a:t> </a:t>
            </a:r>
            <a:r>
              <a:rPr lang="en-US" sz="2400" dirty="0" err="1"/>
              <a:t>aktual</a:t>
            </a:r>
            <a:r>
              <a:rPr lang="en-US" sz="2400" dirty="0"/>
              <a:t>.</a:t>
            </a:r>
          </a:p>
          <a:p>
            <a:pPr marL="0" indent="0">
              <a:buNone/>
            </a:pPr>
            <a:endParaRPr lang="en-US" sz="2400" dirty="0" smtClean="0"/>
          </a:p>
          <a:p>
            <a:pPr marL="0" indent="0">
              <a:buNone/>
            </a:pPr>
            <a:r>
              <a:rPr lang="en-US" sz="2400" dirty="0" smtClean="0"/>
              <a:t>2</a:t>
            </a:r>
            <a:r>
              <a:rPr lang="en-US" sz="2400" dirty="0"/>
              <a:t>. </a:t>
            </a:r>
            <a:r>
              <a:rPr lang="en-US" sz="2400" dirty="0" err="1"/>
              <a:t>Fase</a:t>
            </a:r>
            <a:r>
              <a:rPr lang="en-US" sz="2400" dirty="0"/>
              <a:t> 1 : </a:t>
            </a:r>
            <a:r>
              <a:rPr lang="en-US" sz="2400" dirty="0" err="1"/>
              <a:t>Pengembangan</a:t>
            </a:r>
            <a:r>
              <a:rPr lang="en-US" sz="2400" dirty="0"/>
              <a:t> </a:t>
            </a:r>
            <a:r>
              <a:rPr lang="en-US" sz="2400" dirty="0" err="1"/>
              <a:t>Konsep</a:t>
            </a:r>
            <a:endParaRPr lang="en-US" sz="2400" dirty="0"/>
          </a:p>
          <a:p>
            <a:pPr marL="0" indent="0">
              <a:buNone/>
            </a:pPr>
            <a:r>
              <a:rPr lang="en-US" sz="2400" dirty="0" smtClean="0"/>
              <a:t>	</a:t>
            </a:r>
            <a:r>
              <a:rPr lang="en-US" sz="2400" dirty="0" err="1" smtClean="0"/>
              <a:t>Pada</a:t>
            </a:r>
            <a:r>
              <a:rPr lang="en-US" sz="2400" dirty="0" smtClean="0"/>
              <a:t> </a:t>
            </a:r>
            <a:r>
              <a:rPr lang="en-US" sz="2400" dirty="0" err="1"/>
              <a:t>fase</a:t>
            </a:r>
            <a:r>
              <a:rPr lang="en-US" sz="2400" dirty="0"/>
              <a:t> </a:t>
            </a:r>
            <a:r>
              <a:rPr lang="en-US" sz="2400" dirty="0" err="1"/>
              <a:t>pengembangan</a:t>
            </a:r>
            <a:r>
              <a:rPr lang="en-US" sz="2400" dirty="0"/>
              <a:t> </a:t>
            </a:r>
            <a:r>
              <a:rPr lang="en-US" sz="2400" dirty="0" err="1"/>
              <a:t>konsep</a:t>
            </a:r>
            <a:r>
              <a:rPr lang="en-US" sz="2400" dirty="0"/>
              <a:t>, </a:t>
            </a:r>
            <a:r>
              <a:rPr lang="en-US" sz="2400" dirty="0" err="1"/>
              <a:t>kebutuhan</a:t>
            </a:r>
            <a:r>
              <a:rPr lang="en-US" sz="2400" dirty="0"/>
              <a:t> </a:t>
            </a:r>
            <a:r>
              <a:rPr lang="en-US" sz="2400" dirty="0" err="1"/>
              <a:t>pasar</a:t>
            </a:r>
            <a:r>
              <a:rPr lang="en-US" sz="2400" dirty="0"/>
              <a:t> target </a:t>
            </a:r>
            <a:r>
              <a:rPr lang="en-US" sz="2400" dirty="0" err="1"/>
              <a:t>diidentifikasi</a:t>
            </a:r>
            <a:r>
              <a:rPr lang="en-US" sz="2400" dirty="0"/>
              <a:t>, </a:t>
            </a:r>
            <a:r>
              <a:rPr lang="en-US" sz="2400" dirty="0" err="1"/>
              <a:t>alternatif</a:t>
            </a:r>
            <a:r>
              <a:rPr lang="en-US" sz="2400" dirty="0"/>
              <a:t> </a:t>
            </a:r>
            <a:r>
              <a:rPr lang="en-US" sz="2400" dirty="0" err="1"/>
              <a:t>konsep-konsep</a:t>
            </a:r>
            <a:r>
              <a:rPr lang="en-US" sz="2400" dirty="0"/>
              <a:t> </a:t>
            </a:r>
            <a:r>
              <a:rPr lang="en-US" sz="2400" dirty="0" err="1"/>
              <a:t>produk</a:t>
            </a:r>
            <a:r>
              <a:rPr lang="en-US" sz="2400" dirty="0"/>
              <a:t> </a:t>
            </a:r>
            <a:r>
              <a:rPr lang="en-US" sz="2400" dirty="0" smtClean="0"/>
              <a:t>	</a:t>
            </a:r>
            <a:r>
              <a:rPr lang="en-US" sz="2400" dirty="0" err="1" smtClean="0"/>
              <a:t>dibangkitkan</a:t>
            </a:r>
            <a:r>
              <a:rPr lang="en-US" sz="2400" dirty="0" smtClean="0"/>
              <a:t> </a:t>
            </a:r>
            <a:r>
              <a:rPr lang="en-US" sz="2400" dirty="0" err="1"/>
              <a:t>dan</a:t>
            </a:r>
            <a:r>
              <a:rPr lang="en-US" sz="2400" dirty="0"/>
              <a:t> </a:t>
            </a:r>
            <a:r>
              <a:rPr lang="en-US" sz="2400" dirty="0" err="1"/>
              <a:t>dievaluasi</a:t>
            </a:r>
            <a:r>
              <a:rPr lang="en-US" sz="2400" dirty="0"/>
              <a:t>, </a:t>
            </a:r>
            <a:r>
              <a:rPr lang="en-US" sz="2400" dirty="0" err="1"/>
              <a:t>dan</a:t>
            </a:r>
            <a:r>
              <a:rPr lang="en-US" sz="2400" dirty="0"/>
              <a:t> </a:t>
            </a:r>
            <a:r>
              <a:rPr lang="en-US" sz="2400" dirty="0" err="1"/>
              <a:t>satu</a:t>
            </a:r>
            <a:r>
              <a:rPr lang="en-US" sz="2400" dirty="0"/>
              <a:t> </a:t>
            </a:r>
            <a:r>
              <a:rPr lang="en-US" sz="2400" dirty="0" err="1"/>
              <a:t>atau</a:t>
            </a:r>
            <a:r>
              <a:rPr lang="en-US" sz="2400" dirty="0"/>
              <a:t> </a:t>
            </a:r>
            <a:r>
              <a:rPr lang="en-US" sz="2400" dirty="0" err="1"/>
              <a:t>lebih</a:t>
            </a:r>
            <a:r>
              <a:rPr lang="en-US" sz="2400" dirty="0"/>
              <a:t> </a:t>
            </a:r>
            <a:r>
              <a:rPr lang="en-US" sz="2400" dirty="0" err="1"/>
              <a:t>konsep</a:t>
            </a:r>
            <a:r>
              <a:rPr lang="en-US" sz="2400" dirty="0"/>
              <a:t> </a:t>
            </a:r>
            <a:r>
              <a:rPr lang="en-US" sz="2400" dirty="0" err="1"/>
              <a:t>dipilih</a:t>
            </a:r>
            <a:r>
              <a:rPr lang="en-US" sz="2400" dirty="0"/>
              <a:t> </a:t>
            </a:r>
            <a:r>
              <a:rPr lang="en-US" sz="2400" dirty="0" err="1"/>
              <a:t>untuk</a:t>
            </a:r>
            <a:r>
              <a:rPr lang="en-US" sz="2400" dirty="0"/>
              <a:t> </a:t>
            </a:r>
            <a:r>
              <a:rPr lang="en-US" sz="2400" dirty="0" err="1"/>
              <a:t>pengembangan</a:t>
            </a:r>
            <a:r>
              <a:rPr lang="en-US" sz="2400" dirty="0"/>
              <a:t> </a:t>
            </a:r>
            <a:r>
              <a:rPr lang="en-US" sz="2400" dirty="0" err="1"/>
              <a:t>dan</a:t>
            </a:r>
            <a:r>
              <a:rPr lang="en-US" sz="2400" dirty="0"/>
              <a:t> </a:t>
            </a:r>
            <a:r>
              <a:rPr lang="en-US" sz="2400" dirty="0" err="1"/>
              <a:t>percobaan</a:t>
            </a:r>
            <a:r>
              <a:rPr lang="en-US" sz="2400" dirty="0"/>
              <a:t> </a:t>
            </a:r>
            <a:r>
              <a:rPr lang="en-US" sz="2400" dirty="0" err="1"/>
              <a:t>lebih</a:t>
            </a:r>
            <a:r>
              <a:rPr lang="en-US" sz="2400" dirty="0"/>
              <a:t> </a:t>
            </a:r>
            <a:r>
              <a:rPr lang="en-US" sz="2400" dirty="0" smtClean="0"/>
              <a:t>	</a:t>
            </a:r>
            <a:r>
              <a:rPr lang="en-US" sz="2400" dirty="0" err="1" smtClean="0"/>
              <a:t>jauh</a:t>
            </a:r>
            <a:r>
              <a:rPr lang="en-US" sz="2400" dirty="0"/>
              <a:t>.</a:t>
            </a:r>
          </a:p>
          <a:p>
            <a:pPr marL="0" indent="0">
              <a:buNone/>
            </a:pPr>
            <a:endParaRPr lang="en-US" sz="2400" dirty="0" smtClean="0"/>
          </a:p>
          <a:p>
            <a:pPr marL="0" indent="0">
              <a:buNone/>
            </a:pPr>
            <a:r>
              <a:rPr lang="en-US" sz="2400" dirty="0" smtClean="0"/>
              <a:t>3</a:t>
            </a:r>
            <a:r>
              <a:rPr lang="en-US" sz="2400" dirty="0"/>
              <a:t>. </a:t>
            </a:r>
            <a:r>
              <a:rPr lang="en-US" sz="2400" dirty="0" err="1"/>
              <a:t>Fase</a:t>
            </a:r>
            <a:r>
              <a:rPr lang="en-US" sz="2400" dirty="0"/>
              <a:t> 2 : </a:t>
            </a:r>
            <a:r>
              <a:rPr lang="en-US" sz="2400" dirty="0" err="1"/>
              <a:t>Perancangan</a:t>
            </a:r>
            <a:r>
              <a:rPr lang="en-US" sz="2400" dirty="0"/>
              <a:t> Tingkat </a:t>
            </a:r>
            <a:r>
              <a:rPr lang="en-US" sz="2400" dirty="0" err="1"/>
              <a:t>Sistem</a:t>
            </a:r>
            <a:endParaRPr lang="en-US" sz="2400" dirty="0"/>
          </a:p>
          <a:p>
            <a:pPr marL="0" indent="0">
              <a:buNone/>
            </a:pPr>
            <a:r>
              <a:rPr lang="en-US" sz="2400" dirty="0" smtClean="0"/>
              <a:t>	</a:t>
            </a:r>
            <a:r>
              <a:rPr lang="en-US" sz="2400" dirty="0" err="1" smtClean="0"/>
              <a:t>Fase</a:t>
            </a:r>
            <a:r>
              <a:rPr lang="en-US" sz="2400" dirty="0" smtClean="0"/>
              <a:t> </a:t>
            </a:r>
            <a:r>
              <a:rPr lang="en-US" sz="2400" dirty="0" err="1"/>
              <a:t>perancangan</a:t>
            </a:r>
            <a:r>
              <a:rPr lang="en-US" sz="2400" dirty="0"/>
              <a:t> </a:t>
            </a:r>
            <a:r>
              <a:rPr lang="en-US" sz="2400" dirty="0" err="1"/>
              <a:t>tingkat</a:t>
            </a:r>
            <a:r>
              <a:rPr lang="en-US" sz="2400" dirty="0"/>
              <a:t> </a:t>
            </a:r>
            <a:r>
              <a:rPr lang="en-US" sz="2400" dirty="0" err="1"/>
              <a:t>sistem</a:t>
            </a:r>
            <a:r>
              <a:rPr lang="en-US" sz="2400" dirty="0"/>
              <a:t> </a:t>
            </a:r>
            <a:r>
              <a:rPr lang="en-US" sz="2400" dirty="0" err="1"/>
              <a:t>mencakup</a:t>
            </a:r>
            <a:r>
              <a:rPr lang="en-US" sz="2400" dirty="0"/>
              <a:t> </a:t>
            </a:r>
            <a:r>
              <a:rPr lang="en-US" sz="2400" dirty="0" err="1"/>
              <a:t>definisi</a:t>
            </a:r>
            <a:r>
              <a:rPr lang="en-US" sz="2400" dirty="0"/>
              <a:t> </a:t>
            </a:r>
            <a:r>
              <a:rPr lang="en-US" sz="2400" dirty="0" err="1"/>
              <a:t>arsitektur</a:t>
            </a:r>
            <a:r>
              <a:rPr lang="en-US" sz="2400" dirty="0"/>
              <a:t> </a:t>
            </a:r>
            <a:r>
              <a:rPr lang="en-US" sz="2400" dirty="0" err="1"/>
              <a:t>produk</a:t>
            </a:r>
            <a:r>
              <a:rPr lang="en-US" sz="2400" dirty="0"/>
              <a:t> </a:t>
            </a:r>
            <a:r>
              <a:rPr lang="en-US" sz="2400" dirty="0" err="1"/>
              <a:t>dan</a:t>
            </a:r>
            <a:r>
              <a:rPr lang="en-US" sz="2400" dirty="0"/>
              <a:t> </a:t>
            </a:r>
            <a:r>
              <a:rPr lang="en-US" sz="2400" dirty="0" err="1"/>
              <a:t>uraian</a:t>
            </a:r>
            <a:r>
              <a:rPr lang="en-US" sz="2400" dirty="0"/>
              <a:t> </a:t>
            </a:r>
            <a:r>
              <a:rPr lang="en-US" sz="2400" dirty="0" err="1"/>
              <a:t>produk</a:t>
            </a:r>
            <a:r>
              <a:rPr lang="en-US" sz="2400" dirty="0"/>
              <a:t> </a:t>
            </a:r>
            <a:r>
              <a:rPr lang="en-US" sz="2400" dirty="0" err="1"/>
              <a:t>menjadi</a:t>
            </a:r>
            <a:r>
              <a:rPr lang="en-US" sz="2400" dirty="0"/>
              <a:t> </a:t>
            </a:r>
            <a:r>
              <a:rPr lang="en-US" sz="2400" dirty="0" smtClean="0"/>
              <a:t>	</a:t>
            </a:r>
            <a:r>
              <a:rPr lang="en-US" sz="2400" dirty="0" err="1" smtClean="0"/>
              <a:t>subsistem-subsistem</a:t>
            </a:r>
            <a:r>
              <a:rPr lang="en-US" sz="2400" dirty="0" smtClean="0"/>
              <a:t> </a:t>
            </a:r>
            <a:r>
              <a:rPr lang="en-US" sz="2400" dirty="0" err="1"/>
              <a:t>serta</a:t>
            </a:r>
            <a:r>
              <a:rPr lang="en-US" sz="2400" dirty="0"/>
              <a:t> </a:t>
            </a:r>
            <a:r>
              <a:rPr lang="en-US" sz="2400" dirty="0" err="1" smtClean="0"/>
              <a:t>komponen-komponen</a:t>
            </a:r>
            <a:r>
              <a:rPr lang="en-US" sz="2400" dirty="0" smtClean="0"/>
              <a:t>.</a:t>
            </a:r>
            <a:endParaRPr lang="en-US" sz="2400" dirty="0"/>
          </a:p>
          <a:p>
            <a:pPr marL="0" indent="0" algn="ctr">
              <a:buNone/>
            </a:pPr>
            <a:endParaRPr lang="id-ID" sz="2400" dirty="0"/>
          </a:p>
          <a:p>
            <a:pPr marL="0" indent="0" algn="just">
              <a:buNone/>
            </a:pPr>
            <a:r>
              <a:rPr lang="en-US" sz="2400" dirty="0"/>
              <a:t/>
            </a:r>
            <a:br>
              <a:rPr lang="en-US" sz="2400" dirty="0"/>
            </a:br>
            <a:endParaRPr lang="id-ID" sz="2200" dirty="0" smtClean="0">
              <a:latin typeface="Arial" charset="0"/>
              <a:cs typeface="Arial" charset="0"/>
            </a:endParaRPr>
          </a:p>
        </p:txBody>
      </p:sp>
    </p:spTree>
    <p:extLst>
      <p:ext uri="{BB962C8B-B14F-4D97-AF65-F5344CB8AC3E}">
        <p14:creationId xmlns:p14="http://schemas.microsoft.com/office/powerpoint/2010/main" val="1638044623"/>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itle 5"/>
          <p:cNvSpPr>
            <a:spLocks noGrp="1"/>
          </p:cNvSpPr>
          <p:nvPr>
            <p:ph type="title"/>
          </p:nvPr>
        </p:nvSpPr>
        <p:spPr>
          <a:xfrm>
            <a:off x="533400" y="685800"/>
            <a:ext cx="8229600" cy="685800"/>
          </a:xfrm>
        </p:spPr>
        <p:txBody>
          <a:bodyPr/>
          <a:lstStyle/>
          <a:p>
            <a:pPr>
              <a:spcBef>
                <a:spcPct val="50000"/>
              </a:spcBef>
            </a:pPr>
            <a:endParaRPr lang="en-US" sz="3200" dirty="0" smtClean="0">
              <a:latin typeface="Arial" charset="0"/>
              <a:cs typeface="Arial" charset="0"/>
            </a:endParaRPr>
          </a:p>
        </p:txBody>
      </p:sp>
      <p:sp>
        <p:nvSpPr>
          <p:cNvPr id="7172" name="Content Placeholder 5"/>
          <p:cNvSpPr>
            <a:spLocks noGrp="1"/>
          </p:cNvSpPr>
          <p:nvPr>
            <p:ph idx="1"/>
          </p:nvPr>
        </p:nvSpPr>
        <p:spPr>
          <a:xfrm>
            <a:off x="457200" y="1524000"/>
            <a:ext cx="8229600" cy="4602163"/>
          </a:xfrm>
        </p:spPr>
        <p:txBody>
          <a:bodyPr>
            <a:normAutofit fontScale="62500" lnSpcReduction="20000"/>
          </a:bodyPr>
          <a:lstStyle/>
          <a:p>
            <a:pPr marL="0" indent="0">
              <a:buNone/>
            </a:pPr>
            <a:r>
              <a:rPr lang="en-US" sz="2400" dirty="0"/>
              <a:t>4. </a:t>
            </a:r>
            <a:r>
              <a:rPr lang="en-US" sz="2400" dirty="0" err="1"/>
              <a:t>Fase</a:t>
            </a:r>
            <a:r>
              <a:rPr lang="en-US" sz="2400" dirty="0"/>
              <a:t> 3 : </a:t>
            </a:r>
            <a:r>
              <a:rPr lang="en-US" sz="2400" dirty="0" err="1"/>
              <a:t>Perancangan</a:t>
            </a:r>
            <a:r>
              <a:rPr lang="en-US" sz="2400" dirty="0"/>
              <a:t> Detail</a:t>
            </a:r>
          </a:p>
          <a:p>
            <a:pPr marL="0" indent="0">
              <a:buNone/>
            </a:pPr>
            <a:r>
              <a:rPr lang="en-US" sz="2400" dirty="0" smtClean="0"/>
              <a:t>	</a:t>
            </a:r>
            <a:r>
              <a:rPr lang="en-US" sz="2400" dirty="0" err="1" smtClean="0"/>
              <a:t>Fase</a:t>
            </a:r>
            <a:r>
              <a:rPr lang="en-US" sz="2400" dirty="0" smtClean="0"/>
              <a:t> </a:t>
            </a:r>
            <a:r>
              <a:rPr lang="en-US" sz="2400" dirty="0" err="1"/>
              <a:t>perancangan</a:t>
            </a:r>
            <a:r>
              <a:rPr lang="en-US" sz="2400" dirty="0"/>
              <a:t> detail </a:t>
            </a:r>
            <a:r>
              <a:rPr lang="en-US" sz="2400" dirty="0" err="1"/>
              <a:t>mencakup</a:t>
            </a:r>
            <a:r>
              <a:rPr lang="en-US" sz="2400" dirty="0"/>
              <a:t> </a:t>
            </a:r>
            <a:r>
              <a:rPr lang="en-US" sz="2400" dirty="0" err="1"/>
              <a:t>spesifikasi</a:t>
            </a:r>
            <a:r>
              <a:rPr lang="en-US" sz="2400" dirty="0"/>
              <a:t> </a:t>
            </a:r>
            <a:r>
              <a:rPr lang="en-US" sz="2400" dirty="0" err="1"/>
              <a:t>lengkap</a:t>
            </a:r>
            <a:r>
              <a:rPr lang="en-US" sz="2400" dirty="0"/>
              <a:t> </a:t>
            </a:r>
            <a:r>
              <a:rPr lang="en-US" sz="2400" dirty="0" err="1"/>
              <a:t>dari</a:t>
            </a:r>
            <a:r>
              <a:rPr lang="en-US" sz="2400" dirty="0"/>
              <a:t> </a:t>
            </a:r>
            <a:r>
              <a:rPr lang="en-US" sz="2400" dirty="0" err="1"/>
              <a:t>bentuk</a:t>
            </a:r>
            <a:r>
              <a:rPr lang="en-US" sz="2400" dirty="0"/>
              <a:t>, material, </a:t>
            </a:r>
            <a:r>
              <a:rPr lang="en-US" sz="2400" dirty="0" err="1"/>
              <a:t>dan</a:t>
            </a:r>
            <a:r>
              <a:rPr lang="en-US" sz="2400" dirty="0"/>
              <a:t> </a:t>
            </a:r>
            <a:r>
              <a:rPr lang="en-US" sz="2400" dirty="0" smtClean="0"/>
              <a:t>	</a:t>
            </a:r>
            <a:r>
              <a:rPr lang="en-US" sz="2400" dirty="0" err="1" smtClean="0"/>
              <a:t>toleransi</a:t>
            </a:r>
            <a:r>
              <a:rPr lang="en-US" sz="2400" dirty="0" smtClean="0"/>
              <a:t> 	</a:t>
            </a:r>
            <a:r>
              <a:rPr lang="en-US" sz="2400" dirty="0" err="1" smtClean="0"/>
              <a:t>dari</a:t>
            </a:r>
            <a:r>
              <a:rPr lang="en-US" sz="2400" dirty="0" smtClean="0"/>
              <a:t> </a:t>
            </a:r>
            <a:r>
              <a:rPr lang="en-US" sz="2400" dirty="0" err="1"/>
              <a:t>seluruh</a:t>
            </a:r>
            <a:r>
              <a:rPr lang="en-US" sz="2400" dirty="0"/>
              <a:t> </a:t>
            </a:r>
            <a:r>
              <a:rPr lang="en-US" sz="2400" dirty="0" err="1"/>
              <a:t>komponen</a:t>
            </a:r>
            <a:r>
              <a:rPr lang="en-US" sz="2400" dirty="0"/>
              <a:t> </a:t>
            </a:r>
            <a:r>
              <a:rPr lang="en-US" sz="2400" dirty="0" err="1"/>
              <a:t>unik</a:t>
            </a:r>
            <a:r>
              <a:rPr lang="en-US" sz="2400" dirty="0"/>
              <a:t> </a:t>
            </a:r>
            <a:r>
              <a:rPr lang="en-US" sz="2400" dirty="0" err="1"/>
              <a:t>pada</a:t>
            </a:r>
            <a:r>
              <a:rPr lang="en-US" sz="2400" dirty="0"/>
              <a:t> </a:t>
            </a:r>
            <a:r>
              <a:rPr lang="en-US" sz="2400" dirty="0" err="1"/>
              <a:t>produk</a:t>
            </a:r>
            <a:r>
              <a:rPr lang="en-US" sz="2400" dirty="0"/>
              <a:t> </a:t>
            </a:r>
            <a:r>
              <a:rPr lang="en-US" sz="2400" dirty="0" err="1"/>
              <a:t>dan</a:t>
            </a:r>
            <a:r>
              <a:rPr lang="en-US" sz="2400" dirty="0"/>
              <a:t> </a:t>
            </a:r>
            <a:r>
              <a:rPr lang="en-US" sz="2400" dirty="0" err="1"/>
              <a:t>identifikasi</a:t>
            </a:r>
            <a:r>
              <a:rPr lang="en-US" sz="2400" dirty="0"/>
              <a:t> </a:t>
            </a:r>
            <a:r>
              <a:rPr lang="en-US" sz="2400" dirty="0" err="1"/>
              <a:t>seluruh</a:t>
            </a:r>
            <a:r>
              <a:rPr lang="en-US" sz="2400" dirty="0"/>
              <a:t> </a:t>
            </a:r>
            <a:r>
              <a:rPr lang="en-US" sz="2400" dirty="0" err="1" smtClean="0"/>
              <a:t>komponen</a:t>
            </a:r>
            <a:r>
              <a:rPr lang="en-US" sz="2400" dirty="0" smtClean="0"/>
              <a:t> </a:t>
            </a:r>
            <a:r>
              <a:rPr lang="en-US" sz="2400" dirty="0" err="1"/>
              <a:t>standar</a:t>
            </a:r>
            <a:r>
              <a:rPr lang="en-US" sz="2400" dirty="0"/>
              <a:t> yang </a:t>
            </a:r>
            <a:r>
              <a:rPr lang="en-US" sz="2400" dirty="0" smtClean="0"/>
              <a:t>	</a:t>
            </a:r>
            <a:r>
              <a:rPr lang="en-US" sz="2400" dirty="0" err="1" smtClean="0"/>
              <a:t>dibeli</a:t>
            </a:r>
            <a:r>
              <a:rPr lang="en-US" sz="2400" dirty="0" smtClean="0"/>
              <a:t> </a:t>
            </a:r>
            <a:r>
              <a:rPr lang="en-US" sz="2400" dirty="0" err="1"/>
              <a:t>dari</a:t>
            </a:r>
            <a:r>
              <a:rPr lang="en-US" sz="2400" dirty="0"/>
              <a:t> </a:t>
            </a:r>
            <a:r>
              <a:rPr lang="en-US" sz="2400" dirty="0" err="1"/>
              <a:t>pemasok</a:t>
            </a:r>
            <a:r>
              <a:rPr lang="en-US" sz="2400" dirty="0" smtClean="0"/>
              <a:t>.</a:t>
            </a:r>
          </a:p>
          <a:p>
            <a:pPr marL="0" indent="0">
              <a:buNone/>
            </a:pPr>
            <a:endParaRPr lang="en-US" sz="2400" dirty="0" smtClean="0"/>
          </a:p>
          <a:p>
            <a:pPr marL="0" indent="0">
              <a:buNone/>
            </a:pPr>
            <a:endParaRPr lang="en-US" sz="2400" dirty="0"/>
          </a:p>
          <a:p>
            <a:pPr marL="0" indent="0">
              <a:buNone/>
            </a:pPr>
            <a:r>
              <a:rPr lang="en-US" sz="2400" dirty="0"/>
              <a:t>5. </a:t>
            </a:r>
            <a:r>
              <a:rPr lang="en-US" sz="2400" dirty="0" err="1"/>
              <a:t>Fase</a:t>
            </a:r>
            <a:r>
              <a:rPr lang="en-US" sz="2400" dirty="0"/>
              <a:t> 4 : </a:t>
            </a:r>
            <a:r>
              <a:rPr lang="en-US" sz="2400" dirty="0" err="1"/>
              <a:t>Pengujian</a:t>
            </a:r>
            <a:r>
              <a:rPr lang="en-US" sz="2400" dirty="0"/>
              <a:t> </a:t>
            </a:r>
            <a:r>
              <a:rPr lang="en-US" sz="2400" dirty="0" err="1"/>
              <a:t>dan</a:t>
            </a:r>
            <a:r>
              <a:rPr lang="en-US" sz="2400" dirty="0"/>
              <a:t> </a:t>
            </a:r>
            <a:r>
              <a:rPr lang="en-US" sz="2400" dirty="0" err="1"/>
              <a:t>Perbaikan</a:t>
            </a:r>
            <a:endParaRPr lang="en-US" sz="2400" dirty="0"/>
          </a:p>
          <a:p>
            <a:pPr marL="0" indent="0">
              <a:buNone/>
            </a:pPr>
            <a:r>
              <a:rPr lang="en-US" sz="2400" dirty="0" smtClean="0"/>
              <a:t>	</a:t>
            </a:r>
            <a:r>
              <a:rPr lang="en-US" sz="2400" dirty="0" err="1" smtClean="0"/>
              <a:t>Fase</a:t>
            </a:r>
            <a:r>
              <a:rPr lang="en-US" sz="2400" dirty="0" smtClean="0"/>
              <a:t> </a:t>
            </a:r>
            <a:r>
              <a:rPr lang="en-US" sz="2400" dirty="0" err="1"/>
              <a:t>pengujian</a:t>
            </a:r>
            <a:r>
              <a:rPr lang="en-US" sz="2400" dirty="0"/>
              <a:t> </a:t>
            </a:r>
            <a:r>
              <a:rPr lang="en-US" sz="2400" dirty="0" err="1"/>
              <a:t>dan</a:t>
            </a:r>
            <a:r>
              <a:rPr lang="en-US" sz="2400" dirty="0"/>
              <a:t> </a:t>
            </a:r>
            <a:r>
              <a:rPr lang="en-US" sz="2400" dirty="0" err="1"/>
              <a:t>perbaikan</a:t>
            </a:r>
            <a:r>
              <a:rPr lang="en-US" sz="2400" dirty="0"/>
              <a:t> </a:t>
            </a:r>
            <a:r>
              <a:rPr lang="en-US" sz="2400" dirty="0" err="1"/>
              <a:t>melibatkan</a:t>
            </a:r>
            <a:r>
              <a:rPr lang="en-US" sz="2400" dirty="0"/>
              <a:t> </a:t>
            </a:r>
            <a:r>
              <a:rPr lang="en-US" sz="2400" dirty="0" err="1"/>
              <a:t>konstruksi</a:t>
            </a:r>
            <a:r>
              <a:rPr lang="en-US" sz="2400" dirty="0"/>
              <a:t> </a:t>
            </a:r>
            <a:r>
              <a:rPr lang="en-US" sz="2400" dirty="0" err="1"/>
              <a:t>dan</a:t>
            </a:r>
            <a:r>
              <a:rPr lang="en-US" sz="2400" dirty="0"/>
              <a:t> </a:t>
            </a:r>
            <a:r>
              <a:rPr lang="en-US" sz="2400" dirty="0" err="1"/>
              <a:t>evaluasi</a:t>
            </a:r>
            <a:r>
              <a:rPr lang="en-US" sz="2400" dirty="0"/>
              <a:t> </a:t>
            </a:r>
            <a:r>
              <a:rPr lang="en-US" sz="2400" dirty="0" err="1"/>
              <a:t>dari</a:t>
            </a:r>
            <a:r>
              <a:rPr lang="en-US" sz="2400" dirty="0"/>
              <a:t> </a:t>
            </a:r>
            <a:r>
              <a:rPr lang="en-US" sz="2400" dirty="0" err="1"/>
              <a:t>bermacam</a:t>
            </a:r>
            <a:r>
              <a:rPr lang="en-US" sz="2400" dirty="0"/>
              <a:t> </a:t>
            </a:r>
            <a:r>
              <a:rPr lang="en-US" sz="2400" dirty="0" err="1"/>
              <a:t>macam</a:t>
            </a:r>
            <a:r>
              <a:rPr lang="en-US" sz="2400" dirty="0"/>
              <a:t> </a:t>
            </a:r>
            <a:r>
              <a:rPr lang="en-US" sz="2400" dirty="0" smtClean="0"/>
              <a:t>	</a:t>
            </a:r>
            <a:r>
              <a:rPr lang="en-US" sz="2400" dirty="0" err="1" smtClean="0"/>
              <a:t>versi</a:t>
            </a:r>
            <a:r>
              <a:rPr lang="en-US" sz="2400" dirty="0" smtClean="0"/>
              <a:t> </a:t>
            </a:r>
            <a:r>
              <a:rPr lang="en-US" sz="2400" dirty="0" err="1"/>
              <a:t>produksi</a:t>
            </a:r>
            <a:r>
              <a:rPr lang="en-US" sz="2400" dirty="0"/>
              <a:t> </a:t>
            </a:r>
            <a:r>
              <a:rPr lang="en-US" sz="2400" dirty="0" err="1"/>
              <a:t>awal</a:t>
            </a:r>
            <a:r>
              <a:rPr lang="en-US" sz="2400" dirty="0"/>
              <a:t> </a:t>
            </a:r>
            <a:r>
              <a:rPr lang="en-US" sz="2400" dirty="0" err="1"/>
              <a:t>produk</a:t>
            </a:r>
            <a:r>
              <a:rPr lang="en-US" sz="2400" dirty="0" smtClean="0"/>
              <a:t>.</a:t>
            </a:r>
          </a:p>
          <a:p>
            <a:pPr marL="0" indent="0">
              <a:buNone/>
            </a:pPr>
            <a:endParaRPr lang="en-US" sz="2400" dirty="0"/>
          </a:p>
          <a:p>
            <a:pPr marL="0" indent="0">
              <a:buNone/>
            </a:pPr>
            <a:r>
              <a:rPr lang="en-US" sz="2400" dirty="0" smtClean="0"/>
              <a:t>6. </a:t>
            </a:r>
            <a:r>
              <a:rPr lang="en-US" sz="2400" dirty="0" err="1" smtClean="0"/>
              <a:t>Fase</a:t>
            </a:r>
            <a:r>
              <a:rPr lang="en-US" sz="2400" dirty="0" smtClean="0"/>
              <a:t> </a:t>
            </a:r>
            <a:r>
              <a:rPr lang="en-US" sz="2400" dirty="0"/>
              <a:t>5 : </a:t>
            </a:r>
            <a:r>
              <a:rPr lang="en-US" sz="2400" dirty="0" err="1"/>
              <a:t>Produksi</a:t>
            </a:r>
            <a:r>
              <a:rPr lang="en-US" sz="2400" dirty="0"/>
              <a:t> </a:t>
            </a:r>
            <a:r>
              <a:rPr lang="en-US" sz="2400" dirty="0" err="1"/>
              <a:t>Awal</a:t>
            </a:r>
            <a:endParaRPr lang="en-US" sz="2400" dirty="0"/>
          </a:p>
          <a:p>
            <a:pPr marL="0" indent="0">
              <a:buNone/>
            </a:pPr>
            <a:r>
              <a:rPr lang="en-US" sz="2400" dirty="0" smtClean="0"/>
              <a:t>	</a:t>
            </a:r>
            <a:r>
              <a:rPr lang="en-US" sz="2400" dirty="0" err="1" smtClean="0"/>
              <a:t>Pada</a:t>
            </a:r>
            <a:r>
              <a:rPr lang="en-US" sz="2400" dirty="0" smtClean="0"/>
              <a:t> </a:t>
            </a:r>
            <a:r>
              <a:rPr lang="en-US" sz="2400" dirty="0" err="1"/>
              <a:t>fase</a:t>
            </a:r>
            <a:r>
              <a:rPr lang="en-US" sz="2400" dirty="0"/>
              <a:t> </a:t>
            </a:r>
            <a:r>
              <a:rPr lang="en-US" sz="2400" dirty="0" err="1"/>
              <a:t>produksi</a:t>
            </a:r>
            <a:r>
              <a:rPr lang="en-US" sz="2400" dirty="0"/>
              <a:t> </a:t>
            </a:r>
            <a:r>
              <a:rPr lang="en-US" sz="2400" dirty="0" err="1"/>
              <a:t>awal</a:t>
            </a:r>
            <a:r>
              <a:rPr lang="en-US" sz="2400" dirty="0"/>
              <a:t>, </a:t>
            </a:r>
            <a:r>
              <a:rPr lang="en-US" sz="2400" dirty="0" err="1"/>
              <a:t>produk</a:t>
            </a:r>
            <a:r>
              <a:rPr lang="en-US" sz="2400" dirty="0"/>
              <a:t> </a:t>
            </a:r>
            <a:r>
              <a:rPr lang="en-US" sz="2400" dirty="0" err="1"/>
              <a:t>dibuat</a:t>
            </a:r>
            <a:r>
              <a:rPr lang="en-US" sz="2400" dirty="0"/>
              <a:t> </a:t>
            </a:r>
            <a:r>
              <a:rPr lang="en-US" sz="2400" dirty="0" err="1"/>
              <a:t>dengan</a:t>
            </a:r>
            <a:r>
              <a:rPr lang="en-US" sz="2400" dirty="0"/>
              <a:t> </a:t>
            </a:r>
            <a:r>
              <a:rPr lang="en-US" sz="2400" dirty="0" err="1"/>
              <a:t>menggunakan</a:t>
            </a:r>
            <a:r>
              <a:rPr lang="en-US" sz="2400" dirty="0"/>
              <a:t> </a:t>
            </a:r>
            <a:r>
              <a:rPr lang="en-US" sz="2400" dirty="0" err="1"/>
              <a:t>sistem</a:t>
            </a:r>
            <a:r>
              <a:rPr lang="en-US" sz="2400" dirty="0"/>
              <a:t> </a:t>
            </a:r>
            <a:r>
              <a:rPr lang="en-US" sz="2400" dirty="0" err="1"/>
              <a:t>produksi</a:t>
            </a:r>
            <a:r>
              <a:rPr lang="en-US" sz="2400" dirty="0"/>
              <a:t> yang </a:t>
            </a:r>
            <a:r>
              <a:rPr lang="en-US" sz="2400" dirty="0" smtClean="0"/>
              <a:t>	</a:t>
            </a:r>
            <a:r>
              <a:rPr lang="en-US" sz="2400" dirty="0" err="1" smtClean="0"/>
              <a:t>sesungguhnya</a:t>
            </a:r>
            <a:r>
              <a:rPr lang="en-US" sz="2400" dirty="0"/>
              <a:t>. </a:t>
            </a:r>
            <a:r>
              <a:rPr lang="en-US" sz="2400" dirty="0" err="1"/>
              <a:t>Tujuan</a:t>
            </a:r>
            <a:r>
              <a:rPr lang="en-US" sz="2400" dirty="0"/>
              <a:t> </a:t>
            </a:r>
            <a:r>
              <a:rPr lang="en-US" sz="2400" dirty="0" err="1"/>
              <a:t>dari</a:t>
            </a:r>
            <a:r>
              <a:rPr lang="en-US" sz="2400" dirty="0"/>
              <a:t> </a:t>
            </a:r>
            <a:r>
              <a:rPr lang="en-US" sz="2400" dirty="0" err="1"/>
              <a:t>produksi</a:t>
            </a:r>
            <a:r>
              <a:rPr lang="en-US" sz="2400" dirty="0"/>
              <a:t> </a:t>
            </a:r>
            <a:r>
              <a:rPr lang="en-US" sz="2400" dirty="0" err="1"/>
              <a:t>awal</a:t>
            </a:r>
            <a:r>
              <a:rPr lang="en-US" sz="2400" dirty="0"/>
              <a:t> </a:t>
            </a:r>
            <a:r>
              <a:rPr lang="en-US" sz="2400" dirty="0" err="1"/>
              <a:t>ini</a:t>
            </a:r>
            <a:r>
              <a:rPr lang="en-US" sz="2400" dirty="0"/>
              <a:t> </a:t>
            </a:r>
            <a:r>
              <a:rPr lang="en-US" sz="2400" dirty="0" err="1"/>
              <a:t>adalah</a:t>
            </a:r>
            <a:r>
              <a:rPr lang="en-US" sz="2400" dirty="0"/>
              <a:t> </a:t>
            </a:r>
            <a:r>
              <a:rPr lang="en-US" sz="2400" dirty="0" err="1"/>
              <a:t>untuk</a:t>
            </a:r>
            <a:r>
              <a:rPr lang="en-US" sz="2400" dirty="0"/>
              <a:t> </a:t>
            </a:r>
            <a:r>
              <a:rPr lang="en-US" sz="2400" dirty="0" err="1"/>
              <a:t>melatih</a:t>
            </a:r>
            <a:r>
              <a:rPr lang="en-US" sz="2400" dirty="0"/>
              <a:t> </a:t>
            </a:r>
            <a:r>
              <a:rPr lang="en-US" sz="2400" dirty="0" err="1"/>
              <a:t>tenaga</a:t>
            </a:r>
            <a:r>
              <a:rPr lang="en-US" sz="2400" dirty="0"/>
              <a:t> </a:t>
            </a:r>
            <a:r>
              <a:rPr lang="en-US" sz="2400" dirty="0" err="1"/>
              <a:t>kerja</a:t>
            </a:r>
            <a:r>
              <a:rPr lang="en-US" sz="2400" dirty="0"/>
              <a:t> </a:t>
            </a:r>
            <a:r>
              <a:rPr lang="en-US" sz="2400" dirty="0" err="1"/>
              <a:t>dalam</a:t>
            </a:r>
            <a:r>
              <a:rPr lang="en-US" sz="2400" dirty="0"/>
              <a:t> </a:t>
            </a:r>
            <a:r>
              <a:rPr lang="en-US" sz="2400" dirty="0" smtClean="0"/>
              <a:t>	</a:t>
            </a:r>
            <a:r>
              <a:rPr lang="en-US" sz="2400" dirty="0" err="1" smtClean="0"/>
              <a:t>memecahkan</a:t>
            </a:r>
            <a:r>
              <a:rPr lang="en-US" sz="2400" dirty="0" smtClean="0"/>
              <a:t> </a:t>
            </a:r>
            <a:r>
              <a:rPr lang="en-US" sz="2400" dirty="0" err="1"/>
              <a:t>permasalahan</a:t>
            </a:r>
            <a:r>
              <a:rPr lang="en-US" sz="2400" dirty="0"/>
              <a:t> yang </a:t>
            </a:r>
            <a:r>
              <a:rPr lang="en-US" sz="2400" dirty="0" err="1"/>
              <a:t>timbul</a:t>
            </a:r>
            <a:r>
              <a:rPr lang="en-US" sz="2400" dirty="0"/>
              <a:t> </a:t>
            </a:r>
            <a:r>
              <a:rPr lang="en-US" sz="2400" dirty="0" err="1"/>
              <a:t>pada</a:t>
            </a:r>
            <a:r>
              <a:rPr lang="en-US" sz="2400" dirty="0"/>
              <a:t> proses </a:t>
            </a:r>
            <a:r>
              <a:rPr lang="en-US" sz="2400" dirty="0" err="1"/>
              <a:t>produksi</a:t>
            </a:r>
            <a:r>
              <a:rPr lang="en-US" sz="2400" dirty="0"/>
              <a:t> </a:t>
            </a:r>
            <a:r>
              <a:rPr lang="en-US" sz="2400" dirty="0" err="1"/>
              <a:t>sesungguhnya</a:t>
            </a:r>
            <a:r>
              <a:rPr lang="en-US" sz="2400" dirty="0"/>
              <a:t>. </a:t>
            </a:r>
            <a:r>
              <a:rPr lang="en-US" sz="2400" dirty="0" err="1"/>
              <a:t>Peralihan</a:t>
            </a:r>
            <a:r>
              <a:rPr lang="en-US" sz="2400" dirty="0"/>
              <a:t> </a:t>
            </a:r>
            <a:r>
              <a:rPr lang="en-US" sz="2400" dirty="0" err="1"/>
              <a:t>dari</a:t>
            </a:r>
            <a:r>
              <a:rPr lang="en-US" sz="2400" dirty="0"/>
              <a:t> </a:t>
            </a:r>
            <a:r>
              <a:rPr lang="en-US" sz="2400" dirty="0" smtClean="0"/>
              <a:t>	</a:t>
            </a:r>
            <a:r>
              <a:rPr lang="en-US" sz="2400" dirty="0" err="1" smtClean="0"/>
              <a:t>produksi</a:t>
            </a:r>
            <a:r>
              <a:rPr lang="en-US" sz="2400" dirty="0" smtClean="0"/>
              <a:t> </a:t>
            </a:r>
            <a:r>
              <a:rPr lang="en-US" sz="2400" dirty="0" err="1"/>
              <a:t>awal</a:t>
            </a:r>
            <a:r>
              <a:rPr lang="en-US" sz="2400" dirty="0"/>
              <a:t> </a:t>
            </a:r>
            <a:r>
              <a:rPr lang="en-US" sz="2400" dirty="0" err="1"/>
              <a:t>menjadi</a:t>
            </a:r>
            <a:r>
              <a:rPr lang="en-US" sz="2400" dirty="0"/>
              <a:t> </a:t>
            </a:r>
            <a:r>
              <a:rPr lang="en-US" sz="2400" dirty="0" err="1"/>
              <a:t>produksi</a:t>
            </a:r>
            <a:r>
              <a:rPr lang="en-US" sz="2400" dirty="0"/>
              <a:t> </a:t>
            </a:r>
            <a:r>
              <a:rPr lang="en-US" sz="2400" dirty="0" err="1"/>
              <a:t>sesungguhnya</a:t>
            </a:r>
            <a:r>
              <a:rPr lang="en-US" sz="2400" dirty="0"/>
              <a:t> </a:t>
            </a:r>
            <a:r>
              <a:rPr lang="en-US" sz="2400" dirty="0" err="1"/>
              <a:t>biasanya</a:t>
            </a:r>
            <a:r>
              <a:rPr lang="en-US" sz="2400" dirty="0"/>
              <a:t> </a:t>
            </a:r>
            <a:r>
              <a:rPr lang="en-US" sz="2400" dirty="0" err="1"/>
              <a:t>tahap</a:t>
            </a:r>
            <a:r>
              <a:rPr lang="en-US" sz="2400" dirty="0"/>
              <a:t> demi </a:t>
            </a:r>
            <a:r>
              <a:rPr lang="en-US" sz="2400" dirty="0" err="1"/>
              <a:t>tahap</a:t>
            </a:r>
            <a:r>
              <a:rPr lang="en-US" sz="2400" dirty="0"/>
              <a:t>. </a:t>
            </a:r>
            <a:r>
              <a:rPr lang="en-US" sz="2400" dirty="0" err="1"/>
              <a:t>Pada</a:t>
            </a:r>
            <a:r>
              <a:rPr lang="en-US" sz="2400" dirty="0"/>
              <a:t> </a:t>
            </a:r>
            <a:r>
              <a:rPr lang="en-US" sz="2400" dirty="0" err="1"/>
              <a:t>beberapa</a:t>
            </a:r>
            <a:r>
              <a:rPr lang="en-US" sz="2400" dirty="0"/>
              <a:t> </a:t>
            </a:r>
            <a:r>
              <a:rPr lang="en-US" sz="2400" dirty="0" smtClean="0"/>
              <a:t>	</a:t>
            </a:r>
            <a:r>
              <a:rPr lang="en-US" sz="2400" dirty="0" err="1" smtClean="0"/>
              <a:t>titik</a:t>
            </a:r>
            <a:r>
              <a:rPr lang="en-US" sz="2400" dirty="0" smtClean="0"/>
              <a:t> </a:t>
            </a:r>
            <a:r>
              <a:rPr lang="en-US" sz="2400" dirty="0" err="1"/>
              <a:t>pada</a:t>
            </a:r>
            <a:r>
              <a:rPr lang="en-US" sz="2400" dirty="0"/>
              <a:t> </a:t>
            </a:r>
            <a:r>
              <a:rPr lang="en-US" sz="2400" dirty="0" err="1"/>
              <a:t>masa</a:t>
            </a:r>
            <a:r>
              <a:rPr lang="en-US" sz="2400" dirty="0"/>
              <a:t> </a:t>
            </a:r>
            <a:r>
              <a:rPr lang="en-US" sz="2400" dirty="0" err="1"/>
              <a:t>peralihan</a:t>
            </a:r>
            <a:r>
              <a:rPr lang="en-US" sz="2400" dirty="0"/>
              <a:t> </a:t>
            </a:r>
            <a:r>
              <a:rPr lang="en-US" sz="2400" dirty="0" err="1"/>
              <a:t>ini</a:t>
            </a:r>
            <a:r>
              <a:rPr lang="en-US" sz="2400" dirty="0"/>
              <a:t>, </a:t>
            </a:r>
            <a:r>
              <a:rPr lang="en-US" sz="2400" dirty="0" err="1"/>
              <a:t>produk</a:t>
            </a:r>
            <a:r>
              <a:rPr lang="en-US" sz="2400" dirty="0"/>
              <a:t> </a:t>
            </a:r>
            <a:r>
              <a:rPr lang="en-US" sz="2400" dirty="0" err="1"/>
              <a:t>diluncurkan</a:t>
            </a:r>
            <a:r>
              <a:rPr lang="en-US" sz="2400" dirty="0"/>
              <a:t> </a:t>
            </a:r>
            <a:r>
              <a:rPr lang="en-US" sz="2400" dirty="0" err="1"/>
              <a:t>dan</a:t>
            </a:r>
            <a:r>
              <a:rPr lang="en-US" sz="2400" dirty="0"/>
              <a:t> </a:t>
            </a:r>
            <a:r>
              <a:rPr lang="en-US" sz="2400" dirty="0" err="1"/>
              <a:t>mulai</a:t>
            </a:r>
            <a:r>
              <a:rPr lang="en-US" sz="2400" dirty="0"/>
              <a:t> </a:t>
            </a:r>
            <a:r>
              <a:rPr lang="en-US" sz="2400" dirty="0" err="1"/>
              <a:t>disediakan</a:t>
            </a:r>
            <a:r>
              <a:rPr lang="en-US" sz="2400" dirty="0"/>
              <a:t> </a:t>
            </a:r>
            <a:r>
              <a:rPr lang="en-US" sz="2400" dirty="0" err="1"/>
              <a:t>untuk</a:t>
            </a:r>
            <a:r>
              <a:rPr lang="en-US" sz="2400" dirty="0"/>
              <a:t> </a:t>
            </a:r>
            <a:r>
              <a:rPr lang="en-US" sz="2400" dirty="0" err="1"/>
              <a:t>didistribusikan</a:t>
            </a:r>
            <a:endParaRPr lang="id-ID" sz="2400" dirty="0"/>
          </a:p>
          <a:p>
            <a:pPr marL="0" indent="0" algn="just">
              <a:buNone/>
            </a:pPr>
            <a:endParaRPr lang="en-US" sz="2400" b="1" dirty="0"/>
          </a:p>
          <a:p>
            <a:endParaRPr lang="id-ID" sz="2400" dirty="0" smtClean="0"/>
          </a:p>
          <a:p>
            <a:pPr marL="0" indent="0" algn="ctr">
              <a:buNone/>
            </a:pPr>
            <a:endParaRPr lang="id-ID" sz="2400" dirty="0"/>
          </a:p>
          <a:p>
            <a:pPr marL="0" indent="0" algn="just">
              <a:buNone/>
            </a:pPr>
            <a:r>
              <a:rPr lang="en-US" sz="2400" dirty="0"/>
              <a:t/>
            </a:r>
            <a:br>
              <a:rPr lang="en-US" sz="2400" dirty="0"/>
            </a:br>
            <a:endParaRPr lang="id-ID" sz="2200" dirty="0" smtClean="0">
              <a:latin typeface="Arial" charset="0"/>
              <a:cs typeface="Arial" charset="0"/>
            </a:endParaRPr>
          </a:p>
        </p:txBody>
      </p:sp>
    </p:spTree>
    <p:extLst>
      <p:ext uri="{BB962C8B-B14F-4D97-AF65-F5344CB8AC3E}">
        <p14:creationId xmlns:p14="http://schemas.microsoft.com/office/powerpoint/2010/main" val="1473597058"/>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6" descr="SUB#LIST copy.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3124200" y="2622550"/>
            <a:ext cx="3238500" cy="460375"/>
          </a:xfrm>
          <a:prstGeom prst="rect">
            <a:avLst/>
          </a:prstGeom>
          <a:noFill/>
          <a:effectLst/>
        </p:spPr>
        <p:txBody>
          <a:bodyPr>
            <a:spAutoFit/>
          </a:bodyPr>
          <a:lstStyle/>
          <a:p>
            <a:pPr algn="ctr">
              <a:defRPr/>
            </a:pPr>
            <a:r>
              <a:rPr lang="en-US" sz="2400" b="1" dirty="0" err="1">
                <a:ln w="18415" cmpd="sng">
                  <a:noFill/>
                  <a:prstDash val="solid"/>
                </a:ln>
                <a:solidFill>
                  <a:prstClr val="black">
                    <a:lumMod val="75000"/>
                    <a:lumOff val="25000"/>
                  </a:prstClr>
                </a:solidFill>
                <a:latin typeface="Arial" pitchFamily="34" charset="0"/>
                <a:cs typeface="Arial" pitchFamily="34" charset="0"/>
              </a:rPr>
              <a:t>Materi</a:t>
            </a:r>
            <a:r>
              <a:rPr lang="en-US" sz="2400" b="1" dirty="0">
                <a:ln w="18415" cmpd="sng">
                  <a:noFill/>
                  <a:prstDash val="solid"/>
                </a:ln>
                <a:solidFill>
                  <a:prstClr val="black">
                    <a:lumMod val="75000"/>
                    <a:lumOff val="25000"/>
                  </a:prstClr>
                </a:solidFill>
                <a:latin typeface="Arial" pitchFamily="34" charset="0"/>
                <a:cs typeface="Arial" pitchFamily="34" charset="0"/>
              </a:rPr>
              <a:t> </a:t>
            </a:r>
            <a:r>
              <a:rPr lang="en-US" sz="2400" b="1" dirty="0" err="1">
                <a:ln w="18415" cmpd="sng">
                  <a:noFill/>
                  <a:prstDash val="solid"/>
                </a:ln>
                <a:solidFill>
                  <a:prstClr val="black">
                    <a:lumMod val="75000"/>
                    <a:lumOff val="25000"/>
                  </a:prstClr>
                </a:solidFill>
                <a:latin typeface="Arial" pitchFamily="34" charset="0"/>
                <a:cs typeface="Arial" pitchFamily="34" charset="0"/>
              </a:rPr>
              <a:t>Sebelum</a:t>
            </a:r>
            <a:r>
              <a:rPr lang="en-US" sz="2400" b="1" dirty="0">
                <a:ln w="18415" cmpd="sng">
                  <a:noFill/>
                  <a:prstDash val="solid"/>
                </a:ln>
                <a:solidFill>
                  <a:prstClr val="black">
                    <a:lumMod val="75000"/>
                    <a:lumOff val="25000"/>
                  </a:prstClr>
                </a:solidFill>
                <a:latin typeface="Arial" pitchFamily="34" charset="0"/>
                <a:cs typeface="Arial" pitchFamily="34" charset="0"/>
              </a:rPr>
              <a:t> UTS </a:t>
            </a:r>
          </a:p>
        </p:txBody>
      </p:sp>
      <p:sp>
        <p:nvSpPr>
          <p:cNvPr id="8" name="Rectangle 7"/>
          <p:cNvSpPr/>
          <p:nvPr/>
        </p:nvSpPr>
        <p:spPr>
          <a:xfrm>
            <a:off x="3581400" y="3276600"/>
            <a:ext cx="1524000" cy="430887"/>
          </a:xfrm>
          <a:prstGeom prst="rect">
            <a:avLst/>
          </a:prstGeom>
          <a:noFill/>
          <a:ln>
            <a:noFill/>
          </a:ln>
          <a:effectLst/>
        </p:spPr>
        <p:txBody>
          <a:bodyPr>
            <a:spAutoFit/>
          </a:bodyPr>
          <a:lstStyle/>
          <a:p>
            <a:pPr algn="ctr">
              <a:defRPr/>
            </a:pPr>
            <a:r>
              <a:rPr lang="en-US" sz="2200" dirty="0">
                <a:ln w="18415" cmpd="sng">
                  <a:solidFill>
                    <a:srgbClr val="FFFFFF"/>
                  </a:solidFill>
                  <a:prstDash val="solid"/>
                </a:ln>
                <a:solidFill>
                  <a:srgbClr val="FFFFFF"/>
                </a:solidFill>
              </a:rPr>
              <a:t> </a:t>
            </a:r>
            <a:endParaRPr lang="en-US" dirty="0">
              <a:ln w="18415" cmpd="sng">
                <a:solidFill>
                  <a:srgbClr val="FFFFFF"/>
                </a:solidFill>
                <a:prstDash val="solid"/>
              </a:ln>
              <a:solidFill>
                <a:srgbClr val="FFFFFF"/>
              </a:solidFill>
            </a:endParaRPr>
          </a:p>
        </p:txBody>
      </p:sp>
      <p:sp>
        <p:nvSpPr>
          <p:cNvPr id="10" name="Rectangle 9"/>
          <p:cNvSpPr/>
          <p:nvPr/>
        </p:nvSpPr>
        <p:spPr>
          <a:xfrm>
            <a:off x="3633355" y="3647209"/>
            <a:ext cx="5105400" cy="415498"/>
          </a:xfrm>
          <a:prstGeom prst="rect">
            <a:avLst/>
          </a:prstGeom>
          <a:noFill/>
          <a:ln>
            <a:noFill/>
          </a:ln>
          <a:effectLst/>
        </p:spPr>
        <p:txBody>
          <a:bodyPr>
            <a:spAutoFit/>
          </a:bodyPr>
          <a:lstStyle/>
          <a:p>
            <a:pPr>
              <a:defRPr/>
            </a:pPr>
            <a:r>
              <a:rPr lang="en-US" sz="2100" dirty="0">
                <a:ln w="18415" cmpd="sng">
                  <a:solidFill>
                    <a:srgbClr val="FFFFFF"/>
                  </a:solidFill>
                  <a:prstDash val="solid"/>
                </a:ln>
                <a:solidFill>
                  <a:srgbClr val="FFFFFF"/>
                </a:solidFill>
              </a:rPr>
              <a:t> </a:t>
            </a:r>
            <a:r>
              <a:rPr lang="en-US" dirty="0">
                <a:ln w="18415" cmpd="sng">
                  <a:solidFill>
                    <a:srgbClr val="FFFFFF"/>
                  </a:solidFill>
                  <a:prstDash val="solid"/>
                </a:ln>
                <a:solidFill>
                  <a:srgbClr val="FFFFFF"/>
                </a:solidFill>
                <a:latin typeface="Arial" pitchFamily="34" charset="0"/>
                <a:cs typeface="Arial" pitchFamily="34" charset="0"/>
              </a:rPr>
              <a:t>02. SDM </a:t>
            </a:r>
            <a:r>
              <a:rPr lang="en-US" dirty="0" err="1">
                <a:ln w="18415" cmpd="sng">
                  <a:solidFill>
                    <a:srgbClr val="FFFFFF"/>
                  </a:solidFill>
                  <a:prstDash val="solid"/>
                </a:ln>
                <a:solidFill>
                  <a:srgbClr val="FFFFFF"/>
                </a:solidFill>
                <a:latin typeface="Arial" pitchFamily="34" charset="0"/>
                <a:cs typeface="Arial" pitchFamily="34" charset="0"/>
              </a:rPr>
              <a:t>dan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kegiatan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desain</a:t>
            </a:r>
            <a:endParaRPr lang="en-US" dirty="0">
              <a:ln w="18415" cmpd="sng">
                <a:solidFill>
                  <a:srgbClr val="FFFFFF"/>
                </a:solidFill>
                <a:prstDash val="solid"/>
              </a:ln>
              <a:solidFill>
                <a:srgbClr val="FFFFFF"/>
              </a:solidFill>
              <a:latin typeface="Arial" pitchFamily="34" charset="0"/>
              <a:cs typeface="Arial" pitchFamily="34" charset="0"/>
            </a:endParaRPr>
          </a:p>
        </p:txBody>
      </p:sp>
      <p:cxnSp>
        <p:nvCxnSpPr>
          <p:cNvPr id="19" name="Straight Connector 18"/>
          <p:cNvCxnSpPr/>
          <p:nvPr/>
        </p:nvCxnSpPr>
        <p:spPr>
          <a:xfrm>
            <a:off x="3962400" y="3657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962400" y="4038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962400" y="4419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962400" y="4800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962400" y="5181600"/>
            <a:ext cx="46482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410200" y="541020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057400" y="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038600" y="5562600"/>
            <a:ext cx="46482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038600" y="60198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3640281" y="5600721"/>
            <a:ext cx="5105400" cy="369332"/>
          </a:xfrm>
          <a:prstGeom prst="rect">
            <a:avLst/>
          </a:prstGeom>
          <a:noFill/>
          <a:ln>
            <a:noFill/>
          </a:ln>
        </p:spPr>
        <p:txBody>
          <a:bodyPr>
            <a:spAutoFit/>
          </a:bodyPr>
          <a:lstStyle/>
          <a:p>
            <a:pPr>
              <a:defRPr/>
            </a:pPr>
            <a:r>
              <a:rPr lang="en-US" dirty="0">
                <a:ln w="18415" cmpd="sng">
                  <a:solidFill>
                    <a:srgbClr val="FFFFFF"/>
                  </a:solidFill>
                  <a:prstDash val="solid"/>
                </a:ln>
                <a:solidFill>
                  <a:srgbClr val="FFFFFF"/>
                </a:solidFill>
                <a:latin typeface="Arial" pitchFamily="34" charset="0"/>
                <a:cs typeface="Arial" pitchFamily="34" charset="0"/>
              </a:rPr>
              <a:t> 07. </a:t>
            </a:r>
            <a:r>
              <a:rPr lang="en-US" dirty="0" err="1">
                <a:ln w="18415" cmpd="sng">
                  <a:solidFill>
                    <a:srgbClr val="FFFFFF"/>
                  </a:solidFill>
                  <a:prstDash val="solid"/>
                </a:ln>
                <a:solidFill>
                  <a:srgbClr val="FFFFFF"/>
                </a:solidFill>
                <a:latin typeface="Arial" pitchFamily="34" charset="0"/>
                <a:cs typeface="Arial" pitchFamily="34" charset="0"/>
              </a:rPr>
              <a:t>Efektifitas</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antara</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manajemen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dan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desain</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28" name="Rectangle 27"/>
          <p:cNvSpPr/>
          <p:nvPr/>
        </p:nvSpPr>
        <p:spPr>
          <a:xfrm>
            <a:off x="3636816" y="4038606"/>
            <a:ext cx="5105400" cy="369332"/>
          </a:xfrm>
          <a:prstGeom prst="rect">
            <a:avLst/>
          </a:prstGeom>
          <a:noFill/>
          <a:ln>
            <a:noFill/>
          </a:ln>
          <a:effectLst/>
        </p:spPr>
        <p:txBody>
          <a:bodyPr>
            <a:spAutoFit/>
          </a:bodyPr>
          <a:lstStyle/>
          <a:p>
            <a:pPr>
              <a:defRPr/>
            </a:pPr>
            <a:r>
              <a:rPr lang="en-US" dirty="0">
                <a:ln w="18415" cmpd="sng">
                  <a:solidFill>
                    <a:srgbClr val="FFFFFF"/>
                  </a:solidFill>
                  <a:prstDash val="solid"/>
                </a:ln>
                <a:solidFill>
                  <a:srgbClr val="FFFFFF"/>
                </a:solidFill>
                <a:latin typeface="Arial" pitchFamily="34" charset="0"/>
                <a:cs typeface="Arial" pitchFamily="34" charset="0"/>
              </a:rPr>
              <a:t> 03. </a:t>
            </a:r>
            <a:r>
              <a:rPr lang="en-US" dirty="0" err="1">
                <a:ln w="18415" cmpd="sng">
                  <a:solidFill>
                    <a:srgbClr val="FFFFFF"/>
                  </a:solidFill>
                  <a:prstDash val="solid"/>
                </a:ln>
                <a:solidFill>
                  <a:srgbClr val="FFFFFF"/>
                </a:solidFill>
                <a:latin typeface="Arial" pitchFamily="34" charset="0"/>
                <a:cs typeface="Arial" pitchFamily="34" charset="0"/>
              </a:rPr>
              <a:t>Terapannya</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dalam</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manajemen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desain</a:t>
            </a:r>
            <a:r>
              <a:rPr lang="en-US" dirty="0">
                <a:ln w="18415" cmpd="sng">
                  <a:solidFill>
                    <a:srgbClr val="FFFFFF"/>
                  </a:solidFill>
                  <a:prstDash val="solid"/>
                </a:ln>
                <a:solidFill>
                  <a:srgbClr val="FFFFFF"/>
                </a:solidFill>
                <a:latin typeface="Arial" pitchFamily="34" charset="0"/>
                <a:cs typeface="Arial" pitchFamily="34" charset="0"/>
              </a:rPr>
              <a:t> </a:t>
            </a:r>
          </a:p>
        </p:txBody>
      </p:sp>
      <p:sp>
        <p:nvSpPr>
          <p:cNvPr id="29" name="Rectangle 28"/>
          <p:cNvSpPr/>
          <p:nvPr/>
        </p:nvSpPr>
        <p:spPr>
          <a:xfrm>
            <a:off x="3647207" y="4402291"/>
            <a:ext cx="5105400" cy="369332"/>
          </a:xfrm>
          <a:prstGeom prst="rect">
            <a:avLst/>
          </a:prstGeom>
          <a:noFill/>
          <a:ln>
            <a:noFill/>
          </a:ln>
          <a:effectLst/>
        </p:spPr>
        <p:txBody>
          <a:bodyPr>
            <a:spAutoFit/>
          </a:bodyPr>
          <a:lstStyle/>
          <a:p>
            <a:pPr>
              <a:defRPr/>
            </a:pPr>
            <a:r>
              <a:rPr lang="en-US" dirty="0">
                <a:ln w="18415" cmpd="sng">
                  <a:solidFill>
                    <a:srgbClr val="FFFFFF"/>
                  </a:solidFill>
                  <a:prstDash val="solid"/>
                </a:ln>
                <a:solidFill>
                  <a:srgbClr val="FFFFFF"/>
                </a:solidFill>
                <a:latin typeface="Arial" pitchFamily="34" charset="0"/>
                <a:cs typeface="Arial" pitchFamily="34" charset="0"/>
              </a:rPr>
              <a:t> 04. </a:t>
            </a:r>
            <a:r>
              <a:rPr lang="en-US" dirty="0" err="1">
                <a:ln w="18415" cmpd="sng">
                  <a:solidFill>
                    <a:srgbClr val="FFFFFF"/>
                  </a:solidFill>
                  <a:prstDash val="solid"/>
                </a:ln>
                <a:solidFill>
                  <a:srgbClr val="FFFFFF"/>
                </a:solidFill>
                <a:latin typeface="Arial" pitchFamily="34" charset="0"/>
                <a:cs typeface="Arial" pitchFamily="34" charset="0"/>
              </a:rPr>
              <a:t>Desain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Strategi</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dalam</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manajemen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desain</a:t>
            </a:r>
            <a:r>
              <a:rPr lang="en-US" dirty="0">
                <a:ln w="18415" cmpd="sng">
                  <a:solidFill>
                    <a:srgbClr val="FFFFFF"/>
                  </a:solidFill>
                  <a:prstDash val="solid"/>
                </a:ln>
                <a:solidFill>
                  <a:srgbClr val="FFFFFF"/>
                </a:solidFill>
                <a:latin typeface="Arial" pitchFamily="34" charset="0"/>
                <a:cs typeface="Arial" pitchFamily="34" charset="0"/>
              </a:rPr>
              <a:t>  </a:t>
            </a:r>
          </a:p>
        </p:txBody>
      </p:sp>
      <p:sp>
        <p:nvSpPr>
          <p:cNvPr id="30" name="Rectangle 29"/>
          <p:cNvSpPr/>
          <p:nvPr/>
        </p:nvSpPr>
        <p:spPr>
          <a:xfrm>
            <a:off x="3647207" y="4776367"/>
            <a:ext cx="5105400" cy="415498"/>
          </a:xfrm>
          <a:prstGeom prst="rect">
            <a:avLst/>
          </a:prstGeom>
          <a:noFill/>
          <a:ln>
            <a:noFill/>
          </a:ln>
          <a:effectLst/>
        </p:spPr>
        <p:txBody>
          <a:bodyPr>
            <a:spAutoFit/>
          </a:bodyPr>
          <a:lstStyle/>
          <a:p>
            <a:pPr>
              <a:defRPr/>
            </a:pPr>
            <a:r>
              <a:rPr lang="en-US" sz="2100" dirty="0">
                <a:ln w="18415" cmpd="sng">
                  <a:solidFill>
                    <a:srgbClr val="FFFFFF"/>
                  </a:solidFill>
                  <a:prstDash val="solid"/>
                </a:ln>
                <a:solidFill>
                  <a:srgbClr val="FFFFFF"/>
                </a:solidFill>
              </a:rPr>
              <a:t> </a:t>
            </a:r>
            <a:r>
              <a:rPr lang="en-US" dirty="0">
                <a:ln w="18415" cmpd="sng">
                  <a:solidFill>
                    <a:srgbClr val="FFFFFF"/>
                  </a:solidFill>
                  <a:prstDash val="solid"/>
                </a:ln>
                <a:solidFill>
                  <a:srgbClr val="FFFFFF"/>
                </a:solidFill>
                <a:latin typeface="Arial" pitchFamily="34" charset="0"/>
                <a:cs typeface="Arial" pitchFamily="34" charset="0"/>
              </a:rPr>
              <a:t>05. </a:t>
            </a:r>
            <a:r>
              <a:rPr lang="en-US" dirty="0" err="1">
                <a:ln w="18415" cmpd="sng">
                  <a:solidFill>
                    <a:srgbClr val="FFFFFF"/>
                  </a:solidFill>
                  <a:prstDash val="solid"/>
                </a:ln>
                <a:solidFill>
                  <a:srgbClr val="FFFFFF"/>
                </a:solidFill>
                <a:latin typeface="Arial" pitchFamily="34" charset="0"/>
                <a:cs typeface="Arial" pitchFamily="34" charset="0"/>
              </a:rPr>
              <a:t>Tujuan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dalam</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manajemen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desain</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31" name="Rectangle 30"/>
          <p:cNvSpPr/>
          <p:nvPr/>
        </p:nvSpPr>
        <p:spPr>
          <a:xfrm>
            <a:off x="3647207" y="5181616"/>
            <a:ext cx="5105400" cy="369332"/>
          </a:xfrm>
          <a:prstGeom prst="rect">
            <a:avLst/>
          </a:prstGeom>
          <a:noFill/>
          <a:ln>
            <a:noFill/>
          </a:ln>
          <a:effectLst/>
        </p:spPr>
        <p:txBody>
          <a:bodyPr>
            <a:spAutoFit/>
          </a:bodyPr>
          <a:lstStyle/>
          <a:p>
            <a:pPr>
              <a:defRPr/>
            </a:pPr>
            <a:r>
              <a:rPr lang="en-US" dirty="0">
                <a:ln w="18415" cmpd="sng">
                  <a:solidFill>
                    <a:srgbClr val="FFFFFF"/>
                  </a:solidFill>
                  <a:prstDash val="solid"/>
                </a:ln>
                <a:solidFill>
                  <a:srgbClr val="FFFFFF"/>
                </a:solidFill>
                <a:latin typeface="Arial" pitchFamily="34" charset="0"/>
                <a:cs typeface="Arial" pitchFamily="34" charset="0"/>
              </a:rPr>
              <a:t> 06. </a:t>
            </a:r>
            <a:r>
              <a:rPr lang="en-US" dirty="0" err="1">
                <a:ln w="18415" cmpd="sng">
                  <a:solidFill>
                    <a:srgbClr val="FFFFFF"/>
                  </a:solidFill>
                  <a:prstDash val="solid"/>
                </a:ln>
                <a:solidFill>
                  <a:srgbClr val="FFFFFF"/>
                </a:solidFill>
                <a:latin typeface="Arial" pitchFamily="34" charset="0"/>
                <a:cs typeface="Arial" pitchFamily="34" charset="0"/>
              </a:rPr>
              <a:t>Desain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inovasi</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dan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teknologi</a:t>
            </a:r>
            <a:r>
              <a:rPr lang="en-US" dirty="0">
                <a:ln w="18415" cmpd="sng">
                  <a:solidFill>
                    <a:srgbClr val="FFFFFF"/>
                  </a:solidFill>
                  <a:prstDash val="solid"/>
                </a:ln>
                <a:solidFill>
                  <a:srgbClr val="FFFFFF"/>
                </a:solidFill>
                <a:latin typeface="Arial" pitchFamily="34" charset="0"/>
                <a:cs typeface="Arial" pitchFamily="34" charset="0"/>
              </a:rPr>
              <a:t> di </a:t>
            </a:r>
            <a:r>
              <a:rPr lang="en-US" dirty="0" err="1">
                <a:ln w="18415" cmpd="sng">
                  <a:solidFill>
                    <a:srgbClr val="FFFFFF"/>
                  </a:solidFill>
                  <a:prstDash val="solid"/>
                </a:ln>
                <a:solidFill>
                  <a:srgbClr val="FFFFFF"/>
                </a:solidFill>
                <a:latin typeface="Arial" pitchFamily="34" charset="0"/>
                <a:cs typeface="Arial" pitchFamily="34" charset="0"/>
              </a:rPr>
              <a:t>manajemen</a:t>
            </a:r>
            <a:r>
              <a:rPr lang="en-US" dirty="0">
                <a:ln w="18415" cmpd="sng">
                  <a:solidFill>
                    <a:srgbClr val="FFFFFF"/>
                  </a:solidFill>
                  <a:prstDash val="solid"/>
                </a:ln>
                <a:solidFill>
                  <a:srgbClr val="FFFFFF"/>
                </a:solidFill>
                <a:latin typeface="Arial" pitchFamily="34" charset="0"/>
                <a:cs typeface="Arial" pitchFamily="34" charset="0"/>
              </a:rPr>
              <a:t> </a:t>
            </a:r>
          </a:p>
        </p:txBody>
      </p:sp>
      <p:sp>
        <p:nvSpPr>
          <p:cNvPr id="32" name="Rectangle 31"/>
          <p:cNvSpPr/>
          <p:nvPr/>
        </p:nvSpPr>
        <p:spPr>
          <a:xfrm>
            <a:off x="3647207" y="3248890"/>
            <a:ext cx="5105400" cy="415498"/>
          </a:xfrm>
          <a:prstGeom prst="rect">
            <a:avLst/>
          </a:prstGeom>
          <a:noFill/>
          <a:ln>
            <a:noFill/>
          </a:ln>
          <a:effectLst/>
        </p:spPr>
        <p:txBody>
          <a:bodyPr>
            <a:spAutoFit/>
          </a:bodyPr>
          <a:lstStyle/>
          <a:p>
            <a:pPr>
              <a:defRPr/>
            </a:pPr>
            <a:r>
              <a:rPr lang="en-US" sz="2100" dirty="0">
                <a:ln w="18415" cmpd="sng">
                  <a:solidFill>
                    <a:srgbClr val="FFFFFF"/>
                  </a:solidFill>
                  <a:prstDash val="solid"/>
                </a:ln>
                <a:solidFill>
                  <a:srgbClr val="FFFFFF"/>
                </a:solidFill>
              </a:rPr>
              <a:t> </a:t>
            </a:r>
            <a:r>
              <a:rPr lang="en-US" dirty="0">
                <a:ln w="18415" cmpd="sng">
                  <a:solidFill>
                    <a:srgbClr val="FFFFFF"/>
                  </a:solidFill>
                  <a:prstDash val="solid"/>
                </a:ln>
                <a:solidFill>
                  <a:srgbClr val="FFFFFF"/>
                </a:solidFill>
                <a:latin typeface="Arial" pitchFamily="34" charset="0"/>
                <a:cs typeface="Arial" pitchFamily="34" charset="0"/>
              </a:rPr>
              <a:t>01. </a:t>
            </a:r>
            <a:r>
              <a:rPr lang="en-US" dirty="0" err="1">
                <a:ln w="18415" cmpd="sng">
                  <a:solidFill>
                    <a:srgbClr val="FFFFFF"/>
                  </a:solidFill>
                  <a:prstDash val="solid"/>
                </a:ln>
                <a:solidFill>
                  <a:srgbClr val="FFFFFF"/>
                </a:solidFill>
                <a:latin typeface="Arial" pitchFamily="34" charset="0"/>
                <a:cs typeface="Arial" pitchFamily="34" charset="0"/>
              </a:rPr>
              <a:t>Manajemen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dalam</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desain</a:t>
            </a:r>
            <a:r>
              <a:rPr lang="en-US" dirty="0">
                <a:ln w="18415" cmpd="sng">
                  <a:solidFill>
                    <a:srgbClr val="FFFFFF"/>
                  </a:solidFill>
                  <a:prstDash val="solid"/>
                </a:ln>
                <a:solidFill>
                  <a:srgbClr val="FFFFFF"/>
                </a:solidFill>
                <a:latin typeface="Arial" pitchFamily="34" charset="0"/>
                <a:cs typeface="Arial" pitchFamily="34" charset="0"/>
              </a:rPr>
              <a:t>  </a:t>
            </a:r>
          </a:p>
        </p:txBody>
      </p:sp>
    </p:spTree>
    <p:extLst>
      <p:ext uri="{BB962C8B-B14F-4D97-AF65-F5344CB8AC3E}">
        <p14:creationId xmlns:p14="http://schemas.microsoft.com/office/powerpoint/2010/main" val="2970316929"/>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6" descr="SUB#LIST copy.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113" y="-4763"/>
            <a:ext cx="9144000"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3124200" y="2622550"/>
            <a:ext cx="3238500" cy="461963"/>
          </a:xfrm>
          <a:prstGeom prst="rect">
            <a:avLst/>
          </a:prstGeom>
          <a:noFill/>
          <a:effectLst/>
        </p:spPr>
        <p:txBody>
          <a:bodyPr>
            <a:spAutoFit/>
          </a:bodyPr>
          <a:lstStyle/>
          <a:p>
            <a:pPr algn="ctr">
              <a:defRPr/>
            </a:pPr>
            <a:r>
              <a:rPr lang="en-US" sz="2400" b="1" dirty="0" err="1">
                <a:ln w="18415" cmpd="sng">
                  <a:noFill/>
                  <a:prstDash val="solid"/>
                </a:ln>
                <a:solidFill>
                  <a:prstClr val="black">
                    <a:lumMod val="75000"/>
                    <a:lumOff val="25000"/>
                  </a:prstClr>
                </a:solidFill>
                <a:latin typeface="Arial" pitchFamily="34" charset="0"/>
                <a:cs typeface="Arial" pitchFamily="34" charset="0"/>
              </a:rPr>
              <a:t>Materi</a:t>
            </a:r>
            <a:r>
              <a:rPr lang="en-US" sz="2400" b="1" dirty="0">
                <a:ln w="18415" cmpd="sng">
                  <a:noFill/>
                  <a:prstDash val="solid"/>
                </a:ln>
                <a:solidFill>
                  <a:prstClr val="black">
                    <a:lumMod val="75000"/>
                    <a:lumOff val="25000"/>
                  </a:prstClr>
                </a:solidFill>
                <a:latin typeface="Arial" pitchFamily="34" charset="0"/>
                <a:cs typeface="Arial" pitchFamily="34" charset="0"/>
              </a:rPr>
              <a:t> </a:t>
            </a:r>
            <a:r>
              <a:rPr lang="en-US" sz="2400" b="1" dirty="0" err="1">
                <a:ln w="18415" cmpd="sng">
                  <a:noFill/>
                  <a:prstDash val="solid"/>
                </a:ln>
                <a:solidFill>
                  <a:prstClr val="black">
                    <a:lumMod val="75000"/>
                    <a:lumOff val="25000"/>
                  </a:prstClr>
                </a:solidFill>
                <a:latin typeface="Arial" pitchFamily="34" charset="0"/>
                <a:cs typeface="Arial" pitchFamily="34" charset="0"/>
              </a:rPr>
              <a:t>Setelah</a:t>
            </a:r>
            <a:r>
              <a:rPr lang="en-US" sz="2400" b="1" dirty="0">
                <a:ln w="18415" cmpd="sng">
                  <a:noFill/>
                  <a:prstDash val="solid"/>
                </a:ln>
                <a:solidFill>
                  <a:prstClr val="black">
                    <a:lumMod val="75000"/>
                    <a:lumOff val="25000"/>
                  </a:prstClr>
                </a:solidFill>
                <a:latin typeface="Arial" pitchFamily="34" charset="0"/>
                <a:cs typeface="Arial" pitchFamily="34" charset="0"/>
              </a:rPr>
              <a:t> UTS </a:t>
            </a:r>
          </a:p>
        </p:txBody>
      </p:sp>
      <p:sp>
        <p:nvSpPr>
          <p:cNvPr id="8" name="Rectangle 7"/>
          <p:cNvSpPr/>
          <p:nvPr/>
        </p:nvSpPr>
        <p:spPr>
          <a:xfrm>
            <a:off x="3581400" y="3276600"/>
            <a:ext cx="1524000" cy="430887"/>
          </a:xfrm>
          <a:prstGeom prst="rect">
            <a:avLst/>
          </a:prstGeom>
          <a:noFill/>
          <a:ln>
            <a:noFill/>
          </a:ln>
          <a:effectLst/>
        </p:spPr>
        <p:txBody>
          <a:bodyPr>
            <a:spAutoFit/>
          </a:bodyPr>
          <a:lstStyle/>
          <a:p>
            <a:pPr algn="ctr">
              <a:defRPr/>
            </a:pPr>
            <a:r>
              <a:rPr lang="en-US" sz="2200" dirty="0">
                <a:ln w="18415" cmpd="sng">
                  <a:solidFill>
                    <a:srgbClr val="FFFFFF"/>
                  </a:solidFill>
                  <a:prstDash val="solid"/>
                </a:ln>
                <a:solidFill>
                  <a:srgbClr val="FFFFFF"/>
                </a:solidFill>
              </a:rPr>
              <a:t> </a:t>
            </a:r>
            <a:endParaRPr lang="en-US" dirty="0">
              <a:ln w="18415" cmpd="sng">
                <a:solidFill>
                  <a:srgbClr val="FFFFFF"/>
                </a:solidFill>
                <a:prstDash val="solid"/>
              </a:ln>
              <a:solidFill>
                <a:srgbClr val="FFFFFF"/>
              </a:solidFill>
            </a:endParaRPr>
          </a:p>
        </p:txBody>
      </p:sp>
      <p:sp>
        <p:nvSpPr>
          <p:cNvPr id="10" name="Rectangle 9"/>
          <p:cNvSpPr/>
          <p:nvPr/>
        </p:nvSpPr>
        <p:spPr>
          <a:xfrm>
            <a:off x="3633355" y="3647209"/>
            <a:ext cx="5105400" cy="415498"/>
          </a:xfrm>
          <a:prstGeom prst="rect">
            <a:avLst/>
          </a:prstGeom>
          <a:noFill/>
          <a:ln>
            <a:noFill/>
          </a:ln>
          <a:effectLst/>
        </p:spPr>
        <p:txBody>
          <a:bodyPr>
            <a:spAutoFit/>
          </a:bodyPr>
          <a:lstStyle/>
          <a:p>
            <a:pPr>
              <a:defRPr/>
            </a:pPr>
            <a:r>
              <a:rPr lang="en-US" sz="2100" dirty="0">
                <a:ln w="18415" cmpd="sng">
                  <a:solidFill>
                    <a:srgbClr val="FFFFFF"/>
                  </a:solidFill>
                  <a:prstDash val="solid"/>
                </a:ln>
                <a:solidFill>
                  <a:srgbClr val="FFFFFF"/>
                </a:solidFill>
              </a:rPr>
              <a:t> </a:t>
            </a:r>
            <a:r>
              <a:rPr lang="en-US" dirty="0">
                <a:ln w="18415" cmpd="sng">
                  <a:solidFill>
                    <a:srgbClr val="FFFFFF"/>
                  </a:solidFill>
                  <a:prstDash val="solid"/>
                </a:ln>
                <a:solidFill>
                  <a:srgbClr val="FFFFFF"/>
                </a:solidFill>
                <a:latin typeface="Arial" pitchFamily="34" charset="0"/>
                <a:cs typeface="Arial" pitchFamily="34" charset="0"/>
              </a:rPr>
              <a:t>09. </a:t>
            </a:r>
            <a:r>
              <a:rPr lang="en-US" dirty="0" err="1">
                <a:ln w="18415" cmpd="sng">
                  <a:solidFill>
                    <a:srgbClr val="FFFFFF"/>
                  </a:solidFill>
                  <a:prstDash val="solid"/>
                </a:ln>
                <a:solidFill>
                  <a:srgbClr val="FFFFFF"/>
                </a:solidFill>
                <a:latin typeface="Arial" pitchFamily="34" charset="0"/>
                <a:cs typeface="Arial" pitchFamily="34" charset="0"/>
              </a:rPr>
              <a:t>Manajemen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desain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taktis</a:t>
            </a:r>
            <a:r>
              <a:rPr lang="en-US" dirty="0">
                <a:ln w="18415" cmpd="sng">
                  <a:solidFill>
                    <a:srgbClr val="FFFFFF"/>
                  </a:solidFill>
                  <a:prstDash val="solid"/>
                </a:ln>
                <a:solidFill>
                  <a:srgbClr val="FFFFFF"/>
                </a:solidFill>
                <a:latin typeface="Arial" pitchFamily="34" charset="0"/>
                <a:cs typeface="Arial" pitchFamily="34" charset="0"/>
              </a:rPr>
              <a:t> di </a:t>
            </a:r>
            <a:r>
              <a:rPr lang="en-US" dirty="0" err="1">
                <a:ln w="18415" cmpd="sng">
                  <a:solidFill>
                    <a:srgbClr val="FFFFFF"/>
                  </a:solidFill>
                  <a:prstDash val="solid"/>
                </a:ln>
                <a:solidFill>
                  <a:srgbClr val="FFFFFF"/>
                </a:solidFill>
                <a:latin typeface="Arial" pitchFamily="34" charset="0"/>
                <a:cs typeface="Arial" pitchFamily="34" charset="0"/>
              </a:rPr>
              <a:t>perusahaan</a:t>
            </a:r>
            <a:r>
              <a:rPr lang="en-US" dirty="0">
                <a:ln w="18415" cmpd="sng">
                  <a:solidFill>
                    <a:srgbClr val="FFFFFF"/>
                  </a:solidFill>
                  <a:prstDash val="solid"/>
                </a:ln>
                <a:solidFill>
                  <a:srgbClr val="FFFFFF"/>
                </a:solidFill>
                <a:latin typeface="Arial" pitchFamily="34" charset="0"/>
                <a:cs typeface="Arial" pitchFamily="34" charset="0"/>
              </a:rPr>
              <a:t>. </a:t>
            </a:r>
          </a:p>
        </p:txBody>
      </p:sp>
      <p:cxnSp>
        <p:nvCxnSpPr>
          <p:cNvPr id="19" name="Straight Connector 18"/>
          <p:cNvCxnSpPr/>
          <p:nvPr/>
        </p:nvCxnSpPr>
        <p:spPr>
          <a:xfrm>
            <a:off x="3962400" y="3657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962400" y="4038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962400" y="4419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962400" y="4800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962400" y="5181600"/>
            <a:ext cx="46482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410200" y="541020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057400" y="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038600" y="5562600"/>
            <a:ext cx="46482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038600" y="60198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3640281" y="5600721"/>
            <a:ext cx="5105400" cy="369332"/>
          </a:xfrm>
          <a:prstGeom prst="rect">
            <a:avLst/>
          </a:prstGeom>
          <a:noFill/>
          <a:ln>
            <a:noFill/>
          </a:ln>
        </p:spPr>
        <p:txBody>
          <a:bodyPr>
            <a:spAutoFit/>
          </a:bodyPr>
          <a:lstStyle/>
          <a:p>
            <a:pPr>
              <a:defRPr/>
            </a:pPr>
            <a:r>
              <a:rPr lang="en-US" dirty="0">
                <a:ln w="18415" cmpd="sng">
                  <a:solidFill>
                    <a:srgbClr val="FFFFFF"/>
                  </a:solidFill>
                  <a:prstDash val="solid"/>
                </a:ln>
                <a:solidFill>
                  <a:srgbClr val="FFFFFF"/>
                </a:solidFill>
                <a:latin typeface="Arial" pitchFamily="34" charset="0"/>
                <a:cs typeface="Arial" pitchFamily="34" charset="0"/>
              </a:rPr>
              <a:t> 14. Proses </a:t>
            </a:r>
            <a:r>
              <a:rPr lang="en-US" dirty="0" err="1">
                <a:ln w="18415" cmpd="sng">
                  <a:solidFill>
                    <a:srgbClr val="FFFFFF"/>
                  </a:solidFill>
                  <a:prstDash val="solid"/>
                </a:ln>
                <a:solidFill>
                  <a:srgbClr val="FFFFFF"/>
                </a:solidFill>
                <a:latin typeface="Arial" pitchFamily="34" charset="0"/>
                <a:cs typeface="Arial" pitchFamily="34" charset="0"/>
              </a:rPr>
              <a:t>desain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dalam</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manajemen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desain</a:t>
            </a:r>
            <a:r>
              <a:rPr lang="en-US" dirty="0">
                <a:ln w="18415" cmpd="sng">
                  <a:solidFill>
                    <a:srgbClr val="FFFFFF"/>
                  </a:solidFill>
                  <a:prstDash val="solid"/>
                </a:ln>
                <a:solidFill>
                  <a:srgbClr val="FFFFFF"/>
                </a:solidFill>
                <a:latin typeface="Arial" pitchFamily="34" charset="0"/>
                <a:cs typeface="Arial" pitchFamily="34" charset="0"/>
              </a:rPr>
              <a:t> </a:t>
            </a:r>
          </a:p>
        </p:txBody>
      </p:sp>
      <p:sp>
        <p:nvSpPr>
          <p:cNvPr id="28" name="Rectangle 27"/>
          <p:cNvSpPr/>
          <p:nvPr/>
        </p:nvSpPr>
        <p:spPr>
          <a:xfrm>
            <a:off x="3636816" y="4038606"/>
            <a:ext cx="5105400" cy="369332"/>
          </a:xfrm>
          <a:prstGeom prst="rect">
            <a:avLst/>
          </a:prstGeom>
          <a:noFill/>
          <a:ln>
            <a:noFill/>
          </a:ln>
          <a:effectLst/>
        </p:spPr>
        <p:txBody>
          <a:bodyPr>
            <a:spAutoFit/>
          </a:bodyPr>
          <a:lstStyle/>
          <a:p>
            <a:pPr>
              <a:defRPr/>
            </a:pPr>
            <a:r>
              <a:rPr lang="en-US" dirty="0">
                <a:ln w="18415" cmpd="sng">
                  <a:solidFill>
                    <a:srgbClr val="FFFFFF"/>
                  </a:solidFill>
                  <a:prstDash val="solid"/>
                </a:ln>
                <a:solidFill>
                  <a:srgbClr val="FFFFFF"/>
                </a:solidFill>
                <a:latin typeface="Arial" pitchFamily="34" charset="0"/>
                <a:cs typeface="Arial" pitchFamily="34" charset="0"/>
              </a:rPr>
              <a:t> 10. </a:t>
            </a:r>
            <a:r>
              <a:rPr lang="en-US" dirty="0" err="1">
                <a:ln w="18415" cmpd="sng">
                  <a:solidFill>
                    <a:srgbClr val="FFFFFF"/>
                  </a:solidFill>
                  <a:prstDash val="solid"/>
                </a:ln>
                <a:solidFill>
                  <a:srgbClr val="FFFFFF"/>
                </a:solidFill>
                <a:latin typeface="Arial" pitchFamily="34" charset="0"/>
                <a:cs typeface="Arial" pitchFamily="34" charset="0"/>
              </a:rPr>
              <a:t>Metode</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dalam</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manajemen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desain</a:t>
            </a:r>
            <a:r>
              <a:rPr lang="en-US" dirty="0">
                <a:ln w="18415" cmpd="sng">
                  <a:solidFill>
                    <a:srgbClr val="FFFFFF"/>
                  </a:solidFill>
                  <a:prstDash val="solid"/>
                </a:ln>
                <a:solidFill>
                  <a:srgbClr val="FFFFFF"/>
                </a:solidFill>
                <a:latin typeface="Arial" pitchFamily="34" charset="0"/>
                <a:cs typeface="Arial" pitchFamily="34" charset="0"/>
              </a:rPr>
              <a:t>.  </a:t>
            </a:r>
          </a:p>
        </p:txBody>
      </p:sp>
      <p:sp>
        <p:nvSpPr>
          <p:cNvPr id="29" name="Rectangle 28"/>
          <p:cNvSpPr/>
          <p:nvPr/>
        </p:nvSpPr>
        <p:spPr>
          <a:xfrm>
            <a:off x="3647207" y="4402291"/>
            <a:ext cx="5105400" cy="369332"/>
          </a:xfrm>
          <a:prstGeom prst="rect">
            <a:avLst/>
          </a:prstGeom>
          <a:noFill/>
          <a:ln>
            <a:noFill/>
          </a:ln>
          <a:effectLst/>
        </p:spPr>
        <p:txBody>
          <a:bodyPr>
            <a:spAutoFit/>
          </a:bodyPr>
          <a:lstStyle/>
          <a:p>
            <a:pPr>
              <a:defRPr/>
            </a:pPr>
            <a:r>
              <a:rPr lang="en-US" dirty="0">
                <a:ln w="18415" cmpd="sng">
                  <a:solidFill>
                    <a:srgbClr val="FFFFFF"/>
                  </a:solidFill>
                  <a:prstDash val="solid"/>
                </a:ln>
                <a:solidFill>
                  <a:srgbClr val="FFFFFF"/>
                </a:solidFill>
                <a:latin typeface="Arial" pitchFamily="34" charset="0"/>
                <a:cs typeface="Arial" pitchFamily="34" charset="0"/>
              </a:rPr>
              <a:t> 11. </a:t>
            </a:r>
            <a:r>
              <a:rPr lang="en-US" dirty="0" err="1">
                <a:ln w="18415" cmpd="sng">
                  <a:solidFill>
                    <a:srgbClr val="FFFFFF"/>
                  </a:solidFill>
                  <a:prstDash val="solid"/>
                </a:ln>
                <a:solidFill>
                  <a:srgbClr val="FFFFFF"/>
                </a:solidFill>
                <a:latin typeface="Arial" pitchFamily="34" charset="0"/>
                <a:cs typeface="Arial" pitchFamily="34" charset="0"/>
              </a:rPr>
              <a:t>Jalur</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dalam</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manajemen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desain</a:t>
            </a:r>
            <a:r>
              <a:rPr lang="en-US" dirty="0">
                <a:ln w="18415" cmpd="sng">
                  <a:solidFill>
                    <a:srgbClr val="FFFFFF"/>
                  </a:solidFill>
                  <a:prstDash val="solid"/>
                </a:ln>
                <a:solidFill>
                  <a:srgbClr val="FFFFFF"/>
                </a:solidFill>
                <a:latin typeface="Arial" pitchFamily="34" charset="0"/>
                <a:cs typeface="Arial" pitchFamily="34" charset="0"/>
              </a:rPr>
              <a:t> </a:t>
            </a:r>
          </a:p>
        </p:txBody>
      </p:sp>
      <p:sp>
        <p:nvSpPr>
          <p:cNvPr id="30" name="Rectangle 29"/>
          <p:cNvSpPr/>
          <p:nvPr/>
        </p:nvSpPr>
        <p:spPr>
          <a:xfrm>
            <a:off x="3647207" y="4776367"/>
            <a:ext cx="5105400" cy="415498"/>
          </a:xfrm>
          <a:prstGeom prst="rect">
            <a:avLst/>
          </a:prstGeom>
          <a:noFill/>
          <a:ln>
            <a:noFill/>
          </a:ln>
          <a:effectLst/>
        </p:spPr>
        <p:txBody>
          <a:bodyPr>
            <a:spAutoFit/>
          </a:bodyPr>
          <a:lstStyle/>
          <a:p>
            <a:pPr>
              <a:defRPr/>
            </a:pPr>
            <a:r>
              <a:rPr lang="en-US" sz="2100" dirty="0">
                <a:ln w="18415" cmpd="sng">
                  <a:solidFill>
                    <a:srgbClr val="FFFFFF"/>
                  </a:solidFill>
                  <a:prstDash val="solid"/>
                </a:ln>
                <a:solidFill>
                  <a:srgbClr val="FFFFFF"/>
                </a:solidFill>
              </a:rPr>
              <a:t> 12</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Pekerjaan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dalam</a:t>
            </a:r>
            <a:r>
              <a:rPr lang="en-US" dirty="0">
                <a:ln w="18415" cmpd="sng">
                  <a:solidFill>
                    <a:srgbClr val="FFFFFF"/>
                  </a:solidFill>
                  <a:prstDash val="solid"/>
                </a:ln>
                <a:solidFill>
                  <a:srgbClr val="FFFFFF"/>
                </a:solidFill>
                <a:latin typeface="Arial" pitchFamily="34" charset="0"/>
                <a:cs typeface="Arial" pitchFamily="34" charset="0"/>
              </a:rPr>
              <a:t> unit – unit </a:t>
            </a:r>
            <a:r>
              <a:rPr lang="en-US" dirty="0" err="1">
                <a:ln w="18415" cmpd="sng">
                  <a:solidFill>
                    <a:srgbClr val="FFFFFF"/>
                  </a:solidFill>
                  <a:prstDash val="solid"/>
                </a:ln>
                <a:solidFill>
                  <a:srgbClr val="FFFFFF"/>
                </a:solidFill>
                <a:latin typeface="Arial" pitchFamily="34" charset="0"/>
                <a:cs typeface="Arial" pitchFamily="34" charset="0"/>
              </a:rPr>
              <a:t>desain</a:t>
            </a:r>
            <a:r>
              <a:rPr lang="en-US" dirty="0">
                <a:ln w="18415" cmpd="sng">
                  <a:solidFill>
                    <a:srgbClr val="FFFFFF"/>
                  </a:solidFill>
                  <a:prstDash val="solid"/>
                </a:ln>
                <a:solidFill>
                  <a:srgbClr val="FFFFFF"/>
                </a:solidFill>
                <a:latin typeface="Arial" pitchFamily="34" charset="0"/>
                <a:cs typeface="Arial" pitchFamily="34" charset="0"/>
              </a:rPr>
              <a:t> </a:t>
            </a:r>
          </a:p>
        </p:txBody>
      </p:sp>
      <p:sp>
        <p:nvSpPr>
          <p:cNvPr id="31" name="Rectangle 30"/>
          <p:cNvSpPr/>
          <p:nvPr/>
        </p:nvSpPr>
        <p:spPr>
          <a:xfrm>
            <a:off x="3647207" y="5181616"/>
            <a:ext cx="5105400" cy="369332"/>
          </a:xfrm>
          <a:prstGeom prst="rect">
            <a:avLst/>
          </a:prstGeom>
          <a:noFill/>
          <a:ln>
            <a:noFill/>
          </a:ln>
          <a:effectLst/>
        </p:spPr>
        <p:txBody>
          <a:bodyPr>
            <a:spAutoFit/>
          </a:bodyPr>
          <a:lstStyle/>
          <a:p>
            <a:pPr>
              <a:defRPr/>
            </a:pPr>
            <a:r>
              <a:rPr lang="en-US" dirty="0">
                <a:ln w="18415" cmpd="sng">
                  <a:solidFill>
                    <a:srgbClr val="FFFFFF"/>
                  </a:solidFill>
                  <a:prstDash val="solid"/>
                </a:ln>
                <a:solidFill>
                  <a:srgbClr val="FFFFFF"/>
                </a:solidFill>
                <a:latin typeface="Arial" pitchFamily="34" charset="0"/>
                <a:cs typeface="Arial" pitchFamily="34" charset="0"/>
              </a:rPr>
              <a:t> 13. </a:t>
            </a:r>
            <a:r>
              <a:rPr lang="en-US" dirty="0" err="1">
                <a:ln w="18415" cmpd="sng">
                  <a:solidFill>
                    <a:srgbClr val="FFFFFF"/>
                  </a:solidFill>
                  <a:prstDash val="solid"/>
                </a:ln>
                <a:solidFill>
                  <a:srgbClr val="FFFFFF"/>
                </a:solidFill>
                <a:latin typeface="Arial" pitchFamily="34" charset="0"/>
                <a:cs typeface="Arial" pitchFamily="34" charset="0"/>
              </a:rPr>
              <a:t>Tujuan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akhir</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dalam</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manajemen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desain</a:t>
            </a:r>
            <a:r>
              <a:rPr lang="en-US" dirty="0">
                <a:ln w="18415" cmpd="sng">
                  <a:solidFill>
                    <a:srgbClr val="FFFFFF"/>
                  </a:solidFill>
                  <a:prstDash val="solid"/>
                </a:ln>
                <a:solidFill>
                  <a:srgbClr val="FFFFFF"/>
                </a:solidFill>
                <a:latin typeface="Arial" pitchFamily="34" charset="0"/>
                <a:cs typeface="Arial" pitchFamily="34" charset="0"/>
              </a:rPr>
              <a:t> </a:t>
            </a:r>
          </a:p>
        </p:txBody>
      </p:sp>
      <p:sp>
        <p:nvSpPr>
          <p:cNvPr id="32" name="Rectangle 31"/>
          <p:cNvSpPr/>
          <p:nvPr/>
        </p:nvSpPr>
        <p:spPr>
          <a:xfrm>
            <a:off x="3647207" y="3248890"/>
            <a:ext cx="5105400" cy="415498"/>
          </a:xfrm>
          <a:prstGeom prst="rect">
            <a:avLst/>
          </a:prstGeom>
          <a:noFill/>
          <a:ln>
            <a:noFill/>
          </a:ln>
          <a:effectLst/>
        </p:spPr>
        <p:txBody>
          <a:bodyPr>
            <a:spAutoFit/>
          </a:bodyPr>
          <a:lstStyle/>
          <a:p>
            <a:pPr>
              <a:defRPr/>
            </a:pPr>
            <a:r>
              <a:rPr lang="en-US" sz="2100" dirty="0">
                <a:ln w="18415" cmpd="sng">
                  <a:solidFill>
                    <a:srgbClr val="FFFFFF"/>
                  </a:solidFill>
                  <a:prstDash val="solid"/>
                </a:ln>
                <a:solidFill>
                  <a:srgbClr val="FFFFFF"/>
                </a:solidFill>
              </a:rPr>
              <a:t> </a:t>
            </a:r>
            <a:r>
              <a:rPr lang="en-US" dirty="0">
                <a:ln w="18415" cmpd="sng">
                  <a:solidFill>
                    <a:srgbClr val="FFFFFF"/>
                  </a:solidFill>
                  <a:prstDash val="solid"/>
                </a:ln>
                <a:solidFill>
                  <a:srgbClr val="FFFFFF"/>
                </a:solidFill>
                <a:latin typeface="Arial" pitchFamily="34" charset="0"/>
                <a:cs typeface="Arial" pitchFamily="34" charset="0"/>
              </a:rPr>
              <a:t>08. </a:t>
            </a:r>
            <a:r>
              <a:rPr lang="en-US" dirty="0" err="1">
                <a:ln w="18415" cmpd="sng">
                  <a:solidFill>
                    <a:srgbClr val="FFFFFF"/>
                  </a:solidFill>
                  <a:prstDash val="solid"/>
                </a:ln>
                <a:solidFill>
                  <a:srgbClr val="FFFFFF"/>
                </a:solidFill>
                <a:latin typeface="Arial" pitchFamily="34" charset="0"/>
                <a:cs typeface="Arial" pitchFamily="34" charset="0"/>
              </a:rPr>
              <a:t>Ruang</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lingkup</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manajemen</a:t>
            </a:r>
            <a:r>
              <a:rPr lang="en-US" dirty="0">
                <a:ln w="18415" cmpd="sng">
                  <a:solidFill>
                    <a:srgbClr val="FFFFFF"/>
                  </a:solidFill>
                  <a:prstDash val="solid"/>
                </a:ln>
                <a:solidFill>
                  <a:srgbClr val="FFFFFF"/>
                </a:solidFill>
                <a:latin typeface="Arial" pitchFamily="34" charset="0"/>
                <a:cs typeface="Arial" pitchFamily="34" charset="0"/>
              </a:rPr>
              <a:t> </a:t>
            </a:r>
            <a:r>
              <a:rPr lang="en-US" dirty="0" err="1">
                <a:ln w="18415" cmpd="sng">
                  <a:solidFill>
                    <a:srgbClr val="FFFFFF"/>
                  </a:solidFill>
                  <a:prstDash val="solid"/>
                </a:ln>
                <a:solidFill>
                  <a:srgbClr val="FFFFFF"/>
                </a:solidFill>
                <a:latin typeface="Arial" pitchFamily="34" charset="0"/>
                <a:cs typeface="Arial" pitchFamily="34" charset="0"/>
              </a:rPr>
              <a:t>desain</a:t>
            </a:r>
            <a:r>
              <a:rPr lang="en-US" dirty="0">
                <a:ln w="18415" cmpd="sng">
                  <a:solidFill>
                    <a:srgbClr val="FFFFFF"/>
                  </a:solidFill>
                  <a:prstDash val="solid"/>
                </a:ln>
                <a:solidFill>
                  <a:srgbClr val="FFFFFF"/>
                </a:solidFill>
                <a:latin typeface="Arial" pitchFamily="34" charset="0"/>
                <a:cs typeface="Arial" pitchFamily="34" charset="0"/>
              </a:rPr>
              <a:t>. </a:t>
            </a:r>
          </a:p>
        </p:txBody>
      </p:sp>
    </p:spTree>
    <p:extLst>
      <p:ext uri="{BB962C8B-B14F-4D97-AF65-F5344CB8AC3E}">
        <p14:creationId xmlns:p14="http://schemas.microsoft.com/office/powerpoint/2010/main" val="3270257579"/>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itle 5"/>
          <p:cNvSpPr>
            <a:spLocks noGrp="1"/>
          </p:cNvSpPr>
          <p:nvPr>
            <p:ph type="title"/>
          </p:nvPr>
        </p:nvSpPr>
        <p:spPr>
          <a:xfrm>
            <a:off x="533400" y="685800"/>
            <a:ext cx="8229600" cy="685800"/>
          </a:xfrm>
        </p:spPr>
        <p:txBody>
          <a:bodyPr>
            <a:normAutofit/>
          </a:bodyPr>
          <a:lstStyle/>
          <a:p>
            <a:pPr>
              <a:spcBef>
                <a:spcPct val="50000"/>
              </a:spcBef>
            </a:pPr>
            <a:r>
              <a:rPr lang="en-US" sz="3200" dirty="0" smtClean="0">
                <a:latin typeface="Arial" charset="0"/>
                <a:cs typeface="Arial" charset="0"/>
              </a:rPr>
              <a:t>PEKERJAAN UNIT DESAIN</a:t>
            </a:r>
            <a:endParaRPr lang="en-US" sz="3200" dirty="0" smtClean="0">
              <a:latin typeface="Arial" charset="0"/>
              <a:cs typeface="Arial" charset="0"/>
            </a:endParaRPr>
          </a:p>
        </p:txBody>
      </p:sp>
      <p:sp>
        <p:nvSpPr>
          <p:cNvPr id="5124" name="Content Placeholder 5"/>
          <p:cNvSpPr>
            <a:spLocks noGrp="1"/>
          </p:cNvSpPr>
          <p:nvPr>
            <p:ph idx="1"/>
          </p:nvPr>
        </p:nvSpPr>
        <p:spPr>
          <a:xfrm>
            <a:off x="457200" y="1524000"/>
            <a:ext cx="8229600" cy="4602163"/>
          </a:xfrm>
        </p:spPr>
        <p:txBody>
          <a:bodyPr>
            <a:normAutofit lnSpcReduction="10000"/>
          </a:bodyPr>
          <a:lstStyle/>
          <a:p>
            <a:pPr marL="0" indent="0" algn="ctr">
              <a:buNone/>
            </a:pPr>
            <a:r>
              <a:rPr lang="en-US" sz="2400" dirty="0" smtClean="0"/>
              <a:t> </a:t>
            </a:r>
            <a:r>
              <a:rPr lang="en-US" sz="2400" dirty="0" err="1"/>
              <a:t>Desainer</a:t>
            </a:r>
            <a:r>
              <a:rPr lang="en-US" sz="2400" dirty="0"/>
              <a:t> </a:t>
            </a:r>
            <a:r>
              <a:rPr lang="en-US" sz="2400" dirty="0" err="1"/>
              <a:t>produk</a:t>
            </a:r>
            <a:r>
              <a:rPr lang="en-US" sz="2400" dirty="0"/>
              <a:t> </a:t>
            </a:r>
            <a:r>
              <a:rPr lang="en-US" sz="2400" dirty="0" err="1"/>
              <a:t>dilengkapi</a:t>
            </a:r>
            <a:r>
              <a:rPr lang="en-US" sz="2400" dirty="0"/>
              <a:t> </a:t>
            </a:r>
            <a:r>
              <a:rPr lang="en-US" sz="2400" dirty="0" err="1"/>
              <a:t>dengan</a:t>
            </a:r>
            <a:r>
              <a:rPr lang="en-US" sz="2400" dirty="0"/>
              <a:t> </a:t>
            </a:r>
            <a:r>
              <a:rPr lang="en-US" sz="2400" dirty="0" err="1"/>
              <a:t>keterampilan</a:t>
            </a:r>
            <a:r>
              <a:rPr lang="en-US" sz="2400" dirty="0"/>
              <a:t> yang </a:t>
            </a:r>
            <a:r>
              <a:rPr lang="en-US" sz="2400" dirty="0" err="1"/>
              <a:t>dibutuhkan</a:t>
            </a:r>
            <a:r>
              <a:rPr lang="en-US" sz="2400" dirty="0"/>
              <a:t> </a:t>
            </a:r>
            <a:r>
              <a:rPr lang="en-US" sz="2400" dirty="0" err="1"/>
              <a:t>untuk</a:t>
            </a:r>
            <a:r>
              <a:rPr lang="en-US" sz="2400" dirty="0"/>
              <a:t> </a:t>
            </a:r>
            <a:r>
              <a:rPr lang="en-US" sz="2400" dirty="0" err="1"/>
              <a:t>membawa</a:t>
            </a:r>
            <a:r>
              <a:rPr lang="en-US" sz="2400" dirty="0"/>
              <a:t> </a:t>
            </a:r>
            <a:r>
              <a:rPr lang="en-US" sz="2400" dirty="0" err="1"/>
              <a:t>produk</a:t>
            </a:r>
            <a:r>
              <a:rPr lang="en-US" sz="2400" dirty="0"/>
              <a:t> </a:t>
            </a:r>
            <a:r>
              <a:rPr lang="en-US" sz="2400" dirty="0" err="1"/>
              <a:t>dari</a:t>
            </a:r>
            <a:r>
              <a:rPr lang="en-US" sz="2400" dirty="0"/>
              <a:t> </a:t>
            </a:r>
            <a:r>
              <a:rPr lang="en-US" sz="2400" dirty="0" err="1"/>
              <a:t>konsepsi</a:t>
            </a:r>
            <a:r>
              <a:rPr lang="en-US" sz="2400" dirty="0"/>
              <a:t> </a:t>
            </a:r>
            <a:r>
              <a:rPr lang="en-US" sz="2400" dirty="0" err="1"/>
              <a:t>ke</a:t>
            </a:r>
            <a:r>
              <a:rPr lang="en-US" sz="2400" dirty="0"/>
              <a:t> </a:t>
            </a:r>
            <a:r>
              <a:rPr lang="en-US" sz="2400" dirty="0" err="1"/>
              <a:t>pasar</a:t>
            </a:r>
            <a:r>
              <a:rPr lang="en-US" sz="2400" dirty="0"/>
              <a:t>. </a:t>
            </a:r>
            <a:r>
              <a:rPr lang="en-US" sz="2400" dirty="0" err="1"/>
              <a:t>Mereka</a:t>
            </a:r>
            <a:r>
              <a:rPr lang="en-US" sz="2400" dirty="0"/>
              <a:t> </a:t>
            </a:r>
            <a:r>
              <a:rPr lang="en-US" sz="2400" dirty="0" err="1"/>
              <a:t>harus</a:t>
            </a:r>
            <a:r>
              <a:rPr lang="en-US" sz="2400" dirty="0"/>
              <a:t> </a:t>
            </a:r>
            <a:r>
              <a:rPr lang="en-US" sz="2400" dirty="0" err="1"/>
              <a:t>memiliki</a:t>
            </a:r>
            <a:r>
              <a:rPr lang="en-US" sz="2400" dirty="0"/>
              <a:t> </a:t>
            </a:r>
            <a:r>
              <a:rPr lang="en-US" sz="2400" dirty="0" err="1"/>
              <a:t>kemampuan</a:t>
            </a:r>
            <a:r>
              <a:rPr lang="en-US" sz="2400" dirty="0"/>
              <a:t> </a:t>
            </a:r>
            <a:r>
              <a:rPr lang="en-US" sz="2400" dirty="0" err="1"/>
              <a:t>untuk</a:t>
            </a:r>
            <a:r>
              <a:rPr lang="en-US" sz="2400" dirty="0"/>
              <a:t> </a:t>
            </a:r>
            <a:r>
              <a:rPr lang="en-US" sz="2400" dirty="0" err="1"/>
              <a:t>mengelola</a:t>
            </a:r>
            <a:r>
              <a:rPr lang="en-US" sz="2400" dirty="0"/>
              <a:t> </a:t>
            </a:r>
            <a:r>
              <a:rPr lang="en-US" sz="2400" dirty="0" err="1"/>
              <a:t>proyek</a:t>
            </a:r>
            <a:r>
              <a:rPr lang="en-US" sz="2400" dirty="0"/>
              <a:t> </a:t>
            </a:r>
            <a:r>
              <a:rPr lang="en-US" sz="2400" dirty="0" err="1"/>
              <a:t>desain</a:t>
            </a:r>
            <a:r>
              <a:rPr lang="en-US" sz="2400" dirty="0"/>
              <a:t>, </a:t>
            </a:r>
            <a:r>
              <a:rPr lang="en-US" sz="2400" dirty="0" err="1"/>
              <a:t>dan</a:t>
            </a:r>
            <a:r>
              <a:rPr lang="en-US" sz="2400" dirty="0"/>
              <a:t> </a:t>
            </a:r>
            <a:r>
              <a:rPr lang="en-US" sz="2400" dirty="0" err="1"/>
              <a:t>subkontrak</a:t>
            </a:r>
            <a:r>
              <a:rPr lang="en-US" sz="2400" dirty="0"/>
              <a:t> </a:t>
            </a:r>
            <a:r>
              <a:rPr lang="en-US" sz="2400" dirty="0" err="1"/>
              <a:t>daerah</a:t>
            </a:r>
            <a:r>
              <a:rPr lang="en-US" sz="2400" dirty="0"/>
              <a:t> </a:t>
            </a:r>
            <a:r>
              <a:rPr lang="en-US" sz="2400" dirty="0" err="1"/>
              <a:t>untuk</a:t>
            </a:r>
            <a:r>
              <a:rPr lang="en-US" sz="2400" dirty="0"/>
              <a:t> </a:t>
            </a:r>
            <a:r>
              <a:rPr lang="en-US" sz="2400" dirty="0" err="1"/>
              <a:t>sektor</a:t>
            </a:r>
            <a:r>
              <a:rPr lang="en-US" sz="2400" dirty="0"/>
              <a:t> lain </a:t>
            </a:r>
            <a:r>
              <a:rPr lang="en-US" sz="2400" dirty="0" err="1"/>
              <a:t>dalam</a:t>
            </a:r>
            <a:r>
              <a:rPr lang="en-US" sz="2400" dirty="0"/>
              <a:t> </a:t>
            </a:r>
            <a:r>
              <a:rPr lang="en-US" sz="2400" dirty="0" err="1"/>
              <a:t>industri</a:t>
            </a:r>
            <a:r>
              <a:rPr lang="en-US" sz="2400" dirty="0"/>
              <a:t> </a:t>
            </a:r>
            <a:r>
              <a:rPr lang="en-US" sz="2400" dirty="0" err="1"/>
              <a:t>desain</a:t>
            </a:r>
            <a:r>
              <a:rPr lang="en-US" sz="2400" dirty="0" smtClean="0"/>
              <a:t>.</a:t>
            </a:r>
          </a:p>
          <a:p>
            <a:pPr marL="0" indent="0" algn="ctr">
              <a:buNone/>
            </a:pPr>
            <a:endParaRPr lang="en-US" sz="2400" dirty="0" smtClean="0"/>
          </a:p>
          <a:p>
            <a:pPr marL="0" indent="0" algn="ctr">
              <a:buNone/>
            </a:pPr>
            <a:r>
              <a:rPr lang="en-US" sz="2400" dirty="0" err="1" smtClean="0"/>
              <a:t>Estetika</a:t>
            </a:r>
            <a:r>
              <a:rPr lang="en-US" sz="2400" dirty="0" smtClean="0"/>
              <a:t> </a:t>
            </a:r>
            <a:r>
              <a:rPr lang="en-US" sz="2400" dirty="0" err="1"/>
              <a:t>dianggap</a:t>
            </a:r>
            <a:r>
              <a:rPr lang="en-US" sz="2400" dirty="0"/>
              <a:t> </a:t>
            </a:r>
            <a:r>
              <a:rPr lang="en-US" sz="2400" dirty="0" err="1"/>
              <a:t>penting</a:t>
            </a:r>
            <a:r>
              <a:rPr lang="en-US" sz="2400" dirty="0"/>
              <a:t> </a:t>
            </a:r>
            <a:r>
              <a:rPr lang="en-US" sz="2400" dirty="0" err="1"/>
              <a:t>dalam</a:t>
            </a:r>
            <a:r>
              <a:rPr lang="en-US" sz="2400" dirty="0"/>
              <a:t> </a:t>
            </a:r>
            <a:r>
              <a:rPr lang="en-US" sz="2400" dirty="0" err="1"/>
              <a:t>Desain</a:t>
            </a:r>
            <a:r>
              <a:rPr lang="en-US" sz="2400" dirty="0"/>
              <a:t> </a:t>
            </a:r>
            <a:r>
              <a:rPr lang="en-US" sz="2400" dirty="0" err="1"/>
              <a:t>Produk</a:t>
            </a:r>
            <a:r>
              <a:rPr lang="en-US" sz="2400" dirty="0"/>
              <a:t> </a:t>
            </a:r>
            <a:r>
              <a:rPr lang="en-US" sz="2400" dirty="0" err="1"/>
              <a:t>tapi</a:t>
            </a:r>
            <a:r>
              <a:rPr lang="en-US" sz="2400" dirty="0"/>
              <a:t> </a:t>
            </a:r>
            <a:r>
              <a:rPr lang="en-US" sz="2400" dirty="0" err="1"/>
              <a:t>desainer</a:t>
            </a:r>
            <a:r>
              <a:rPr lang="en-US" sz="2400" dirty="0"/>
              <a:t> </a:t>
            </a:r>
            <a:r>
              <a:rPr lang="en-US" sz="2400" dirty="0" err="1"/>
              <a:t>juga</a:t>
            </a:r>
            <a:r>
              <a:rPr lang="en-US" sz="2400" dirty="0"/>
              <a:t> </a:t>
            </a:r>
            <a:r>
              <a:rPr lang="en-US" sz="2400" dirty="0" err="1"/>
              <a:t>menangani</a:t>
            </a:r>
            <a:r>
              <a:rPr lang="en-US" sz="2400" dirty="0"/>
              <a:t> </a:t>
            </a:r>
            <a:r>
              <a:rPr lang="en-US" sz="2400" dirty="0" err="1"/>
              <a:t>aspek-aspek</a:t>
            </a:r>
            <a:r>
              <a:rPr lang="en-US" sz="2400" dirty="0"/>
              <a:t> </a:t>
            </a:r>
            <a:r>
              <a:rPr lang="en-US" sz="2400" dirty="0" err="1"/>
              <a:t>penting</a:t>
            </a:r>
            <a:r>
              <a:rPr lang="en-US" sz="2400" dirty="0"/>
              <a:t> </a:t>
            </a:r>
            <a:r>
              <a:rPr lang="en-US" sz="2400" dirty="0" err="1"/>
              <a:t>termasuk</a:t>
            </a:r>
            <a:r>
              <a:rPr lang="en-US" sz="2400" dirty="0"/>
              <a:t> </a:t>
            </a:r>
            <a:r>
              <a:rPr lang="en-US" sz="2400" dirty="0" err="1"/>
              <a:t>teknologi</a:t>
            </a:r>
            <a:r>
              <a:rPr lang="en-US" sz="2400" dirty="0"/>
              <a:t>, </a:t>
            </a:r>
            <a:r>
              <a:rPr lang="en-US" sz="2400" dirty="0" err="1"/>
              <a:t>ergonomi</a:t>
            </a:r>
            <a:r>
              <a:rPr lang="en-US" sz="2400" dirty="0"/>
              <a:t>, </a:t>
            </a:r>
            <a:r>
              <a:rPr lang="en-US" sz="2400" dirty="0" err="1"/>
              <a:t>kegunaan</a:t>
            </a:r>
            <a:r>
              <a:rPr lang="en-US" sz="2400" dirty="0"/>
              <a:t>, </a:t>
            </a:r>
            <a:r>
              <a:rPr lang="en-US" sz="2400" dirty="0" err="1"/>
              <a:t>stres</a:t>
            </a:r>
            <a:r>
              <a:rPr lang="en-US" sz="2400" dirty="0"/>
              <a:t> </a:t>
            </a:r>
            <a:r>
              <a:rPr lang="en-US" sz="2400" dirty="0" err="1"/>
              <a:t>bahan</a:t>
            </a:r>
            <a:r>
              <a:rPr lang="en-US" sz="2400" dirty="0"/>
              <a:t> </a:t>
            </a:r>
            <a:r>
              <a:rPr lang="en-US" sz="2400" dirty="0" err="1"/>
              <a:t>analisis</a:t>
            </a:r>
            <a:r>
              <a:rPr lang="en-US" sz="2400" dirty="0"/>
              <a:t> </a:t>
            </a:r>
            <a:r>
              <a:rPr lang="en-US" sz="2400" dirty="0" err="1"/>
              <a:t>dan</a:t>
            </a:r>
            <a:r>
              <a:rPr lang="en-US" sz="2400" dirty="0"/>
              <a:t> </a:t>
            </a:r>
            <a:r>
              <a:rPr lang="en-US" sz="2400" dirty="0" err="1" smtClean="0"/>
              <a:t>rekayasa</a:t>
            </a:r>
            <a:r>
              <a:rPr lang="en-US" sz="2400" dirty="0" smtClean="0"/>
              <a:t>.</a:t>
            </a:r>
            <a:r>
              <a:rPr lang="en-US" sz="2400" dirty="0"/>
              <a:t/>
            </a:r>
            <a:br>
              <a:rPr lang="en-US" sz="2400" dirty="0"/>
            </a:br>
            <a:r>
              <a:rPr lang="en-US" sz="2400" dirty="0"/>
              <a:t/>
            </a:r>
            <a:br>
              <a:rPr lang="en-US" sz="2400" dirty="0"/>
            </a:br>
            <a:endParaRPr lang="en-US" sz="2400" dirty="0"/>
          </a:p>
          <a:p>
            <a:pPr marL="0" indent="0">
              <a:buNone/>
            </a:pPr>
            <a:r>
              <a:rPr lang="en-US" sz="2400" dirty="0"/>
              <a:t/>
            </a:r>
            <a:br>
              <a:rPr lang="en-US" sz="2400" dirty="0"/>
            </a:br>
            <a:endParaRPr lang="en-US" sz="2400" dirty="0"/>
          </a:p>
          <a:p>
            <a:pPr marL="0" indent="0" algn="just">
              <a:buNone/>
            </a:pPr>
            <a:endParaRPr lang="en-US" sz="2400" dirty="0" smtClean="0"/>
          </a:p>
          <a:p>
            <a:pPr marL="0" indent="0" algn="just">
              <a:buNone/>
            </a:pPr>
            <a:endParaRPr lang="en-US" sz="2400" dirty="0"/>
          </a:p>
          <a:p>
            <a:pPr marL="0" indent="0" algn="ctr">
              <a:buNone/>
            </a:pPr>
            <a:endParaRPr lang="en-US" sz="2400" dirty="0"/>
          </a:p>
          <a:p>
            <a:endParaRPr lang="en-US" sz="2400" dirty="0"/>
          </a:p>
          <a:p>
            <a:pPr marL="0" indent="0">
              <a:buNone/>
            </a:pPr>
            <a:endParaRPr lang="en-US" sz="2400" dirty="0"/>
          </a:p>
          <a:p>
            <a:endParaRPr lang="en-US" sz="2400" dirty="0"/>
          </a:p>
          <a:p>
            <a:endParaRPr lang="id-ID" sz="2200" dirty="0" smtClean="0">
              <a:latin typeface="Arial" charset="0"/>
              <a:cs typeface="Arial" charset="0"/>
            </a:endParaRPr>
          </a:p>
        </p:txBody>
      </p:sp>
    </p:spTree>
    <p:extLst>
      <p:ext uri="{BB962C8B-B14F-4D97-AF65-F5344CB8AC3E}">
        <p14:creationId xmlns:p14="http://schemas.microsoft.com/office/powerpoint/2010/main" val="57523252"/>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itle 5"/>
          <p:cNvSpPr>
            <a:spLocks noGrp="1"/>
          </p:cNvSpPr>
          <p:nvPr>
            <p:ph type="title"/>
          </p:nvPr>
        </p:nvSpPr>
        <p:spPr>
          <a:xfrm>
            <a:off x="533400" y="685800"/>
            <a:ext cx="8229600" cy="685800"/>
          </a:xfrm>
        </p:spPr>
        <p:txBody>
          <a:bodyPr>
            <a:normAutofit fontScale="90000"/>
          </a:bodyPr>
          <a:lstStyle/>
          <a:p>
            <a:pPr>
              <a:spcBef>
                <a:spcPct val="50000"/>
              </a:spcBef>
            </a:pPr>
            <a:r>
              <a:rPr lang="en-US" sz="3200" dirty="0" smtClean="0"/>
              <a:t> </a:t>
            </a:r>
            <a:r>
              <a:rPr lang="en-US" sz="3200" dirty="0"/>
              <a:t/>
            </a:r>
            <a:br>
              <a:rPr lang="en-US" sz="3200" dirty="0"/>
            </a:br>
            <a:endParaRPr lang="en-US" sz="3200" dirty="0" smtClean="0">
              <a:latin typeface="Arial" charset="0"/>
              <a:cs typeface="Arial" charset="0"/>
            </a:endParaRPr>
          </a:p>
        </p:txBody>
      </p:sp>
      <p:sp>
        <p:nvSpPr>
          <p:cNvPr id="6148" name="Content Placeholder 5"/>
          <p:cNvSpPr>
            <a:spLocks noGrp="1"/>
          </p:cNvSpPr>
          <p:nvPr>
            <p:ph idx="1"/>
          </p:nvPr>
        </p:nvSpPr>
        <p:spPr>
          <a:xfrm>
            <a:off x="457200" y="1524000"/>
            <a:ext cx="8229600" cy="4602163"/>
          </a:xfrm>
        </p:spPr>
        <p:txBody>
          <a:bodyPr>
            <a:normAutofit/>
          </a:bodyPr>
          <a:lstStyle/>
          <a:p>
            <a:pPr marL="0" indent="0" algn="ctr">
              <a:buNone/>
            </a:pPr>
            <a:r>
              <a:rPr lang="en-US" sz="2000" dirty="0"/>
              <a:t/>
            </a:r>
            <a:br>
              <a:rPr lang="en-US" sz="2000" dirty="0"/>
            </a:br>
            <a:r>
              <a:rPr lang="en-US" sz="2000" dirty="0" err="1"/>
              <a:t>Seperti</a:t>
            </a:r>
            <a:r>
              <a:rPr lang="en-US" sz="2000" dirty="0"/>
              <a:t> </a:t>
            </a:r>
            <a:r>
              <a:rPr lang="en-US" sz="2000" dirty="0" err="1"/>
              <a:t>sebagian</a:t>
            </a:r>
            <a:r>
              <a:rPr lang="en-US" sz="2000" dirty="0"/>
              <a:t> </a:t>
            </a:r>
            <a:r>
              <a:rPr lang="en-US" sz="2000" dirty="0" err="1"/>
              <a:t>besar</a:t>
            </a:r>
            <a:r>
              <a:rPr lang="en-US" sz="2000" dirty="0"/>
              <a:t> </a:t>
            </a:r>
            <a:r>
              <a:rPr lang="en-US" sz="2000" dirty="0" err="1"/>
              <a:t>bidang</a:t>
            </a:r>
            <a:r>
              <a:rPr lang="en-US" sz="2000" dirty="0"/>
              <a:t> </a:t>
            </a:r>
            <a:r>
              <a:rPr lang="en-US" sz="2000" dirty="0" err="1"/>
              <a:t>desain</a:t>
            </a:r>
            <a:r>
              <a:rPr lang="en-US" sz="2000" dirty="0"/>
              <a:t> ide </a:t>
            </a:r>
            <a:r>
              <a:rPr lang="en-US" sz="2000" dirty="0" err="1"/>
              <a:t>untuk</a:t>
            </a:r>
            <a:r>
              <a:rPr lang="en-US" sz="2000" dirty="0"/>
              <a:t> </a:t>
            </a:r>
            <a:r>
              <a:rPr lang="en-US" sz="2000" dirty="0" err="1"/>
              <a:t>desain</a:t>
            </a:r>
            <a:r>
              <a:rPr lang="en-US" sz="2000" dirty="0"/>
              <a:t> </a:t>
            </a:r>
            <a:r>
              <a:rPr lang="en-US" sz="2000" dirty="0" err="1"/>
              <a:t>produk</a:t>
            </a:r>
            <a:r>
              <a:rPr lang="en-US" sz="2000" dirty="0"/>
              <a:t> </a:t>
            </a:r>
            <a:r>
              <a:rPr lang="en-US" sz="2000" dirty="0" err="1"/>
              <a:t>muncul</a:t>
            </a:r>
            <a:r>
              <a:rPr lang="en-US" sz="2000" dirty="0"/>
              <a:t> </a:t>
            </a:r>
            <a:r>
              <a:rPr lang="en-US" sz="2000" dirty="0" err="1"/>
              <a:t>dari</a:t>
            </a:r>
            <a:r>
              <a:rPr lang="en-US" sz="2000" dirty="0"/>
              <a:t> </a:t>
            </a:r>
            <a:r>
              <a:rPr lang="en-US" sz="2000" dirty="0" err="1"/>
              <a:t>suatu</a:t>
            </a:r>
            <a:r>
              <a:rPr lang="en-US" sz="2000" dirty="0"/>
              <a:t> </a:t>
            </a:r>
            <a:r>
              <a:rPr lang="en-US" sz="2000" dirty="0" err="1"/>
              <a:t>kebutuhan</a:t>
            </a:r>
            <a:r>
              <a:rPr lang="en-US" sz="2000" dirty="0"/>
              <a:t> </a:t>
            </a:r>
            <a:r>
              <a:rPr lang="en-US" sz="2000" dirty="0" err="1"/>
              <a:t>dan</a:t>
            </a:r>
            <a:r>
              <a:rPr lang="en-US" sz="2000" dirty="0"/>
              <a:t> </a:t>
            </a:r>
            <a:r>
              <a:rPr lang="en-US" sz="2000" dirty="0" err="1"/>
              <a:t>memiliki</a:t>
            </a:r>
            <a:r>
              <a:rPr lang="en-US" sz="2000" dirty="0"/>
              <a:t> </a:t>
            </a:r>
            <a:r>
              <a:rPr lang="en-US" sz="2000" dirty="0" err="1"/>
              <a:t>fungsi</a:t>
            </a:r>
            <a:r>
              <a:rPr lang="en-US" sz="2000" dirty="0"/>
              <a:t>. </a:t>
            </a:r>
            <a:endParaRPr lang="en-US" sz="2000" dirty="0" smtClean="0"/>
          </a:p>
          <a:p>
            <a:pPr marL="0" indent="0" algn="ctr">
              <a:buNone/>
            </a:pPr>
            <a:endParaRPr lang="en-US" sz="2000" dirty="0"/>
          </a:p>
          <a:p>
            <a:pPr marL="0" indent="0" algn="ctr">
              <a:buNone/>
            </a:pPr>
            <a:r>
              <a:rPr lang="en-US" sz="2000" dirty="0" err="1" smtClean="0"/>
              <a:t>Ini</a:t>
            </a:r>
            <a:r>
              <a:rPr lang="en-US" sz="2000" dirty="0" smtClean="0"/>
              <a:t> </a:t>
            </a:r>
            <a:r>
              <a:rPr lang="en-US" sz="2000" dirty="0" err="1"/>
              <a:t>mengikuti</a:t>
            </a:r>
            <a:r>
              <a:rPr lang="en-US" sz="2000" dirty="0"/>
              <a:t> </a:t>
            </a:r>
            <a:r>
              <a:rPr lang="en-US" sz="2000" dirty="0" err="1"/>
              <a:t>metode</a:t>
            </a:r>
            <a:r>
              <a:rPr lang="en-US" sz="2000" dirty="0"/>
              <a:t> </a:t>
            </a:r>
            <a:r>
              <a:rPr lang="en-US" sz="2000" dirty="0" err="1"/>
              <a:t>tertentu</a:t>
            </a:r>
            <a:r>
              <a:rPr lang="en-US" sz="2000" dirty="0"/>
              <a:t> </a:t>
            </a:r>
            <a:r>
              <a:rPr lang="en-US" sz="2000" dirty="0" err="1"/>
              <a:t>dan</a:t>
            </a:r>
            <a:r>
              <a:rPr lang="en-US" sz="2000" dirty="0"/>
              <a:t> </a:t>
            </a:r>
            <a:r>
              <a:rPr lang="en-US" sz="2000" dirty="0" err="1"/>
              <a:t>terkadang</a:t>
            </a:r>
            <a:r>
              <a:rPr lang="en-US" sz="2000" dirty="0"/>
              <a:t> </a:t>
            </a:r>
            <a:r>
              <a:rPr lang="en-US" sz="2000" dirty="0" err="1"/>
              <a:t>dapat</a:t>
            </a:r>
            <a:r>
              <a:rPr lang="en-US" sz="2000" dirty="0"/>
              <a:t> </a:t>
            </a:r>
            <a:r>
              <a:rPr lang="en-US" sz="2000" dirty="0" err="1"/>
              <a:t>disebabkan</a:t>
            </a:r>
            <a:r>
              <a:rPr lang="en-US" sz="2000" dirty="0"/>
              <a:t> </a:t>
            </a:r>
            <a:r>
              <a:rPr lang="en-US" sz="2000" dirty="0" err="1"/>
              <a:t>oleh</a:t>
            </a:r>
            <a:r>
              <a:rPr lang="en-US" sz="2000" dirty="0"/>
              <a:t> </a:t>
            </a:r>
            <a:r>
              <a:rPr lang="en-US" sz="2000" dirty="0" err="1"/>
              <a:t>faktor-faktor</a:t>
            </a:r>
            <a:r>
              <a:rPr lang="en-US" sz="2000" dirty="0"/>
              <a:t> yang </a:t>
            </a:r>
            <a:r>
              <a:rPr lang="en-US" sz="2000" dirty="0" err="1"/>
              <a:t>lebih</a:t>
            </a:r>
            <a:r>
              <a:rPr lang="en-US" sz="2000" dirty="0"/>
              <a:t> </a:t>
            </a:r>
            <a:r>
              <a:rPr lang="en-US" sz="2000" dirty="0" err="1"/>
              <a:t>kompleks</a:t>
            </a:r>
            <a:r>
              <a:rPr lang="en-US" sz="2000" dirty="0"/>
              <a:t> </a:t>
            </a:r>
            <a:r>
              <a:rPr lang="en-US" sz="2000" dirty="0" err="1"/>
              <a:t>seperti</a:t>
            </a:r>
            <a:r>
              <a:rPr lang="en-US" sz="2000" dirty="0"/>
              <a:t> </a:t>
            </a:r>
            <a:r>
              <a:rPr lang="en-US" sz="2000" dirty="0" err="1"/>
              <a:t>asosiasi</a:t>
            </a:r>
            <a:r>
              <a:rPr lang="en-US" sz="2000" dirty="0"/>
              <a:t> </a:t>
            </a:r>
            <a:r>
              <a:rPr lang="en-US" sz="2000" dirty="0" err="1"/>
              <a:t>dan</a:t>
            </a:r>
            <a:r>
              <a:rPr lang="en-US" sz="2000" dirty="0"/>
              <a:t> Telesis. </a:t>
            </a:r>
            <a:endParaRPr lang="en-US" sz="2000" dirty="0" smtClean="0"/>
          </a:p>
          <a:p>
            <a:pPr marL="0" indent="0" algn="ctr">
              <a:buNone/>
            </a:pPr>
            <a:endParaRPr lang="en-US" sz="2000" dirty="0"/>
          </a:p>
          <a:p>
            <a:pPr marL="0" indent="0" algn="ctr">
              <a:buNone/>
            </a:pPr>
            <a:r>
              <a:rPr lang="en-US" sz="2000" dirty="0" err="1" smtClean="0"/>
              <a:t>Juga</a:t>
            </a:r>
            <a:r>
              <a:rPr lang="en-US" sz="2000" dirty="0" smtClean="0"/>
              <a:t> </a:t>
            </a:r>
            <a:r>
              <a:rPr lang="en-US" sz="2000" dirty="0" err="1"/>
              <a:t>digunakan</a:t>
            </a:r>
            <a:r>
              <a:rPr lang="en-US" sz="2000" dirty="0"/>
              <a:t> </a:t>
            </a:r>
            <a:r>
              <a:rPr lang="en-US" sz="2000" dirty="0" err="1"/>
              <a:t>untuk</a:t>
            </a:r>
            <a:r>
              <a:rPr lang="en-US" sz="2000" dirty="0"/>
              <a:t> </a:t>
            </a:r>
            <a:r>
              <a:rPr lang="en-US" sz="2000" dirty="0" err="1"/>
              <a:t>menggambarkan</a:t>
            </a:r>
            <a:r>
              <a:rPr lang="en-US" sz="2000" dirty="0"/>
              <a:t> </a:t>
            </a:r>
            <a:r>
              <a:rPr lang="en-US" sz="2000" dirty="0" err="1"/>
              <a:t>produk</a:t>
            </a:r>
            <a:r>
              <a:rPr lang="en-US" sz="2000" dirty="0"/>
              <a:t> yang </a:t>
            </a:r>
            <a:r>
              <a:rPr lang="en-US" sz="2000" dirty="0" err="1"/>
              <a:t>kompeten</a:t>
            </a:r>
            <a:r>
              <a:rPr lang="en-US" sz="2000" dirty="0"/>
              <a:t> </a:t>
            </a:r>
            <a:r>
              <a:rPr lang="en-US" sz="2000" dirty="0" err="1"/>
              <a:t>secara</a:t>
            </a:r>
            <a:r>
              <a:rPr lang="en-US" sz="2000" dirty="0"/>
              <a:t> </a:t>
            </a:r>
            <a:r>
              <a:rPr lang="en-US" sz="2000" dirty="0" err="1"/>
              <a:t>teknis</a:t>
            </a:r>
            <a:r>
              <a:rPr lang="en-US" sz="2000" dirty="0"/>
              <a:t> </a:t>
            </a:r>
            <a:r>
              <a:rPr lang="en-US" sz="2000" dirty="0" err="1"/>
              <a:t>perancang</a:t>
            </a:r>
            <a:r>
              <a:rPr lang="en-US" sz="2000" dirty="0"/>
              <a:t> </a:t>
            </a:r>
            <a:r>
              <a:rPr lang="en-US" sz="2000" dirty="0" err="1"/>
              <a:t>atau</a:t>
            </a:r>
            <a:r>
              <a:rPr lang="en-US" sz="2000" dirty="0"/>
              <a:t> </a:t>
            </a:r>
            <a:r>
              <a:rPr lang="en-US" sz="2000" dirty="0" err="1"/>
              <a:t>desainer</a:t>
            </a:r>
            <a:r>
              <a:rPr lang="en-US" sz="2000" dirty="0"/>
              <a:t> </a:t>
            </a:r>
            <a:r>
              <a:rPr lang="en-US" sz="2000" dirty="0" err="1"/>
              <a:t>industri</a:t>
            </a:r>
            <a:r>
              <a:rPr lang="en-US" sz="2000" dirty="0"/>
              <a:t> </a:t>
            </a:r>
            <a:r>
              <a:rPr lang="en-US" sz="2000" dirty="0" err="1"/>
              <a:t>adalah</a:t>
            </a:r>
            <a:r>
              <a:rPr lang="en-US" sz="2000" dirty="0"/>
              <a:t> </a:t>
            </a:r>
            <a:r>
              <a:rPr lang="en-US" sz="2000" dirty="0" err="1"/>
              <a:t>istilah</a:t>
            </a:r>
            <a:r>
              <a:rPr lang="en-US" sz="2000" dirty="0"/>
              <a:t> Industrial Design Engineer. </a:t>
            </a:r>
            <a:endParaRPr lang="en-US" sz="2000" dirty="0" smtClean="0"/>
          </a:p>
          <a:p>
            <a:pPr marL="0" indent="0" algn="ctr">
              <a:buNone/>
            </a:pPr>
            <a:endParaRPr lang="en-US" sz="2000" dirty="0"/>
          </a:p>
          <a:p>
            <a:pPr marL="0" indent="0" algn="ctr">
              <a:buNone/>
            </a:pPr>
            <a:r>
              <a:rPr lang="en-US" sz="2000" dirty="0" smtClean="0"/>
              <a:t>The </a:t>
            </a:r>
            <a:r>
              <a:rPr lang="en-US" sz="2000" dirty="0"/>
              <a:t>Cyclone vacuum cleaner </a:t>
            </a:r>
            <a:r>
              <a:rPr lang="en-US" sz="2000" dirty="0" err="1"/>
              <a:t>penemu</a:t>
            </a:r>
            <a:r>
              <a:rPr lang="en-US" sz="2000" dirty="0"/>
              <a:t> James Dyson </a:t>
            </a:r>
            <a:r>
              <a:rPr lang="en-US" sz="2000" dirty="0" err="1"/>
              <a:t>misalnya</a:t>
            </a:r>
            <a:r>
              <a:rPr lang="en-US" sz="2000" dirty="0"/>
              <a:t> </a:t>
            </a:r>
            <a:r>
              <a:rPr lang="en-US" sz="2000" dirty="0" err="1"/>
              <a:t>dapat</a:t>
            </a:r>
            <a:r>
              <a:rPr lang="en-US" sz="2000" dirty="0"/>
              <a:t> </a:t>
            </a:r>
            <a:r>
              <a:rPr lang="en-US" sz="2000" dirty="0" err="1"/>
              <a:t>dianggap</a:t>
            </a:r>
            <a:r>
              <a:rPr lang="en-US" sz="2000" dirty="0"/>
              <a:t> </a:t>
            </a:r>
            <a:r>
              <a:rPr lang="en-US" sz="2000" dirty="0" err="1"/>
              <a:t>dalam</a:t>
            </a:r>
            <a:r>
              <a:rPr lang="en-US" sz="2000" dirty="0"/>
              <a:t> </a:t>
            </a:r>
            <a:r>
              <a:rPr lang="en-US" sz="2000" dirty="0" err="1"/>
              <a:t>kategori</a:t>
            </a:r>
            <a:r>
              <a:rPr lang="en-US" sz="2000" dirty="0"/>
              <a:t> </a:t>
            </a:r>
            <a:r>
              <a:rPr lang="en-US" sz="2000" dirty="0" err="1"/>
              <a:t>ini</a:t>
            </a:r>
            <a:r>
              <a:rPr lang="en-US" sz="2000" dirty="0"/>
              <a:t>.</a:t>
            </a:r>
            <a:endParaRPr lang="en-US" sz="2000" b="1" dirty="0"/>
          </a:p>
        </p:txBody>
      </p:sp>
    </p:spTree>
    <p:extLst>
      <p:ext uri="{BB962C8B-B14F-4D97-AF65-F5344CB8AC3E}">
        <p14:creationId xmlns:p14="http://schemas.microsoft.com/office/powerpoint/2010/main" val="3051549504"/>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itle 5"/>
          <p:cNvSpPr>
            <a:spLocks noGrp="1"/>
          </p:cNvSpPr>
          <p:nvPr>
            <p:ph type="title"/>
          </p:nvPr>
        </p:nvSpPr>
        <p:spPr>
          <a:xfrm>
            <a:off x="533400" y="685800"/>
            <a:ext cx="8229600" cy="685800"/>
          </a:xfrm>
        </p:spPr>
        <p:txBody>
          <a:bodyPr/>
          <a:lstStyle/>
          <a:p>
            <a:pPr>
              <a:spcBef>
                <a:spcPct val="50000"/>
              </a:spcBef>
            </a:pPr>
            <a:endParaRPr lang="en-US" sz="3200" dirty="0" smtClean="0">
              <a:latin typeface="Arial" charset="0"/>
              <a:cs typeface="Arial" charset="0"/>
            </a:endParaRPr>
          </a:p>
        </p:txBody>
      </p:sp>
      <p:sp>
        <p:nvSpPr>
          <p:cNvPr id="7172" name="Content Placeholder 5"/>
          <p:cNvSpPr>
            <a:spLocks noGrp="1"/>
          </p:cNvSpPr>
          <p:nvPr>
            <p:ph idx="1"/>
          </p:nvPr>
        </p:nvSpPr>
        <p:spPr>
          <a:xfrm>
            <a:off x="457200" y="1524000"/>
            <a:ext cx="8229600" cy="4602163"/>
          </a:xfrm>
        </p:spPr>
        <p:txBody>
          <a:bodyPr>
            <a:normAutofit fontScale="92500" lnSpcReduction="10000"/>
          </a:bodyPr>
          <a:lstStyle/>
          <a:p>
            <a:pPr marL="0" indent="0" algn="ctr">
              <a:buNone/>
            </a:pPr>
            <a:r>
              <a:rPr lang="en-US" sz="2400" dirty="0" err="1"/>
              <a:t>Beberapa</a:t>
            </a:r>
            <a:r>
              <a:rPr lang="en-US" sz="2400" dirty="0"/>
              <a:t> </a:t>
            </a:r>
            <a:r>
              <a:rPr lang="en-US" sz="2400" dirty="0" err="1"/>
              <a:t>perusahaan</a:t>
            </a:r>
            <a:r>
              <a:rPr lang="en-US" sz="2400" dirty="0"/>
              <a:t> </a:t>
            </a:r>
            <a:r>
              <a:rPr lang="en-US" sz="2400" dirty="0" err="1"/>
              <a:t>atau</a:t>
            </a:r>
            <a:r>
              <a:rPr lang="en-US" sz="2400" dirty="0"/>
              <a:t> </a:t>
            </a:r>
            <a:r>
              <a:rPr lang="en-US" sz="2400" dirty="0" err="1"/>
              <a:t>individu</a:t>
            </a:r>
            <a:r>
              <a:rPr lang="en-US" sz="2400" dirty="0"/>
              <a:t> yang </a:t>
            </a:r>
            <a:r>
              <a:rPr lang="en-US" sz="2400" dirty="0" err="1"/>
              <a:t>memiliki</a:t>
            </a:r>
            <a:r>
              <a:rPr lang="en-US" sz="2400" dirty="0"/>
              <a:t> </a:t>
            </a:r>
            <a:r>
              <a:rPr lang="en-US" sz="2400" dirty="0" err="1"/>
              <a:t>perasaan</a:t>
            </a:r>
            <a:r>
              <a:rPr lang="en-US" sz="2400" dirty="0"/>
              <a:t> yang </a:t>
            </a:r>
            <a:r>
              <a:rPr lang="en-US" sz="2400" dirty="0" err="1"/>
              <a:t>kuat</a:t>
            </a:r>
            <a:r>
              <a:rPr lang="en-US" sz="2400" dirty="0"/>
              <a:t> </a:t>
            </a:r>
            <a:r>
              <a:rPr lang="en-US" sz="2400" dirty="0" err="1"/>
              <a:t>terutama</a:t>
            </a:r>
            <a:r>
              <a:rPr lang="en-US" sz="2400" dirty="0"/>
              <a:t> </a:t>
            </a:r>
            <a:r>
              <a:rPr lang="en-US" sz="2400" dirty="0" err="1"/>
              <a:t>untuk</a:t>
            </a:r>
            <a:r>
              <a:rPr lang="en-US" sz="2400" dirty="0"/>
              <a:t> </a:t>
            </a:r>
            <a:r>
              <a:rPr lang="en-US" sz="2400" dirty="0" err="1"/>
              <a:t>mengembangkan</a:t>
            </a:r>
            <a:r>
              <a:rPr lang="en-US" sz="2400" dirty="0"/>
              <a:t> </a:t>
            </a:r>
            <a:r>
              <a:rPr lang="en-US" sz="2400" dirty="0" err="1"/>
              <a:t>produk-produk</a:t>
            </a:r>
            <a:r>
              <a:rPr lang="en-US" sz="2400" dirty="0"/>
              <a:t> </a:t>
            </a:r>
            <a:r>
              <a:rPr lang="en-US" sz="2400" dirty="0" err="1"/>
              <a:t>baru</a:t>
            </a:r>
            <a:r>
              <a:rPr lang="en-US" sz="2400" dirty="0"/>
              <a:t> </a:t>
            </a:r>
            <a:r>
              <a:rPr lang="en-US" sz="2400" dirty="0" err="1"/>
              <a:t>daripada</a:t>
            </a:r>
            <a:r>
              <a:rPr lang="en-US" sz="2400" dirty="0"/>
              <a:t> yang lain. </a:t>
            </a:r>
            <a:endParaRPr lang="en-US" sz="2400" dirty="0" smtClean="0"/>
          </a:p>
          <a:p>
            <a:pPr marL="0" indent="0" algn="ctr">
              <a:buNone/>
            </a:pPr>
            <a:endParaRPr lang="en-US" sz="2400" dirty="0"/>
          </a:p>
          <a:p>
            <a:pPr marL="0" indent="0" algn="ctr">
              <a:buNone/>
            </a:pPr>
            <a:r>
              <a:rPr lang="en-US" sz="2400" dirty="0" err="1" smtClean="0"/>
              <a:t>Dalam</a:t>
            </a:r>
            <a:r>
              <a:rPr lang="en-US" sz="2400" dirty="0" smtClean="0"/>
              <a:t> </a:t>
            </a:r>
            <a:r>
              <a:rPr lang="en-US" sz="2400" dirty="0" err="1"/>
              <a:t>dunia</a:t>
            </a:r>
            <a:r>
              <a:rPr lang="en-US" sz="2400" dirty="0"/>
              <a:t> modern </a:t>
            </a:r>
            <a:r>
              <a:rPr lang="en-US" sz="2400" dirty="0" err="1"/>
              <a:t>ini</a:t>
            </a:r>
            <a:r>
              <a:rPr lang="en-US" sz="2400" dirty="0"/>
              <a:t> </a:t>
            </a:r>
            <a:r>
              <a:rPr lang="en-US" sz="2400" dirty="0" err="1"/>
              <a:t>termasuk</a:t>
            </a:r>
            <a:r>
              <a:rPr lang="en-US" sz="2400" dirty="0"/>
              <a:t> </a:t>
            </a:r>
            <a:r>
              <a:rPr lang="en-US" sz="2400" dirty="0" err="1"/>
              <a:t>teknologi</a:t>
            </a:r>
            <a:r>
              <a:rPr lang="en-US" sz="2400" dirty="0"/>
              <a:t> </a:t>
            </a:r>
            <a:r>
              <a:rPr lang="en-US" sz="2400" dirty="0" err="1"/>
              <a:t>terutama</a:t>
            </a:r>
            <a:r>
              <a:rPr lang="en-US" sz="2400" dirty="0"/>
              <a:t> </a:t>
            </a:r>
            <a:r>
              <a:rPr lang="en-US" sz="2400" dirty="0" err="1"/>
              <a:t>perusahaan-perusahaan</a:t>
            </a:r>
            <a:r>
              <a:rPr lang="en-US" sz="2400" dirty="0"/>
              <a:t> </a:t>
            </a:r>
            <a:r>
              <a:rPr lang="en-US" sz="2400" dirty="0" err="1"/>
              <a:t>seperti</a:t>
            </a:r>
            <a:r>
              <a:rPr lang="en-US" sz="2400" dirty="0"/>
              <a:t> iRobot, Google </a:t>
            </a:r>
            <a:r>
              <a:rPr lang="en-US" sz="2400" dirty="0" err="1"/>
              <a:t>atau</a:t>
            </a:r>
            <a:r>
              <a:rPr lang="en-US" sz="2400" dirty="0"/>
              <a:t> Nokia. </a:t>
            </a:r>
            <a:endParaRPr lang="en-US" sz="2400" dirty="0" smtClean="0"/>
          </a:p>
          <a:p>
            <a:pPr marL="0" indent="0" algn="ctr">
              <a:buNone/>
            </a:pPr>
            <a:endParaRPr lang="en-US" sz="2400" dirty="0"/>
          </a:p>
          <a:p>
            <a:pPr marL="0" indent="0" algn="ctr">
              <a:buNone/>
            </a:pPr>
            <a:r>
              <a:rPr lang="en-US" sz="2400" dirty="0" err="1" smtClean="0"/>
              <a:t>Banyak</a:t>
            </a:r>
            <a:r>
              <a:rPr lang="en-US" sz="2400" dirty="0" smtClean="0"/>
              <a:t> </a:t>
            </a:r>
            <a:r>
              <a:rPr lang="en-US" sz="2400" dirty="0" err="1"/>
              <a:t>desainer</a:t>
            </a:r>
            <a:r>
              <a:rPr lang="en-US" sz="2400" dirty="0"/>
              <a:t> </a:t>
            </a:r>
            <a:r>
              <a:rPr lang="en-US" sz="2400" dirty="0" err="1"/>
              <a:t>produk</a:t>
            </a:r>
            <a:r>
              <a:rPr lang="en-US" sz="2400" dirty="0"/>
              <a:t> </a:t>
            </a:r>
            <a:r>
              <a:rPr lang="en-US" sz="2400" dirty="0" err="1"/>
              <a:t>aset</a:t>
            </a:r>
            <a:r>
              <a:rPr lang="en-US" sz="2400" dirty="0"/>
              <a:t> </a:t>
            </a:r>
            <a:r>
              <a:rPr lang="en-US" sz="2400" dirty="0" err="1"/>
              <a:t>strategis</a:t>
            </a:r>
            <a:r>
              <a:rPr lang="en-US" sz="2400" dirty="0"/>
              <a:t> </a:t>
            </a:r>
            <a:r>
              <a:rPr lang="en-US" sz="2400" dirty="0" err="1"/>
              <a:t>kepada</a:t>
            </a:r>
            <a:r>
              <a:rPr lang="en-US" sz="2400" dirty="0"/>
              <a:t> </a:t>
            </a:r>
            <a:r>
              <a:rPr lang="en-US" sz="2400" dirty="0" err="1"/>
              <a:t>perusahaan-perusahaan</a:t>
            </a:r>
            <a:r>
              <a:rPr lang="en-US" sz="2400" dirty="0"/>
              <a:t> yang </a:t>
            </a:r>
            <a:r>
              <a:rPr lang="en-US" sz="2400" dirty="0" err="1"/>
              <a:t>perlu</a:t>
            </a:r>
            <a:r>
              <a:rPr lang="en-US" sz="2400" dirty="0"/>
              <a:t> </a:t>
            </a:r>
            <a:r>
              <a:rPr lang="en-US" sz="2400" dirty="0" err="1"/>
              <a:t>untuk</a:t>
            </a:r>
            <a:r>
              <a:rPr lang="en-US" sz="2400" dirty="0"/>
              <a:t> </a:t>
            </a:r>
            <a:r>
              <a:rPr lang="en-US" sz="2400" dirty="0" err="1"/>
              <a:t>mempertahankan</a:t>
            </a:r>
            <a:r>
              <a:rPr lang="en-US" sz="2400" dirty="0"/>
              <a:t> </a:t>
            </a:r>
            <a:r>
              <a:rPr lang="en-US" sz="2400" dirty="0" err="1"/>
              <a:t>keunggulan</a:t>
            </a:r>
            <a:r>
              <a:rPr lang="en-US" sz="2400" dirty="0"/>
              <a:t> </a:t>
            </a:r>
            <a:r>
              <a:rPr lang="en-US" sz="2400" dirty="0" err="1"/>
              <a:t>kompetitif</a:t>
            </a:r>
            <a:r>
              <a:rPr lang="en-US" sz="2400" dirty="0"/>
              <a:t> </a:t>
            </a:r>
            <a:r>
              <a:rPr lang="en-US" sz="2400" dirty="0" err="1"/>
              <a:t>dalam</a:t>
            </a:r>
            <a:r>
              <a:rPr lang="en-US" sz="2400" dirty="0"/>
              <a:t> </a:t>
            </a:r>
            <a:r>
              <a:rPr lang="en-US" sz="2400" dirty="0" err="1"/>
              <a:t>inovasi</a:t>
            </a:r>
            <a:r>
              <a:rPr lang="en-US" sz="2400" dirty="0" smtClean="0"/>
              <a:t>.</a:t>
            </a:r>
          </a:p>
          <a:p>
            <a:pPr marL="0" indent="0" algn="just">
              <a:buNone/>
            </a:pPr>
            <a:r>
              <a:rPr lang="en-US" sz="2400" dirty="0"/>
              <a:t/>
            </a:r>
            <a:br>
              <a:rPr lang="en-US" sz="2400" dirty="0"/>
            </a:br>
            <a:r>
              <a:rPr lang="en-US" sz="2400" dirty="0"/>
              <a:t/>
            </a:r>
            <a:br>
              <a:rPr lang="en-US" sz="2400" dirty="0"/>
            </a:br>
            <a:endParaRPr lang="en-US" sz="2400" b="1" dirty="0"/>
          </a:p>
          <a:p>
            <a:pPr marL="0" indent="0" algn="just">
              <a:buNone/>
            </a:pPr>
            <a:endParaRPr lang="id-ID" sz="2200" dirty="0" smtClean="0">
              <a:latin typeface="Arial" charset="0"/>
              <a:cs typeface="Arial" charset="0"/>
            </a:endParaRPr>
          </a:p>
        </p:txBody>
      </p:sp>
    </p:spTree>
    <p:extLst>
      <p:ext uri="{BB962C8B-B14F-4D97-AF65-F5344CB8AC3E}">
        <p14:creationId xmlns:p14="http://schemas.microsoft.com/office/powerpoint/2010/main" val="2777178907"/>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itle 5"/>
          <p:cNvSpPr>
            <a:spLocks noGrp="1"/>
          </p:cNvSpPr>
          <p:nvPr>
            <p:ph type="title"/>
          </p:nvPr>
        </p:nvSpPr>
        <p:spPr>
          <a:xfrm>
            <a:off x="533400" y="685800"/>
            <a:ext cx="8229600" cy="685800"/>
          </a:xfrm>
        </p:spPr>
        <p:txBody>
          <a:bodyPr/>
          <a:lstStyle/>
          <a:p>
            <a:pPr>
              <a:spcBef>
                <a:spcPct val="50000"/>
              </a:spcBef>
            </a:pPr>
            <a:r>
              <a:rPr lang="id-ID" sz="3200" b="1" dirty="0"/>
              <a:t>Perancangan dan Pengembangan Produk</a:t>
            </a:r>
            <a:endParaRPr lang="en-US" sz="3200" dirty="0" smtClean="0">
              <a:latin typeface="Arial" charset="0"/>
              <a:cs typeface="Arial" charset="0"/>
            </a:endParaRPr>
          </a:p>
        </p:txBody>
      </p:sp>
      <p:sp>
        <p:nvSpPr>
          <p:cNvPr id="7172" name="Content Placeholder 5"/>
          <p:cNvSpPr>
            <a:spLocks noGrp="1"/>
          </p:cNvSpPr>
          <p:nvPr>
            <p:ph idx="1"/>
          </p:nvPr>
        </p:nvSpPr>
        <p:spPr>
          <a:xfrm>
            <a:off x="457200" y="1524000"/>
            <a:ext cx="8229600" cy="4602163"/>
          </a:xfrm>
        </p:spPr>
        <p:txBody>
          <a:bodyPr>
            <a:normAutofit/>
          </a:bodyPr>
          <a:lstStyle/>
          <a:p>
            <a:pPr marL="0" indent="0" algn="ctr">
              <a:buNone/>
            </a:pPr>
            <a:r>
              <a:rPr lang="id-ID" sz="2400" smtClean="0"/>
              <a:t>Kesuksesan </a:t>
            </a:r>
            <a:r>
              <a:rPr lang="id-ID" sz="2400" dirty="0"/>
              <a:t>ekonomi sebuah perusahaan manufaktur tergantung pada kemampuan untuk mengidentifikasi kebutuhan pelanggan, kemudian secara tepat menciptakan produk yang dapat memenuhi kebutuhan tersebut dengan biaya yang rendah. Hal ini bukan merupakan tanggung jawab bagian pemasaran, bagian desain, melainkan tanggung jawab yang melibatkan banyak fungsi dalam suatu </a:t>
            </a:r>
            <a:r>
              <a:rPr lang="id-ID" sz="2400" dirty="0" smtClean="0"/>
              <a:t>perusahaan</a:t>
            </a:r>
            <a:r>
              <a:rPr lang="en-US" sz="2400" dirty="0" smtClean="0"/>
              <a:t>.</a:t>
            </a:r>
            <a:endParaRPr lang="id-ID" sz="2400" dirty="0"/>
          </a:p>
          <a:p>
            <a:pPr marL="0" indent="0" algn="just">
              <a:buNone/>
            </a:pPr>
            <a:r>
              <a:rPr lang="en-US" sz="2400" dirty="0"/>
              <a:t/>
            </a:r>
            <a:br>
              <a:rPr lang="en-US" sz="2400" dirty="0"/>
            </a:br>
            <a:endParaRPr lang="id-ID" sz="2200" dirty="0" smtClean="0">
              <a:latin typeface="Arial" charset="0"/>
              <a:cs typeface="Arial" charset="0"/>
            </a:endParaRPr>
          </a:p>
        </p:txBody>
      </p:sp>
    </p:spTree>
    <p:extLst>
      <p:ext uri="{BB962C8B-B14F-4D97-AF65-F5344CB8AC3E}">
        <p14:creationId xmlns:p14="http://schemas.microsoft.com/office/powerpoint/2010/main" val="2397697697"/>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itle 5"/>
          <p:cNvSpPr>
            <a:spLocks noGrp="1"/>
          </p:cNvSpPr>
          <p:nvPr>
            <p:ph type="title"/>
          </p:nvPr>
        </p:nvSpPr>
        <p:spPr>
          <a:xfrm>
            <a:off x="533400" y="685800"/>
            <a:ext cx="8229600" cy="685800"/>
          </a:xfrm>
        </p:spPr>
        <p:txBody>
          <a:bodyPr/>
          <a:lstStyle/>
          <a:p>
            <a:pPr>
              <a:spcBef>
                <a:spcPct val="50000"/>
              </a:spcBef>
            </a:pPr>
            <a:r>
              <a:rPr lang="en-US" sz="3200" b="1" dirty="0" err="1"/>
              <a:t>Pengembangan</a:t>
            </a:r>
            <a:r>
              <a:rPr lang="en-US" sz="3200" b="1" dirty="0"/>
              <a:t> </a:t>
            </a:r>
            <a:r>
              <a:rPr lang="en-US" sz="3200" b="1" dirty="0" err="1"/>
              <a:t>Produk</a:t>
            </a:r>
            <a:endParaRPr lang="en-US" sz="3200" dirty="0" smtClean="0">
              <a:latin typeface="Arial" charset="0"/>
              <a:cs typeface="Arial" charset="0"/>
            </a:endParaRPr>
          </a:p>
        </p:txBody>
      </p:sp>
      <p:sp>
        <p:nvSpPr>
          <p:cNvPr id="7172" name="Content Placeholder 5"/>
          <p:cNvSpPr>
            <a:spLocks noGrp="1"/>
          </p:cNvSpPr>
          <p:nvPr>
            <p:ph idx="1"/>
          </p:nvPr>
        </p:nvSpPr>
        <p:spPr>
          <a:xfrm>
            <a:off x="457200" y="1524000"/>
            <a:ext cx="8229600" cy="4602163"/>
          </a:xfrm>
        </p:spPr>
        <p:txBody>
          <a:bodyPr>
            <a:normAutofit/>
          </a:bodyPr>
          <a:lstStyle/>
          <a:p>
            <a:pPr marL="0" indent="0">
              <a:buNone/>
            </a:pPr>
            <a:r>
              <a:rPr lang="en-US" sz="2400" dirty="0" err="1" smtClean="0"/>
              <a:t>Pengembangan</a:t>
            </a:r>
            <a:r>
              <a:rPr lang="en-US" sz="2400" dirty="0" smtClean="0"/>
              <a:t> </a:t>
            </a:r>
            <a:r>
              <a:rPr lang="en-US" sz="2400" dirty="0" err="1"/>
              <a:t>produk</a:t>
            </a:r>
            <a:r>
              <a:rPr lang="en-US" sz="2400" dirty="0"/>
              <a:t> </a:t>
            </a:r>
            <a:r>
              <a:rPr lang="en-US" sz="2400" dirty="0" err="1"/>
              <a:t>merupakan</a:t>
            </a:r>
            <a:r>
              <a:rPr lang="en-US" sz="2400" dirty="0"/>
              <a:t> </a:t>
            </a:r>
            <a:r>
              <a:rPr lang="en-US" sz="2400" dirty="0" err="1"/>
              <a:t>serangkaian</a:t>
            </a:r>
            <a:r>
              <a:rPr lang="en-US" sz="2400" dirty="0"/>
              <a:t> </a:t>
            </a:r>
            <a:r>
              <a:rPr lang="en-US" sz="2400" dirty="0" err="1"/>
              <a:t>aktivitas</a:t>
            </a:r>
            <a:r>
              <a:rPr lang="en-US" sz="2400" dirty="0"/>
              <a:t> yang </a:t>
            </a:r>
            <a:r>
              <a:rPr lang="en-US" sz="2400" dirty="0" err="1"/>
              <a:t>dimulai</a:t>
            </a:r>
            <a:r>
              <a:rPr lang="en-US" sz="2400" dirty="0"/>
              <a:t> </a:t>
            </a:r>
            <a:r>
              <a:rPr lang="en-US" sz="2400" dirty="0" err="1"/>
              <a:t>dengan</a:t>
            </a:r>
            <a:r>
              <a:rPr lang="en-US" sz="2400" dirty="0"/>
              <a:t> </a:t>
            </a:r>
            <a:r>
              <a:rPr lang="en-US" sz="2400" dirty="0" err="1"/>
              <a:t>analisa</a:t>
            </a:r>
            <a:r>
              <a:rPr lang="en-US" sz="2400" dirty="0"/>
              <a:t> </a:t>
            </a:r>
            <a:r>
              <a:rPr lang="en-US" sz="2400" dirty="0" err="1"/>
              <a:t>persepsi</a:t>
            </a:r>
            <a:r>
              <a:rPr lang="en-US" sz="2400" dirty="0"/>
              <a:t> </a:t>
            </a:r>
            <a:r>
              <a:rPr lang="en-US" sz="2400" dirty="0" err="1"/>
              <a:t>dan</a:t>
            </a:r>
            <a:r>
              <a:rPr lang="en-US" sz="2400" dirty="0"/>
              <a:t> </a:t>
            </a:r>
            <a:r>
              <a:rPr lang="en-US" sz="2400" dirty="0" err="1"/>
              <a:t>peluang</a:t>
            </a:r>
            <a:r>
              <a:rPr lang="en-US" sz="2400" dirty="0"/>
              <a:t>. </a:t>
            </a:r>
            <a:r>
              <a:rPr lang="en-US" sz="2400" dirty="0" err="1"/>
              <a:t>Pengembangan</a:t>
            </a:r>
            <a:r>
              <a:rPr lang="en-US" sz="2400" dirty="0"/>
              <a:t> </a:t>
            </a:r>
            <a:r>
              <a:rPr lang="en-US" sz="2400" dirty="0" err="1"/>
              <a:t>produk</a:t>
            </a:r>
            <a:r>
              <a:rPr lang="en-US" sz="2400" dirty="0"/>
              <a:t> </a:t>
            </a:r>
            <a:r>
              <a:rPr lang="en-US" sz="2400" dirty="0" err="1"/>
              <a:t>merupakan</a:t>
            </a:r>
            <a:r>
              <a:rPr lang="en-US" sz="2400" dirty="0"/>
              <a:t> </a:t>
            </a:r>
            <a:r>
              <a:rPr lang="en-US" sz="2400" dirty="0" err="1"/>
              <a:t>aktivitas</a:t>
            </a:r>
            <a:r>
              <a:rPr lang="en-US" sz="2400" dirty="0"/>
              <a:t> </a:t>
            </a:r>
            <a:r>
              <a:rPr lang="en-US" sz="2400" dirty="0" err="1"/>
              <a:t>lintas</a:t>
            </a:r>
            <a:r>
              <a:rPr lang="en-US" sz="2400" dirty="0"/>
              <a:t> </a:t>
            </a:r>
            <a:r>
              <a:rPr lang="en-US" sz="2400" dirty="0" err="1"/>
              <a:t>disiplin</a:t>
            </a:r>
            <a:r>
              <a:rPr lang="en-US" sz="2400" dirty="0"/>
              <a:t> yang </a:t>
            </a:r>
            <a:r>
              <a:rPr lang="en-US" sz="2400" dirty="0" err="1"/>
              <a:t>membutuhkan</a:t>
            </a:r>
            <a:r>
              <a:rPr lang="en-US" sz="2400" dirty="0"/>
              <a:t> </a:t>
            </a:r>
            <a:r>
              <a:rPr lang="en-US" sz="2400" dirty="0" err="1"/>
              <a:t>kontribusi</a:t>
            </a:r>
            <a:r>
              <a:rPr lang="en-US" sz="2400" dirty="0"/>
              <a:t> </a:t>
            </a:r>
            <a:r>
              <a:rPr lang="en-US" sz="2400" dirty="0" err="1"/>
              <a:t>dari</a:t>
            </a:r>
            <a:r>
              <a:rPr lang="en-US" sz="2400" dirty="0"/>
              <a:t> </a:t>
            </a:r>
            <a:r>
              <a:rPr lang="en-US" sz="2400" dirty="0" err="1"/>
              <a:t>hampir</a:t>
            </a:r>
            <a:r>
              <a:rPr lang="en-US" sz="2400" dirty="0"/>
              <a:t> </a:t>
            </a:r>
            <a:r>
              <a:rPr lang="en-US" sz="2400" dirty="0" err="1"/>
              <a:t>semua</a:t>
            </a:r>
            <a:r>
              <a:rPr lang="en-US" sz="2400" dirty="0"/>
              <a:t> </a:t>
            </a:r>
            <a:r>
              <a:rPr lang="en-US" sz="2400" dirty="0" err="1"/>
              <a:t>fungsi</a:t>
            </a:r>
            <a:r>
              <a:rPr lang="en-US" sz="2400" dirty="0"/>
              <a:t> yang </a:t>
            </a:r>
            <a:r>
              <a:rPr lang="en-US" sz="2400" dirty="0" err="1"/>
              <a:t>ada</a:t>
            </a:r>
            <a:r>
              <a:rPr lang="en-US" sz="2400" dirty="0"/>
              <a:t> di </a:t>
            </a:r>
            <a:r>
              <a:rPr lang="en-US" sz="2400" dirty="0" err="1" smtClean="0"/>
              <a:t>perusahaan</a:t>
            </a:r>
            <a:r>
              <a:rPr lang="en-US" sz="2400" dirty="0"/>
              <a:t>.</a:t>
            </a:r>
            <a:r>
              <a:rPr lang="en-US" sz="2400" dirty="0"/>
              <a:t> </a:t>
            </a:r>
            <a:endParaRPr lang="id-ID" sz="2400" dirty="0"/>
          </a:p>
          <a:p>
            <a:pPr marL="0" indent="0" algn="just">
              <a:buNone/>
            </a:pPr>
            <a:r>
              <a:rPr lang="en-US" sz="2400" dirty="0"/>
              <a:t/>
            </a:r>
            <a:br>
              <a:rPr lang="en-US" sz="2400" dirty="0"/>
            </a:br>
            <a:endParaRPr lang="id-ID" sz="2200" dirty="0" smtClean="0">
              <a:latin typeface="Arial" charset="0"/>
              <a:cs typeface="Arial" charset="0"/>
            </a:endParaRPr>
          </a:p>
        </p:txBody>
      </p:sp>
    </p:spTree>
    <p:extLst>
      <p:ext uri="{BB962C8B-B14F-4D97-AF65-F5344CB8AC3E}">
        <p14:creationId xmlns:p14="http://schemas.microsoft.com/office/powerpoint/2010/main" val="4260438461"/>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itle 5"/>
          <p:cNvSpPr>
            <a:spLocks noGrp="1"/>
          </p:cNvSpPr>
          <p:nvPr>
            <p:ph type="title"/>
          </p:nvPr>
        </p:nvSpPr>
        <p:spPr>
          <a:xfrm>
            <a:off x="533400" y="685800"/>
            <a:ext cx="8229600" cy="685800"/>
          </a:xfrm>
        </p:spPr>
        <p:txBody>
          <a:bodyPr/>
          <a:lstStyle/>
          <a:p>
            <a:pPr>
              <a:spcBef>
                <a:spcPct val="50000"/>
              </a:spcBef>
            </a:pPr>
            <a:r>
              <a:rPr lang="en-US" sz="3200" dirty="0" err="1"/>
              <a:t>Pemasaran</a:t>
            </a:r>
            <a:endParaRPr lang="en-US" sz="3200" dirty="0" smtClean="0">
              <a:latin typeface="Arial" charset="0"/>
              <a:cs typeface="Arial" charset="0"/>
            </a:endParaRPr>
          </a:p>
        </p:txBody>
      </p:sp>
      <p:sp>
        <p:nvSpPr>
          <p:cNvPr id="7172" name="Content Placeholder 5"/>
          <p:cNvSpPr>
            <a:spLocks noGrp="1"/>
          </p:cNvSpPr>
          <p:nvPr>
            <p:ph idx="1"/>
          </p:nvPr>
        </p:nvSpPr>
        <p:spPr>
          <a:xfrm>
            <a:off x="457200" y="1524000"/>
            <a:ext cx="8229600" cy="4602163"/>
          </a:xfrm>
        </p:spPr>
        <p:txBody>
          <a:bodyPr>
            <a:normAutofit/>
          </a:bodyPr>
          <a:lstStyle/>
          <a:p>
            <a:pPr marL="0" indent="0" algn="just">
              <a:buNone/>
            </a:pPr>
            <a:r>
              <a:rPr lang="en-US" sz="2400" dirty="0" err="1" smtClean="0"/>
              <a:t>Fungsi</a:t>
            </a:r>
            <a:r>
              <a:rPr lang="en-US" sz="2400" dirty="0" smtClean="0"/>
              <a:t> </a:t>
            </a:r>
            <a:r>
              <a:rPr lang="en-US" sz="2400" dirty="0" err="1"/>
              <a:t>pemasaran</a:t>
            </a:r>
            <a:r>
              <a:rPr lang="en-US" sz="2400" dirty="0"/>
              <a:t> </a:t>
            </a:r>
            <a:r>
              <a:rPr lang="en-US" sz="2400" dirty="0" err="1"/>
              <a:t>adalah</a:t>
            </a:r>
            <a:r>
              <a:rPr lang="en-US" sz="2400" dirty="0"/>
              <a:t> </a:t>
            </a:r>
            <a:r>
              <a:rPr lang="en-US" sz="2400" dirty="0" err="1"/>
              <a:t>menjembatani</a:t>
            </a:r>
            <a:r>
              <a:rPr lang="en-US" sz="2400" dirty="0"/>
              <a:t> </a:t>
            </a:r>
            <a:r>
              <a:rPr lang="en-US" sz="2400" dirty="0" err="1"/>
              <a:t>interaksi</a:t>
            </a:r>
            <a:r>
              <a:rPr lang="en-US" sz="2400" dirty="0"/>
              <a:t> </a:t>
            </a:r>
            <a:r>
              <a:rPr lang="en-US" sz="2400" dirty="0" err="1"/>
              <a:t>antara</a:t>
            </a:r>
            <a:r>
              <a:rPr lang="en-US" sz="2400" dirty="0"/>
              <a:t> </a:t>
            </a:r>
            <a:r>
              <a:rPr lang="en-US" sz="2400" dirty="0" err="1"/>
              <a:t>perusahaan</a:t>
            </a:r>
            <a:r>
              <a:rPr lang="en-US" sz="2400" dirty="0"/>
              <a:t> </a:t>
            </a:r>
            <a:r>
              <a:rPr lang="en-US" sz="2400" dirty="0" err="1"/>
              <a:t>dengan</a:t>
            </a:r>
            <a:r>
              <a:rPr lang="en-US" sz="2400" dirty="0"/>
              <a:t> </a:t>
            </a:r>
            <a:r>
              <a:rPr lang="en-US" sz="2400" dirty="0" err="1"/>
              <a:t>pelanggan</a:t>
            </a:r>
            <a:r>
              <a:rPr lang="en-US" sz="2400" dirty="0"/>
              <a:t>. </a:t>
            </a:r>
            <a:r>
              <a:rPr lang="en-US" sz="2400" dirty="0" err="1"/>
              <a:t>Peranan</a:t>
            </a:r>
            <a:r>
              <a:rPr lang="en-US" sz="2400" dirty="0"/>
              <a:t> </a:t>
            </a:r>
            <a:r>
              <a:rPr lang="en-US" sz="2400" dirty="0" err="1"/>
              <a:t>lainnya</a:t>
            </a:r>
            <a:r>
              <a:rPr lang="en-US" sz="2400" dirty="0"/>
              <a:t> </a:t>
            </a:r>
            <a:r>
              <a:rPr lang="en-US" sz="2400" dirty="0" err="1"/>
              <a:t>adalah</a:t>
            </a:r>
            <a:r>
              <a:rPr lang="en-US" sz="2400" dirty="0"/>
              <a:t> </a:t>
            </a:r>
            <a:r>
              <a:rPr lang="en-US" sz="2400" dirty="0" err="1"/>
              <a:t>memfasilitasi</a:t>
            </a:r>
            <a:r>
              <a:rPr lang="en-US" sz="2400" dirty="0"/>
              <a:t> proses </a:t>
            </a:r>
            <a:r>
              <a:rPr lang="en-US" sz="2400" dirty="0" err="1"/>
              <a:t>identifikasi</a:t>
            </a:r>
            <a:r>
              <a:rPr lang="en-US" sz="2400" dirty="0"/>
              <a:t> </a:t>
            </a:r>
            <a:r>
              <a:rPr lang="en-US" sz="2400" dirty="0" err="1"/>
              <a:t>peluang</a:t>
            </a:r>
            <a:r>
              <a:rPr lang="en-US" sz="2400" dirty="0"/>
              <a:t> </a:t>
            </a:r>
            <a:r>
              <a:rPr lang="en-US" sz="2400" dirty="0" err="1"/>
              <a:t>produk</a:t>
            </a:r>
            <a:r>
              <a:rPr lang="en-US" sz="2400" dirty="0"/>
              <a:t>, </a:t>
            </a:r>
            <a:r>
              <a:rPr lang="en-US" sz="2400" dirty="0" err="1"/>
              <a:t>pendefinisian</a:t>
            </a:r>
            <a:r>
              <a:rPr lang="en-US" sz="2400" dirty="0"/>
              <a:t> </a:t>
            </a:r>
            <a:r>
              <a:rPr lang="en-US" sz="2400" dirty="0" err="1"/>
              <a:t>segmen</a:t>
            </a:r>
            <a:r>
              <a:rPr lang="en-US" sz="2400" dirty="0"/>
              <a:t> </a:t>
            </a:r>
            <a:r>
              <a:rPr lang="en-US" sz="2400" dirty="0" err="1"/>
              <a:t>pasar</a:t>
            </a:r>
            <a:r>
              <a:rPr lang="en-US" sz="2400" dirty="0"/>
              <a:t>, </a:t>
            </a:r>
            <a:r>
              <a:rPr lang="en-US" sz="2400" dirty="0" err="1"/>
              <a:t>dan</a:t>
            </a:r>
            <a:r>
              <a:rPr lang="en-US" sz="2400" dirty="0"/>
              <a:t> </a:t>
            </a:r>
            <a:r>
              <a:rPr lang="en-US" sz="2400" dirty="0" err="1"/>
              <a:t>identifikasi</a:t>
            </a:r>
            <a:r>
              <a:rPr lang="en-US" sz="2400" dirty="0"/>
              <a:t> </a:t>
            </a:r>
            <a:r>
              <a:rPr lang="en-US" sz="2400" dirty="0" err="1"/>
              <a:t>kebutuhan</a:t>
            </a:r>
            <a:r>
              <a:rPr lang="en-US" sz="2400" dirty="0"/>
              <a:t> </a:t>
            </a:r>
            <a:r>
              <a:rPr lang="en-US" sz="2400" dirty="0" err="1"/>
              <a:t>pelanggan</a:t>
            </a:r>
            <a:r>
              <a:rPr lang="en-US" sz="2400" dirty="0"/>
              <a:t>. </a:t>
            </a:r>
            <a:r>
              <a:rPr lang="en-US" sz="2400" dirty="0" err="1"/>
              <a:t>Bagian</a:t>
            </a:r>
            <a:r>
              <a:rPr lang="en-US" sz="2400" dirty="0"/>
              <a:t> </a:t>
            </a:r>
            <a:r>
              <a:rPr lang="en-US" sz="2400" dirty="0" err="1"/>
              <a:t>pemasaran</a:t>
            </a:r>
            <a:r>
              <a:rPr lang="en-US" sz="2400" dirty="0"/>
              <a:t> </a:t>
            </a:r>
            <a:r>
              <a:rPr lang="en-US" sz="2400" dirty="0" err="1"/>
              <a:t>juga</a:t>
            </a:r>
            <a:r>
              <a:rPr lang="en-US" sz="2400" dirty="0"/>
              <a:t> </a:t>
            </a:r>
            <a:r>
              <a:rPr lang="en-US" sz="2400" dirty="0" err="1"/>
              <a:t>secara</a:t>
            </a:r>
            <a:r>
              <a:rPr lang="en-US" sz="2400" dirty="0"/>
              <a:t> </a:t>
            </a:r>
            <a:r>
              <a:rPr lang="en-US" sz="2400" dirty="0" err="1"/>
              <a:t>khusus</a:t>
            </a:r>
            <a:r>
              <a:rPr lang="en-US" sz="2400" dirty="0"/>
              <a:t> </a:t>
            </a:r>
            <a:r>
              <a:rPr lang="en-US" sz="2400" dirty="0" err="1"/>
              <a:t>merancang</a:t>
            </a:r>
            <a:r>
              <a:rPr lang="en-US" sz="2400" dirty="0"/>
              <a:t> </a:t>
            </a:r>
            <a:r>
              <a:rPr lang="en-US" sz="2400" dirty="0" err="1"/>
              <a:t>komunikasi</a:t>
            </a:r>
            <a:r>
              <a:rPr lang="en-US" sz="2400" dirty="0"/>
              <a:t> </a:t>
            </a:r>
            <a:r>
              <a:rPr lang="en-US" sz="2400" dirty="0" err="1"/>
              <a:t>antara</a:t>
            </a:r>
            <a:r>
              <a:rPr lang="en-US" sz="2400" dirty="0"/>
              <a:t> </a:t>
            </a:r>
            <a:r>
              <a:rPr lang="en-US" sz="2400" dirty="0" err="1"/>
              <a:t>perusahaan</a:t>
            </a:r>
            <a:r>
              <a:rPr lang="en-US" sz="2400" dirty="0"/>
              <a:t> </a:t>
            </a:r>
            <a:r>
              <a:rPr lang="en-US" sz="2400" dirty="0" err="1"/>
              <a:t>dengan</a:t>
            </a:r>
            <a:r>
              <a:rPr lang="en-US" sz="2400" dirty="0"/>
              <a:t> </a:t>
            </a:r>
            <a:r>
              <a:rPr lang="en-US" sz="2400" dirty="0" err="1"/>
              <a:t>pelanggan</a:t>
            </a:r>
            <a:r>
              <a:rPr lang="en-US" sz="2400" dirty="0"/>
              <a:t>, </a:t>
            </a:r>
            <a:r>
              <a:rPr lang="en-US" sz="2400" dirty="0" err="1"/>
              <a:t>menetapkan</a:t>
            </a:r>
            <a:r>
              <a:rPr lang="en-US" sz="2400" dirty="0"/>
              <a:t> target </a:t>
            </a:r>
            <a:r>
              <a:rPr lang="en-US" sz="2400" dirty="0" err="1"/>
              <a:t>harga</a:t>
            </a:r>
            <a:r>
              <a:rPr lang="en-US" sz="2400" dirty="0"/>
              <a:t> </a:t>
            </a:r>
            <a:r>
              <a:rPr lang="en-US" sz="2400" dirty="0" err="1"/>
              <a:t>dan</a:t>
            </a:r>
            <a:r>
              <a:rPr lang="en-US" sz="2400" dirty="0"/>
              <a:t> </a:t>
            </a:r>
            <a:r>
              <a:rPr lang="en-US" sz="2400" dirty="0" err="1"/>
              <a:t>merancang</a:t>
            </a:r>
            <a:r>
              <a:rPr lang="en-US" sz="2400" dirty="0"/>
              <a:t> </a:t>
            </a:r>
            <a:r>
              <a:rPr lang="en-US" sz="2400" dirty="0" err="1"/>
              <a:t>peluncuran</a:t>
            </a:r>
            <a:r>
              <a:rPr lang="en-US" sz="2400" dirty="0"/>
              <a:t> </a:t>
            </a:r>
            <a:r>
              <a:rPr lang="en-US" sz="2400" dirty="0" err="1"/>
              <a:t>serta</a:t>
            </a:r>
            <a:r>
              <a:rPr lang="en-US" sz="2400" dirty="0"/>
              <a:t> </a:t>
            </a:r>
            <a:r>
              <a:rPr lang="en-US" sz="2400" dirty="0" err="1"/>
              <a:t>promosi</a:t>
            </a:r>
            <a:r>
              <a:rPr lang="en-US" sz="2400" dirty="0"/>
              <a:t> </a:t>
            </a:r>
            <a:r>
              <a:rPr lang="en-US" sz="2400" dirty="0" err="1"/>
              <a:t>produk</a:t>
            </a:r>
            <a:r>
              <a:rPr lang="en-US" sz="2400" dirty="0"/>
              <a:t>.</a:t>
            </a:r>
          </a:p>
          <a:p>
            <a:endParaRPr lang="id-ID" sz="2400" dirty="0"/>
          </a:p>
          <a:p>
            <a:pPr marL="0" indent="0" algn="ctr">
              <a:buNone/>
            </a:pPr>
            <a:endParaRPr lang="id-ID" sz="2400" dirty="0"/>
          </a:p>
          <a:p>
            <a:pPr marL="0" indent="0" algn="just">
              <a:buNone/>
            </a:pPr>
            <a:r>
              <a:rPr lang="en-US" sz="2400" dirty="0"/>
              <a:t/>
            </a:r>
            <a:br>
              <a:rPr lang="en-US" sz="2400" dirty="0"/>
            </a:br>
            <a:endParaRPr lang="id-ID" sz="2200" dirty="0" smtClean="0">
              <a:latin typeface="Arial" charset="0"/>
              <a:cs typeface="Arial" charset="0"/>
            </a:endParaRPr>
          </a:p>
        </p:txBody>
      </p:sp>
    </p:spTree>
    <p:extLst>
      <p:ext uri="{BB962C8B-B14F-4D97-AF65-F5344CB8AC3E}">
        <p14:creationId xmlns:p14="http://schemas.microsoft.com/office/powerpoint/2010/main" val="317376318"/>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355</Words>
  <Application>Microsoft Office PowerPoint</Application>
  <PresentationFormat>On-screen Show (4:3)</PresentationFormat>
  <Paragraphs>104</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PEKERJAAN UNIT DESAIN</vt:lpstr>
      <vt:lpstr>  </vt:lpstr>
      <vt:lpstr>PowerPoint Presentation</vt:lpstr>
      <vt:lpstr>Perancangan dan Pengembangan Produk</vt:lpstr>
      <vt:lpstr>Pengembangan Produk</vt:lpstr>
      <vt:lpstr>Pemasaran</vt:lpstr>
      <vt:lpstr>Perancangan (desain)</vt:lpstr>
      <vt:lpstr> Manufaktur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FDIK</dc:creator>
  <cp:lastModifiedBy>FDIK</cp:lastModifiedBy>
  <cp:revision>6</cp:revision>
  <dcterms:created xsi:type="dcterms:W3CDTF">2017-11-21T01:57:37Z</dcterms:created>
  <dcterms:modified xsi:type="dcterms:W3CDTF">2017-11-22T02:41:46Z</dcterms:modified>
</cp:coreProperties>
</file>