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65D4B-22CF-402E-89D9-A52459FC6D78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4B54B-D897-4BE2-ABEE-04225FB9D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58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101D4C-7CBD-43FB-B777-A0E691BA8735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3F95DE-E2F9-4FFA-B2C2-AEFBA895134A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8C35E1-AA79-4522-B162-C34A9A47C4CD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3EE664-EA82-41EF-AC06-A7854C3A30B5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A18765-7369-4F73-8E1C-A34F025BFA45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BD5E9F-DD21-4081-ABAF-5414DAAF2EE6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661B7E-E665-4F6E-A306-DCA5D8BDA04D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261B95-DCF2-4E66-8AEA-7CF0A8AF087E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9E9EAE-DC28-4808-AE10-CD0E8258DC7D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5ABF59-DF09-4EFF-B849-9544517D43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56CEED-DB54-43A0-8B1B-20DDE065BDCA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46BC87-1397-4C26-ABCD-3AC2C2FD7226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0C5F91-A706-439C-9B2B-45B2A500F6D0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97325A-AC05-4591-AB42-CEEE6A928D0B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FC1840-AB6E-4BC8-AB37-B395A7F57563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0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86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4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1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1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4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20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3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3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0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9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4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SDM </a:t>
            </a:r>
            <a:r>
              <a:rPr lang="en-US" b="1" dirty="0" err="1" smtClean="0">
                <a:solidFill>
                  <a:schemeClr val="bg1"/>
                </a:solidFill>
              </a:rPr>
              <a:t>dan</a:t>
            </a:r>
            <a:r>
              <a:rPr lang="en-US" b="1" dirty="0" smtClean="0">
                <a:solidFill>
                  <a:schemeClr val="bg1"/>
                </a:solidFill>
              </a:rPr>
              <a:t> KEGIATAN DESAIN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PERTEMUAN 2</a:t>
            </a: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OSKAR JUDIANTO </a:t>
            </a:r>
            <a:r>
              <a:rPr lang="en-US" b="1" dirty="0" err="1" smtClean="0">
                <a:solidFill>
                  <a:schemeClr val="bg1"/>
                </a:solidFill>
              </a:rPr>
              <a:t>SSn</a:t>
            </a:r>
            <a:r>
              <a:rPr lang="en-US" b="1" dirty="0" smtClean="0">
                <a:solidFill>
                  <a:schemeClr val="bg1"/>
                </a:solidFill>
              </a:rPr>
              <a:t>., MM., MDs.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DESAIN PRODUK</a:t>
            </a: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FAKULTAS DESAIN </a:t>
            </a:r>
            <a:r>
              <a:rPr lang="en-US" b="1" dirty="0" err="1" smtClean="0">
                <a:solidFill>
                  <a:schemeClr val="bg1"/>
                </a:solidFill>
              </a:rPr>
              <a:t>dan</a:t>
            </a:r>
            <a:r>
              <a:rPr lang="en-US" b="1" dirty="0" smtClean="0">
                <a:solidFill>
                  <a:schemeClr val="bg1"/>
                </a:solidFill>
              </a:rPr>
              <a:t> INDUSTRI KREATIF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2552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8018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6221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4582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54992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4508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4463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31286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03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Sebelum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02.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SDM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07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fektifitas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03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Terapannya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04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Strategi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05.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06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inovasi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teknologi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01.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4437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476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1963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Setelah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09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taktis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14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Proses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10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11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Jalur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12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ekerjaan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unit – unit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13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akhir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08.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Ruang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lingkup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7143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DESAIN DAN RUANG LINGKUP MANAJEMEN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dirty="0"/>
              <a:t>A.</a:t>
            </a:r>
            <a:r>
              <a:rPr lang="en-US" sz="2400" dirty="0"/>
              <a:t>    </a:t>
            </a:r>
            <a:r>
              <a:rPr lang="en-US" sz="2400" b="1" dirty="0" err="1"/>
              <a:t>Terimonologi</a:t>
            </a:r>
            <a:r>
              <a:rPr lang="en-US" sz="2400" b="1" dirty="0"/>
              <a:t> </a:t>
            </a:r>
            <a:r>
              <a:rPr lang="en-US" sz="2400" b="1" dirty="0" err="1"/>
              <a:t>Desain</a:t>
            </a:r>
            <a:endParaRPr lang="en-US" sz="2400" dirty="0"/>
          </a:p>
          <a:p>
            <a:pPr marL="0" indent="0" algn="just">
              <a:buNone/>
            </a:pP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proses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dikatakan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seumur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keberadaan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di </a:t>
            </a:r>
            <a:r>
              <a:rPr lang="en-US" sz="2400" dirty="0" err="1"/>
              <a:t>bumi</a:t>
            </a:r>
            <a:r>
              <a:rPr lang="en-US" sz="2400" dirty="0"/>
              <a:t>. 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sadari</a:t>
            </a:r>
            <a:r>
              <a:rPr lang="en-US" sz="2400" dirty="0"/>
              <a:t>. </a:t>
            </a:r>
            <a:r>
              <a:rPr lang="en-US" sz="2400" dirty="0" err="1"/>
              <a:t>Akhirnya</a:t>
            </a:r>
            <a:r>
              <a:rPr lang="en-US" sz="2400" dirty="0"/>
              <a:t>, </a:t>
            </a:r>
            <a:r>
              <a:rPr lang="en-US" sz="2400" dirty="0" err="1"/>
              <a:t>sebagian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berpendapat</a:t>
            </a:r>
            <a:r>
              <a:rPr lang="en-US" sz="2400" dirty="0"/>
              <a:t> </a:t>
            </a:r>
            <a:r>
              <a:rPr lang="en-US" sz="2400" dirty="0" err="1"/>
              <a:t>seolah-olah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dikenal</a:t>
            </a:r>
            <a:r>
              <a:rPr lang="en-US" sz="2400" dirty="0"/>
              <a:t> </a:t>
            </a:r>
            <a:r>
              <a:rPr lang="en-US" sz="2400" dirty="0" err="1"/>
              <a:t>sejak</a:t>
            </a:r>
            <a:r>
              <a:rPr lang="en-US" sz="2400" dirty="0"/>
              <a:t> </a:t>
            </a:r>
            <a:r>
              <a:rPr lang="en-US" sz="2400" dirty="0" err="1"/>
              <a:t>zaman</a:t>
            </a:r>
            <a:r>
              <a:rPr lang="en-US" sz="2400" dirty="0"/>
              <a:t> modern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modern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sehari-hari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di </a:t>
            </a:r>
            <a:r>
              <a:rPr lang="en-US" sz="2400" dirty="0" err="1"/>
              <a:t>artikan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,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gagasan</a:t>
            </a:r>
            <a:r>
              <a:rPr lang="en-US" sz="2400" dirty="0"/>
              <a:t>. </a:t>
            </a:r>
            <a:r>
              <a:rPr lang="en-US" sz="2400" dirty="0" err="1"/>
              <a:t>Pengertian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sepenuhnya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sepenuhnya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.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Kamus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Indonesia </a:t>
            </a:r>
            <a:r>
              <a:rPr lang="en-US" sz="2400" dirty="0" err="1"/>
              <a:t>dikatakan</a:t>
            </a:r>
            <a:r>
              <a:rPr lang="en-US" sz="2400" dirty="0"/>
              <a:t> </a:t>
            </a:r>
            <a:r>
              <a:rPr lang="en-US" sz="2400" dirty="0" err="1"/>
              <a:t>baha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sepadan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kata </a:t>
            </a:r>
            <a:r>
              <a:rPr lang="en-US" sz="2400" dirty="0" err="1"/>
              <a:t>perencanaan</a:t>
            </a:r>
            <a:r>
              <a:rPr lang="en-US" sz="2400" dirty="0"/>
              <a:t>.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merancang</a:t>
            </a:r>
            <a:r>
              <a:rPr lang="en-US" sz="2400" dirty="0"/>
              <a:t>/</a:t>
            </a:r>
            <a:r>
              <a:rPr lang="en-US" sz="2400" dirty="0" err="1"/>
              <a:t>rancang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rancang</a:t>
            </a:r>
            <a:r>
              <a:rPr lang="en-US" sz="2400" dirty="0"/>
              <a:t> </a:t>
            </a:r>
            <a:r>
              <a:rPr lang="en-US" sz="2400" dirty="0" err="1"/>
              <a:t>bangun</a:t>
            </a:r>
            <a:r>
              <a:rPr lang="en-US" sz="2400" dirty="0"/>
              <a:t> yang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disepadankan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kata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nampaknya</a:t>
            </a:r>
            <a:r>
              <a:rPr lang="en-US" sz="2400" dirty="0"/>
              <a:t>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mengartikan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. Kata “</a:t>
            </a:r>
            <a:r>
              <a:rPr lang="en-US" sz="2400" dirty="0" err="1"/>
              <a:t>Desain</a:t>
            </a:r>
            <a:r>
              <a:rPr lang="en-US" sz="2400" dirty="0"/>
              <a:t>” yang </a:t>
            </a:r>
            <a:r>
              <a:rPr lang="en-US" sz="2400" dirty="0" err="1"/>
              <a:t>sebenarnya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kata </a:t>
            </a:r>
            <a:r>
              <a:rPr lang="en-US" sz="2400" dirty="0" err="1"/>
              <a:t>baru</a:t>
            </a:r>
            <a:r>
              <a:rPr lang="en-US" sz="2400" dirty="0"/>
              <a:t> yang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peng</a:t>
            </a:r>
            <a:r>
              <a:rPr lang="en-US" sz="2400" dirty="0"/>
              <a:t>-Indonesia-an </a:t>
            </a:r>
            <a:r>
              <a:rPr lang="en-US" sz="2400" dirty="0" err="1"/>
              <a:t>dari</a:t>
            </a:r>
            <a:r>
              <a:rPr lang="en-US" sz="2400" dirty="0"/>
              <a:t> kata </a:t>
            </a:r>
            <a:r>
              <a:rPr lang="en-US" sz="2400" i="1" dirty="0"/>
              <a:t>design </a:t>
            </a: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en-US" sz="2400" dirty="0" err="1"/>
              <a:t>dipertahankan</a:t>
            </a:r>
            <a:r>
              <a:rPr lang="en-US" sz="2400" dirty="0"/>
              <a:t>. Kata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menggeser</a:t>
            </a:r>
            <a:r>
              <a:rPr lang="en-US" sz="2400" dirty="0"/>
              <a:t> kata </a:t>
            </a:r>
            <a:r>
              <a:rPr lang="en-US" sz="2400" dirty="0" err="1"/>
              <a:t>rancang</a:t>
            </a:r>
            <a:r>
              <a:rPr lang="en-US" sz="2400" dirty="0"/>
              <a:t> </a:t>
            </a:r>
            <a:r>
              <a:rPr lang="en-US" sz="2400" dirty="0" err="1"/>
              <a:t>bangun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  kata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mewadahi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, </a:t>
            </a:r>
            <a:r>
              <a:rPr lang="en-US" sz="2400" dirty="0" err="1"/>
              <a:t>keilmuan</a:t>
            </a:r>
            <a:r>
              <a:rPr lang="en-US" sz="2400" dirty="0"/>
              <a:t>, </a:t>
            </a:r>
            <a:r>
              <a:rPr lang="en-US" sz="2400" dirty="0" err="1"/>
              <a:t>keluasan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pamor</a:t>
            </a:r>
            <a:r>
              <a:rPr lang="en-US" sz="2400" dirty="0"/>
              <a:t> </a:t>
            </a:r>
            <a:r>
              <a:rPr lang="en-US" sz="2400" dirty="0" err="1"/>
              <a:t>profesi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 smtClean="0"/>
              <a:t>kompetensi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7251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000" dirty="0" err="1"/>
              <a:t>Pengertian</a:t>
            </a:r>
            <a:r>
              <a:rPr lang="en-US" sz="2000" dirty="0"/>
              <a:t>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dilihat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sudut</a:t>
            </a:r>
            <a:r>
              <a:rPr lang="en-US" sz="2000" dirty="0"/>
              <a:t> </a:t>
            </a:r>
            <a:r>
              <a:rPr lang="en-US" sz="2000" dirty="0" err="1"/>
              <a:t>pandang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konteksnya</a:t>
            </a:r>
            <a:r>
              <a:rPr lang="en-US" sz="2000" dirty="0"/>
              <a:t>.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diartikan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kreasi</a:t>
            </a:r>
            <a:r>
              <a:rPr lang="en-US" sz="2000" dirty="0"/>
              <a:t> </a:t>
            </a:r>
            <a:r>
              <a:rPr lang="en-US" sz="2000" dirty="0" err="1"/>
              <a:t>seniman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memenuhi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 pula.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pemecahan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target yang </a:t>
            </a:r>
            <a:r>
              <a:rPr lang="en-US" sz="2000" dirty="0" err="1"/>
              <a:t>jelas</a:t>
            </a:r>
            <a:r>
              <a:rPr lang="en-US" sz="2000" dirty="0"/>
              <a:t>. </a:t>
            </a:r>
            <a:r>
              <a:rPr lang="en-US" sz="2000" dirty="0" err="1"/>
              <a:t>Sedangkan</a:t>
            </a:r>
            <a:r>
              <a:rPr lang="en-US" sz="2000" dirty="0"/>
              <a:t> </a:t>
            </a:r>
            <a:r>
              <a:rPr lang="en-US" sz="2000" dirty="0" err="1"/>
              <a:t>menurut</a:t>
            </a:r>
            <a:r>
              <a:rPr lang="en-US" sz="2000" dirty="0"/>
              <a:t> Alexander (1963)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temuan</a:t>
            </a:r>
            <a:r>
              <a:rPr lang="en-US" sz="2000" dirty="0"/>
              <a:t> </a:t>
            </a:r>
            <a:r>
              <a:rPr lang="en-US" sz="2000" dirty="0" err="1"/>
              <a:t>unsur</a:t>
            </a:r>
            <a:r>
              <a:rPr lang="en-US" sz="2000" dirty="0"/>
              <a:t> </a:t>
            </a:r>
            <a:r>
              <a:rPr lang="en-US" sz="2000" dirty="0" err="1"/>
              <a:t>fisik</a:t>
            </a:r>
            <a:r>
              <a:rPr lang="en-US" sz="2000" dirty="0"/>
              <a:t> yang paling </a:t>
            </a:r>
            <a:r>
              <a:rPr lang="en-US" sz="2000" dirty="0" err="1"/>
              <a:t>objektif</a:t>
            </a:r>
            <a:r>
              <a:rPr lang="en-US" sz="2000" dirty="0"/>
              <a:t>.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tindakan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inisiatif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merubah</a:t>
            </a:r>
            <a:r>
              <a:rPr lang="en-US" sz="2000" dirty="0"/>
              <a:t> </a:t>
            </a:r>
            <a:r>
              <a:rPr lang="en-US" sz="2000" dirty="0" err="1"/>
              <a:t>karya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(Jones, 19730). </a:t>
            </a:r>
            <a:endParaRPr lang="en-US" sz="2000" dirty="0" smtClean="0"/>
          </a:p>
          <a:p>
            <a:pPr marL="0" indent="0" algn="just">
              <a:buNone/>
            </a:pPr>
            <a:r>
              <a:rPr lang="en-US" sz="2000" dirty="0" err="1" smtClean="0"/>
              <a:t>Perkembangan</a:t>
            </a:r>
            <a:r>
              <a:rPr lang="en-US" sz="2000" dirty="0" smtClean="0"/>
              <a:t> </a:t>
            </a:r>
            <a:r>
              <a:rPr lang="en-US" sz="2000" dirty="0" err="1"/>
              <a:t>selanjutnya</a:t>
            </a:r>
            <a:r>
              <a:rPr lang="en-US" sz="2000" dirty="0"/>
              <a:t> </a:t>
            </a:r>
            <a:r>
              <a:rPr lang="en-US" sz="2000" dirty="0" err="1"/>
              <a:t>pengertian</a:t>
            </a:r>
            <a:r>
              <a:rPr lang="en-US" sz="2000" dirty="0"/>
              <a:t>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amat</a:t>
            </a:r>
            <a:r>
              <a:rPr lang="en-US" sz="2000" dirty="0"/>
              <a:t> </a:t>
            </a:r>
            <a:r>
              <a:rPr lang="en-US" sz="2000" dirty="0" err="1"/>
              <a:t>bervariatif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tumbuhnya</a:t>
            </a:r>
            <a:r>
              <a:rPr lang="en-US" sz="2000" dirty="0"/>
              <a:t> </a:t>
            </a:r>
            <a:r>
              <a:rPr lang="en-US" sz="2000" dirty="0" err="1"/>
              <a:t>profesi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diberbagai</a:t>
            </a:r>
            <a:r>
              <a:rPr lang="en-US" sz="2000" dirty="0"/>
              <a:t> Negara. Salah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tokoh</a:t>
            </a:r>
            <a:r>
              <a:rPr lang="en-US" sz="2000" dirty="0"/>
              <a:t> yang </a:t>
            </a:r>
            <a:r>
              <a:rPr lang="en-US" sz="2000" dirty="0" err="1"/>
              <a:t>mengevaluasi</a:t>
            </a:r>
            <a:r>
              <a:rPr lang="en-US" sz="2000" dirty="0"/>
              <a:t> </a:t>
            </a:r>
            <a:r>
              <a:rPr lang="en-US" sz="2000" dirty="0" err="1"/>
              <a:t>pengertian</a:t>
            </a:r>
            <a:r>
              <a:rPr lang="en-US" sz="2000" dirty="0"/>
              <a:t>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Bruce Archer, </a:t>
            </a:r>
            <a:r>
              <a:rPr lang="en-US" sz="2000" dirty="0" err="1"/>
              <a:t>menurutnya</a:t>
            </a:r>
            <a:r>
              <a:rPr lang="en-US" sz="2000" dirty="0"/>
              <a:t>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salah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badani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rohani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yang </a:t>
            </a:r>
            <a:r>
              <a:rPr lang="en-US" sz="2000" dirty="0" err="1"/>
              <a:t>dijabarkan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bidang</a:t>
            </a:r>
            <a:r>
              <a:rPr lang="en-US" sz="2000" dirty="0"/>
              <a:t> </a:t>
            </a:r>
            <a:r>
              <a:rPr lang="en-US" sz="2000" dirty="0" err="1"/>
              <a:t>pengalaman</a:t>
            </a:r>
            <a:r>
              <a:rPr lang="en-US" sz="2000" dirty="0"/>
              <a:t>, </a:t>
            </a:r>
            <a:r>
              <a:rPr lang="en-US" sz="2000" dirty="0" err="1"/>
              <a:t>keahlian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pengetahuan</a:t>
            </a:r>
            <a:r>
              <a:rPr lang="en-US" sz="2000" dirty="0"/>
              <a:t> yang </a:t>
            </a:r>
            <a:r>
              <a:rPr lang="en-US" sz="2000" dirty="0" err="1"/>
              <a:t>mencerminkan</a:t>
            </a:r>
            <a:r>
              <a:rPr lang="en-US" sz="2000" dirty="0"/>
              <a:t> </a:t>
            </a:r>
            <a:r>
              <a:rPr lang="en-US" sz="2000" dirty="0" err="1" smtClean="0"/>
              <a:t>perhatian</a:t>
            </a:r>
            <a:r>
              <a:rPr lang="en-US" sz="2000" dirty="0" smtClean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apresiasi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adaptasi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sekelilingnya</a:t>
            </a:r>
            <a:r>
              <a:rPr lang="en-US" sz="2000" dirty="0"/>
              <a:t>, </a:t>
            </a:r>
            <a:r>
              <a:rPr lang="en-US" sz="2000" dirty="0" err="1"/>
              <a:t>terutama</a:t>
            </a:r>
            <a:r>
              <a:rPr lang="en-US" sz="2000" dirty="0"/>
              <a:t> yang </a:t>
            </a:r>
            <a:r>
              <a:rPr lang="en-US" sz="2000" dirty="0" err="1"/>
              <a:t>berhubungan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, </a:t>
            </a:r>
            <a:r>
              <a:rPr lang="en-US" sz="2000" dirty="0" err="1"/>
              <a:t>komposisi</a:t>
            </a:r>
            <a:r>
              <a:rPr lang="en-US" sz="2000" dirty="0"/>
              <a:t>, </a:t>
            </a:r>
            <a:r>
              <a:rPr lang="en-US" sz="2000" dirty="0" err="1"/>
              <a:t>arti</a:t>
            </a:r>
            <a:r>
              <a:rPr lang="en-US" sz="2000" dirty="0"/>
              <a:t>, </a:t>
            </a:r>
            <a:r>
              <a:rPr lang="en-US" sz="2000" dirty="0" err="1"/>
              <a:t>niai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tujuan</a:t>
            </a:r>
            <a:r>
              <a:rPr lang="en-US" sz="2000" dirty="0"/>
              <a:t> </a:t>
            </a:r>
            <a:r>
              <a:rPr lang="en-US" sz="2000" dirty="0" err="1"/>
              <a:t>benda</a:t>
            </a:r>
            <a:r>
              <a:rPr lang="en-US" sz="2000" dirty="0"/>
              <a:t> </a:t>
            </a:r>
            <a:r>
              <a:rPr lang="en-US" sz="2000" dirty="0" err="1"/>
              <a:t>buatan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/>
          </a:p>
          <a:p>
            <a:pPr marL="0" indent="0" algn="just">
              <a:buNone/>
            </a:pPr>
            <a:endParaRPr lang="en-US" sz="2000" dirty="0"/>
          </a:p>
          <a:p>
            <a:endParaRPr lang="en-US" sz="2000" dirty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8799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istilah</a:t>
            </a:r>
            <a:r>
              <a:rPr lang="en-US" sz="2400" dirty="0"/>
              <a:t> “</a:t>
            </a:r>
            <a:r>
              <a:rPr lang="en-US" sz="2400" dirty="0" err="1"/>
              <a:t>desain</a:t>
            </a:r>
            <a:r>
              <a:rPr lang="en-US" sz="2400" dirty="0"/>
              <a:t>” </a:t>
            </a:r>
            <a:r>
              <a:rPr lang="en-US" sz="2400" dirty="0" err="1"/>
              <a:t>maknanya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“</a:t>
            </a:r>
            <a:r>
              <a:rPr lang="en-US" sz="2400" dirty="0" err="1"/>
              <a:t>rencana</a:t>
            </a:r>
            <a:r>
              <a:rPr lang="en-US" sz="2400" dirty="0"/>
              <a:t>”, </a:t>
            </a:r>
            <a:r>
              <a:rPr lang="en-US" sz="2400" dirty="0" err="1"/>
              <a:t>maka</a:t>
            </a:r>
            <a:r>
              <a:rPr lang="en-US" sz="2400" dirty="0"/>
              <a:t> “</a:t>
            </a:r>
            <a:r>
              <a:rPr lang="en-US" sz="2400" dirty="0" err="1"/>
              <a:t>rencana</a:t>
            </a:r>
            <a:r>
              <a:rPr lang="en-US" sz="2400" dirty="0"/>
              <a:t>”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bendanya</a:t>
            </a:r>
            <a:r>
              <a:rPr lang="en-US" sz="2400" dirty="0"/>
              <a:t> (</a:t>
            </a:r>
            <a:r>
              <a:rPr lang="en-US" sz="2400" dirty="0" err="1"/>
              <a:t>benda</a:t>
            </a:r>
            <a:r>
              <a:rPr lang="en-US" sz="2400" dirty="0"/>
              <a:t> yang </a:t>
            </a:r>
            <a:r>
              <a:rPr lang="en-US" sz="2400" dirty="0" err="1"/>
              <a:t>dihasilkan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proses </a:t>
            </a:r>
            <a:r>
              <a:rPr lang="en-US" sz="2400" dirty="0" err="1"/>
              <a:t>perencanaan</a:t>
            </a:r>
            <a:r>
              <a:rPr lang="en-US" sz="2400" dirty="0"/>
              <a:t>). </a:t>
            </a:r>
            <a:r>
              <a:rPr lang="en-US" sz="2400" dirty="0" err="1"/>
              <a:t>Kegiatannya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“</a:t>
            </a:r>
            <a:r>
              <a:rPr lang="en-US" sz="2400" dirty="0" err="1"/>
              <a:t>merencana</a:t>
            </a:r>
            <a:r>
              <a:rPr lang="en-US" sz="2400" dirty="0"/>
              <a:t>” </a:t>
            </a:r>
            <a:r>
              <a:rPr lang="en-US" sz="2400" dirty="0" err="1"/>
              <a:t>atau</a:t>
            </a:r>
            <a:r>
              <a:rPr lang="en-US" sz="2400" dirty="0"/>
              <a:t> “</a:t>
            </a:r>
            <a:r>
              <a:rPr lang="en-US" sz="2400" dirty="0" err="1"/>
              <a:t>merencanakan</a:t>
            </a:r>
            <a:r>
              <a:rPr lang="en-US" sz="2400" dirty="0"/>
              <a:t>”. </a:t>
            </a:r>
            <a:r>
              <a:rPr lang="en-US" sz="2400" dirty="0" err="1"/>
              <a:t>Pelaksananya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“</a:t>
            </a:r>
            <a:r>
              <a:rPr lang="en-US" sz="2400" dirty="0" err="1"/>
              <a:t>perencana</a:t>
            </a:r>
            <a:r>
              <a:rPr lang="en-US" sz="2400" dirty="0"/>
              <a:t>”,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segala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yang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erat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proses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pembuatan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, </a:t>
            </a:r>
            <a:r>
              <a:rPr lang="en-US" sz="2400" dirty="0" err="1"/>
              <a:t>disebut</a:t>
            </a:r>
            <a:r>
              <a:rPr lang="en-US" sz="2400" dirty="0"/>
              <a:t> “</a:t>
            </a:r>
            <a:r>
              <a:rPr lang="en-US" sz="2400" dirty="0" err="1"/>
              <a:t>perencanaan</a:t>
            </a:r>
            <a:r>
              <a:rPr lang="en-US" sz="2400" dirty="0"/>
              <a:t>”. </a:t>
            </a:r>
            <a:r>
              <a:rPr lang="en-US" sz="2400" dirty="0" err="1"/>
              <a:t>Jadi</a:t>
            </a:r>
            <a:r>
              <a:rPr lang="en-US" sz="2400" dirty="0"/>
              <a:t> kata “</a:t>
            </a:r>
            <a:r>
              <a:rPr lang="en-US" sz="2400" dirty="0" err="1"/>
              <a:t>mendesain</a:t>
            </a:r>
            <a:r>
              <a:rPr lang="en-US" sz="2400" dirty="0"/>
              <a:t>”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pengertian</a:t>
            </a:r>
            <a:r>
              <a:rPr lang="en-US" sz="2400" dirty="0"/>
              <a:t> yang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setara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“</a:t>
            </a:r>
            <a:r>
              <a:rPr lang="en-US" sz="2400" dirty="0" err="1"/>
              <a:t>merencana</a:t>
            </a:r>
            <a:r>
              <a:rPr lang="en-US" sz="2400" dirty="0"/>
              <a:t>”, </a:t>
            </a:r>
            <a:r>
              <a:rPr lang="en-US" sz="2400" dirty="0" err="1"/>
              <a:t>merancang</a:t>
            </a:r>
            <a:r>
              <a:rPr lang="en-US" sz="2400" dirty="0"/>
              <a:t>, </a:t>
            </a:r>
            <a:r>
              <a:rPr lang="en-US" sz="2400" dirty="0" err="1"/>
              <a:t>rancang</a:t>
            </a:r>
            <a:r>
              <a:rPr lang="en-US" sz="2400" dirty="0"/>
              <a:t> </a:t>
            </a:r>
            <a:r>
              <a:rPr lang="en-US" sz="2400" dirty="0" err="1"/>
              <a:t>bangun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merekayasa</a:t>
            </a:r>
            <a:r>
              <a:rPr lang="en-US" sz="2400" dirty="0"/>
              <a:t>, yang </a:t>
            </a:r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setara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“designing”. </a:t>
            </a:r>
            <a:r>
              <a:rPr lang="en-US" sz="2400" dirty="0" err="1"/>
              <a:t>Istilah</a:t>
            </a:r>
            <a:r>
              <a:rPr lang="en-US" sz="2400" dirty="0"/>
              <a:t> </a:t>
            </a:r>
            <a:r>
              <a:rPr lang="en-US" sz="2400" dirty="0" err="1"/>
              <a:t>mendesain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makna</a:t>
            </a:r>
            <a:r>
              <a:rPr lang="en-US" sz="2400" dirty="0"/>
              <a:t> :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/ </a:t>
            </a:r>
            <a:r>
              <a:rPr lang="en-US" sz="2400" dirty="0" err="1"/>
              <a:t>aktivitas</a:t>
            </a:r>
            <a:r>
              <a:rPr lang="en-US" sz="2400" dirty="0"/>
              <a:t> / proses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(</a:t>
            </a:r>
            <a:r>
              <a:rPr lang="en-US" sz="2400" dirty="0" err="1"/>
              <a:t>palgunadi</a:t>
            </a:r>
            <a:r>
              <a:rPr lang="en-US" sz="2400" dirty="0"/>
              <a:t>, 2007).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4962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demikian</a:t>
            </a:r>
            <a:r>
              <a:rPr lang="en-US" sz="2000" dirty="0"/>
              <a:t>, </a:t>
            </a:r>
            <a:r>
              <a:rPr lang="en-US" sz="2000" dirty="0" err="1"/>
              <a:t>pengertian</a:t>
            </a:r>
            <a:r>
              <a:rPr lang="en-US" sz="2000" dirty="0"/>
              <a:t>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selalu</a:t>
            </a:r>
            <a:r>
              <a:rPr lang="en-US" sz="2000" dirty="0"/>
              <a:t>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perubahan</a:t>
            </a:r>
            <a:r>
              <a:rPr lang="en-US" sz="2000" dirty="0"/>
              <a:t> </a:t>
            </a:r>
            <a:r>
              <a:rPr lang="en-US" sz="2000" dirty="0" err="1"/>
              <a:t>sejalan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perkembangan</a:t>
            </a:r>
            <a:r>
              <a:rPr lang="en-US" sz="2000" dirty="0"/>
              <a:t> </a:t>
            </a:r>
            <a:r>
              <a:rPr lang="en-US" sz="2000" dirty="0" err="1"/>
              <a:t>peradaban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. Hal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membuktikan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sebenarnya</a:t>
            </a:r>
            <a:r>
              <a:rPr lang="en-US" sz="2000" dirty="0"/>
              <a:t>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arti</a:t>
            </a:r>
            <a:r>
              <a:rPr lang="en-US" sz="2000" dirty="0"/>
              <a:t> yang </a:t>
            </a:r>
            <a:r>
              <a:rPr lang="en-US" sz="2000" dirty="0" err="1"/>
              <a:t>penting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kebudayaan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keseluruhan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ditinjau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usaha</a:t>
            </a:r>
            <a:r>
              <a:rPr lang="en-US" sz="2000" dirty="0"/>
              <a:t> </a:t>
            </a:r>
            <a:r>
              <a:rPr lang="en-US" sz="2000" dirty="0" err="1"/>
              <a:t>memecahkan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fisik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rohani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,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kebudayaan</a:t>
            </a:r>
            <a:r>
              <a:rPr lang="en-US" sz="2000" dirty="0"/>
              <a:t> yang </a:t>
            </a:r>
            <a:r>
              <a:rPr lang="en-US" sz="2000" dirty="0" err="1"/>
              <a:t>memberi</a:t>
            </a:r>
            <a:r>
              <a:rPr lang="en-US" sz="2000" dirty="0"/>
              <a:t> </a:t>
            </a:r>
            <a:r>
              <a:rPr lang="en-US" sz="2000" dirty="0" err="1"/>
              <a:t>nilai-nilai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 </a:t>
            </a:r>
            <a:r>
              <a:rPr lang="en-US" sz="2000" dirty="0" err="1"/>
              <a:t>sepanjang</a:t>
            </a:r>
            <a:r>
              <a:rPr lang="en-US" sz="2000" dirty="0"/>
              <a:t> </a:t>
            </a:r>
            <a:r>
              <a:rPr lang="en-US" sz="2000" dirty="0" err="1"/>
              <a:t>perjalanan</a:t>
            </a:r>
            <a:r>
              <a:rPr lang="en-US" sz="2000" dirty="0"/>
              <a:t> </a:t>
            </a:r>
            <a:r>
              <a:rPr lang="en-US" sz="2000" dirty="0" err="1"/>
              <a:t>sejarah</a:t>
            </a:r>
            <a:r>
              <a:rPr lang="en-US" sz="2000" dirty="0"/>
              <a:t> </a:t>
            </a:r>
            <a:r>
              <a:rPr lang="en-US" sz="2000" dirty="0" err="1"/>
              <a:t>umat</a:t>
            </a:r>
            <a:r>
              <a:rPr lang="en-US" sz="2000" dirty="0"/>
              <a:t> </a:t>
            </a:r>
            <a:r>
              <a:rPr lang="en-US" sz="2000" dirty="0" err="1"/>
              <a:t>mansia</a:t>
            </a:r>
            <a:r>
              <a:rPr lang="en-US" sz="2000" dirty="0"/>
              <a:t>.</a:t>
            </a:r>
          </a:p>
          <a:p>
            <a:pPr algn="just"/>
            <a:endParaRPr lang="en-US" sz="2000" dirty="0"/>
          </a:p>
          <a:p>
            <a:pPr marL="0" indent="0" algn="just">
              <a:buNone/>
            </a:pP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definisi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diatas</a:t>
            </a:r>
            <a:r>
              <a:rPr lang="en-US" sz="2000" dirty="0"/>
              <a:t>,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semata-mata</a:t>
            </a:r>
            <a:r>
              <a:rPr lang="en-US" sz="2000" dirty="0"/>
              <a:t> </a:t>
            </a:r>
            <a:r>
              <a:rPr lang="en-US" sz="2000" dirty="0" err="1"/>
              <a:t>racangan</a:t>
            </a:r>
            <a:r>
              <a:rPr lang="en-US" sz="2000" dirty="0"/>
              <a:t> </a:t>
            </a:r>
            <a:r>
              <a:rPr lang="en-US" sz="2000" dirty="0" err="1"/>
              <a:t>diatas</a:t>
            </a:r>
            <a:r>
              <a:rPr lang="en-US" sz="2000" dirty="0"/>
              <a:t> </a:t>
            </a:r>
            <a:r>
              <a:rPr lang="en-US" sz="2000" dirty="0" err="1"/>
              <a:t>kertas</a:t>
            </a:r>
            <a:r>
              <a:rPr lang="en-US" sz="2000" dirty="0"/>
              <a:t>,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proses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keseluruhan</a:t>
            </a:r>
            <a:r>
              <a:rPr lang="en-US" sz="2000" dirty="0"/>
              <a:t> </a:t>
            </a:r>
            <a:r>
              <a:rPr lang="en-US" sz="2000" dirty="0" err="1"/>
              <a:t>sampai</a:t>
            </a:r>
            <a:r>
              <a:rPr lang="en-US" sz="2000" dirty="0"/>
              <a:t> </a:t>
            </a:r>
            <a:r>
              <a:rPr lang="en-US" sz="2000" dirty="0" err="1"/>
              <a:t>karya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terwujud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.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aktivitas</a:t>
            </a:r>
            <a:r>
              <a:rPr lang="en-US" sz="2000" dirty="0"/>
              <a:t> </a:t>
            </a:r>
            <a:r>
              <a:rPr lang="en-US" sz="2000" dirty="0" err="1"/>
              <a:t>praktis</a:t>
            </a:r>
            <a:r>
              <a:rPr lang="en-US" sz="2000" dirty="0"/>
              <a:t> yang </a:t>
            </a:r>
            <a:r>
              <a:rPr lang="en-US" sz="2000" dirty="0" err="1"/>
              <a:t>meliputi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unsur-unsur</a:t>
            </a:r>
            <a:r>
              <a:rPr lang="en-US" sz="2000" dirty="0"/>
              <a:t> </a:t>
            </a:r>
            <a:r>
              <a:rPr lang="en-US" sz="2000" dirty="0" err="1"/>
              <a:t>ekonomi</a:t>
            </a:r>
            <a:r>
              <a:rPr lang="en-US" sz="2000" dirty="0"/>
              <a:t>, global, </a:t>
            </a:r>
            <a:r>
              <a:rPr lang="en-US" sz="2000" dirty="0" err="1"/>
              <a:t>sosial</a:t>
            </a:r>
            <a:r>
              <a:rPr lang="en-US" sz="2000" dirty="0"/>
              <a:t>, </a:t>
            </a:r>
            <a:r>
              <a:rPr lang="en-US" sz="2000" dirty="0" err="1"/>
              <a:t>teknologi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budaya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dinamikanya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1654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905000"/>
            <a:ext cx="3562350" cy="2468791"/>
          </a:xfrm>
        </p:spPr>
      </p:pic>
    </p:spTree>
    <p:extLst>
      <p:ext uri="{BB962C8B-B14F-4D97-AF65-F5344CB8AC3E}">
        <p14:creationId xmlns:p14="http://schemas.microsoft.com/office/powerpoint/2010/main" val="38313399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7018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509</Words>
  <Application>Microsoft Office PowerPoint</Application>
  <PresentationFormat>On-screen Show (4:3)</PresentationFormat>
  <Paragraphs>52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DESAIN DAN RUANG LINGKUP MANAJEMEN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FDIK</dc:creator>
  <cp:lastModifiedBy>FDIK</cp:lastModifiedBy>
  <cp:revision>3</cp:revision>
  <dcterms:created xsi:type="dcterms:W3CDTF">2017-10-03T02:42:07Z</dcterms:created>
  <dcterms:modified xsi:type="dcterms:W3CDTF">2017-10-04T07:12:26Z</dcterms:modified>
</cp:coreProperties>
</file>